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42"/>
  </p:notesMasterIdLst>
  <p:sldIdLst>
    <p:sldId id="300" r:id="rId2"/>
    <p:sldId id="301" r:id="rId3"/>
    <p:sldId id="302" r:id="rId4"/>
    <p:sldId id="303" r:id="rId5"/>
    <p:sldId id="304" r:id="rId6"/>
    <p:sldId id="305" r:id="rId7"/>
    <p:sldId id="306" r:id="rId8"/>
    <p:sldId id="307" r:id="rId9"/>
    <p:sldId id="308" r:id="rId10"/>
    <p:sldId id="309" r:id="rId11"/>
    <p:sldId id="310" r:id="rId12"/>
    <p:sldId id="311" r:id="rId13"/>
    <p:sldId id="264" r:id="rId14"/>
    <p:sldId id="262" r:id="rId15"/>
    <p:sldId id="283" r:id="rId16"/>
    <p:sldId id="284" r:id="rId17"/>
    <p:sldId id="290" r:id="rId18"/>
    <p:sldId id="291" r:id="rId19"/>
    <p:sldId id="292" r:id="rId20"/>
    <p:sldId id="294" r:id="rId21"/>
    <p:sldId id="295" r:id="rId22"/>
    <p:sldId id="265" r:id="rId23"/>
    <p:sldId id="266" r:id="rId24"/>
    <p:sldId id="267" r:id="rId25"/>
    <p:sldId id="263" r:id="rId26"/>
    <p:sldId id="268" r:id="rId27"/>
    <p:sldId id="269" r:id="rId28"/>
    <p:sldId id="272" r:id="rId29"/>
    <p:sldId id="273" r:id="rId30"/>
    <p:sldId id="274" r:id="rId31"/>
    <p:sldId id="312" r:id="rId32"/>
    <p:sldId id="313" r:id="rId33"/>
    <p:sldId id="314" r:id="rId34"/>
    <p:sldId id="315" r:id="rId35"/>
    <p:sldId id="316" r:id="rId36"/>
    <p:sldId id="317" r:id="rId37"/>
    <p:sldId id="318" r:id="rId38"/>
    <p:sldId id="319" r:id="rId39"/>
    <p:sldId id="271" r:id="rId40"/>
    <p:sldId id="299" r:id="rId4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85" autoAdjust="0"/>
    <p:restoredTop sz="79211" autoAdjust="0"/>
  </p:normalViewPr>
  <p:slideViewPr>
    <p:cSldViewPr>
      <p:cViewPr varScale="1">
        <p:scale>
          <a:sx n="59" d="100"/>
          <a:sy n="59" d="100"/>
        </p:scale>
        <p:origin x="192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CCA881A-D84A-45F5-9434-95C1DBB7EC94}" type="datetimeFigureOut">
              <a:rPr lang="he-IL" smtClean="0"/>
              <a:pPr/>
              <a:t>כ'/כסלו/תשע"ו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3E14BBF-76E2-4301-AE3D-F11807CE3FE3}" type="slidenum">
              <a:rPr lang="he-IL" smtClean="0"/>
              <a:pPr/>
              <a:t>‹#›</a:t>
            </a:fld>
            <a:endParaRPr lang="he-IL"/>
          </a:p>
        </p:txBody>
      </p:sp>
    </p:spTree>
    <p:extLst>
      <p:ext uri="{BB962C8B-B14F-4D97-AF65-F5344CB8AC3E}">
        <p14:creationId xmlns:p14="http://schemas.microsoft.com/office/powerpoint/2010/main" val="34654122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In comparison to bulimia nervosa (BN), AN and BDD seem to</a:t>
            </a:r>
          </a:p>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co-</a:t>
            </a:r>
            <a:r>
              <a:rPr lang="en-US" dirty="0" err="1" smtClean="0"/>
              <a:t>occurmore</a:t>
            </a:r>
            <a:r>
              <a:rPr lang="en-US" dirty="0" smtClean="0"/>
              <a:t> often, and there is evidence that only these two disorders</a:t>
            </a:r>
          </a:p>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share a delusional variant that has little insight into the distorted body</a:t>
            </a:r>
          </a:p>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image beliefs</a:t>
            </a:r>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נתמקד מעבר לדמיון והשוני במאמר גם במרכיבים התרבותיים והחברתיים, גבולות</a:t>
            </a:r>
            <a:r>
              <a:rPr lang="he-IL" baseline="0" dirty="0" smtClean="0"/>
              <a:t> בין פתולוגיה לבריאות, יישומים טיפוליים, איתור (הקושי שבאיתור) בקליניקה, </a:t>
            </a:r>
            <a:r>
              <a:rPr lang="en-US" baseline="0" dirty="0" smtClean="0"/>
              <a:t>MD</a:t>
            </a:r>
            <a:r>
              <a:rPr lang="he-IL" baseline="0" dirty="0" smtClean="0"/>
              <a:t>, אנורקסיה ורברס אנורקסיה .</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2</a:t>
            </a:fld>
            <a:endParaRPr lang="he-IL"/>
          </a:p>
        </p:txBody>
      </p:sp>
    </p:spTree>
    <p:extLst>
      <p:ext uri="{BB962C8B-B14F-4D97-AF65-F5344CB8AC3E}">
        <p14:creationId xmlns:p14="http://schemas.microsoft.com/office/powerpoint/2010/main" val="171286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*סוציו אקונומי-</a:t>
            </a:r>
            <a:r>
              <a:rPr lang="he-IL" baseline="0" dirty="0" smtClean="0"/>
              <a:t> </a:t>
            </a:r>
            <a:r>
              <a:rPr lang="en-US" dirty="0" smtClean="0"/>
              <a:t>BDD</a:t>
            </a:r>
            <a:r>
              <a:rPr lang="he-IL" dirty="0" smtClean="0"/>
              <a:t> </a:t>
            </a:r>
            <a:r>
              <a:rPr lang="he-IL" dirty="0" smtClean="0"/>
              <a:t>– שכיחות גבוהה של </a:t>
            </a:r>
            <a:r>
              <a:rPr lang="he-IL" dirty="0" smtClean="0"/>
              <a:t>נשירה מבית הספר, </a:t>
            </a:r>
            <a:r>
              <a:rPr lang="he-IL" dirty="0" smtClean="0"/>
              <a:t>נמוכה של השכלה, גבוהה של </a:t>
            </a:r>
            <a:r>
              <a:rPr lang="he-IL" dirty="0" smtClean="0"/>
              <a:t>פונים לביטוח</a:t>
            </a:r>
            <a:r>
              <a:rPr lang="he-IL" baseline="0" dirty="0" smtClean="0"/>
              <a:t> לאומי, </a:t>
            </a:r>
            <a:r>
              <a:rPr lang="he-IL" baseline="0" dirty="0" smtClean="0"/>
              <a:t>ומפריע לכשליש מהלוקים בתפקוד בעבודה. </a:t>
            </a:r>
          </a:p>
          <a:p>
            <a:r>
              <a:rPr lang="he-IL" baseline="0" dirty="0" smtClean="0"/>
              <a:t>*בשבילנו כמטפלים – נעלה את הקשב שלנו לכל אחת מההפרעות בהתאם למטופל שמגיע ואפיונו הס"א והאתני.</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smtClean="0"/>
              <a:t>*לבדוק לגבי שכיחות בקרב נשים שחורות ולבנות – ואם יש בישראל.</a:t>
            </a:r>
          </a:p>
          <a:p>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13</a:t>
            </a:fld>
            <a:endParaRPr lang="he-IL"/>
          </a:p>
        </p:txBody>
      </p:sp>
    </p:spTree>
    <p:extLst>
      <p:ext uri="{BB962C8B-B14F-4D97-AF65-F5344CB8AC3E}">
        <p14:creationId xmlns:p14="http://schemas.microsoft.com/office/powerpoint/2010/main" val="399413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לשים לב בקליניקה</a:t>
            </a:r>
            <a:r>
              <a:rPr lang="he-IL" baseline="0" dirty="0" smtClean="0"/>
              <a:t> – נוטים לחשוב ש-</a:t>
            </a:r>
            <a:r>
              <a:rPr lang="en-US" baseline="0" dirty="0" smtClean="0"/>
              <a:t>BDD</a:t>
            </a:r>
            <a:r>
              <a:rPr lang="he-IL" baseline="0" dirty="0" smtClean="0"/>
              <a:t> שכיח יותר בקרב נשים אך השכיחות כמעט שווה, להטות קשב גם לגברים אם קיים חשש.</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14</a:t>
            </a:fld>
            <a:endParaRPr lang="he-IL"/>
          </a:p>
        </p:txBody>
      </p:sp>
    </p:spTree>
    <p:extLst>
      <p:ext uri="{BB962C8B-B14F-4D97-AF65-F5344CB8AC3E}">
        <p14:creationId xmlns:p14="http://schemas.microsoft.com/office/powerpoint/2010/main" val="270803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171450" indent="-171450">
              <a:buFont typeface="Arial" panose="020B0604020202020204" pitchFamily="34" charset="0"/>
              <a:buChar char="•"/>
            </a:pPr>
            <a:r>
              <a:rPr lang="he-IL" dirty="0" smtClean="0"/>
              <a:t>למרות שאנורקסיה</a:t>
            </a:r>
            <a:r>
              <a:rPr lang="he-IL" baseline="0" dirty="0" smtClean="0"/>
              <a:t> משפיעה בעיקר על נשים, </a:t>
            </a:r>
            <a:r>
              <a:rPr lang="he-IL" dirty="0" smtClean="0"/>
              <a:t>אנורקסיה</a:t>
            </a:r>
            <a:r>
              <a:rPr lang="he-IL" baseline="0" dirty="0" smtClean="0"/>
              <a:t> </a:t>
            </a:r>
            <a:r>
              <a:rPr lang="he-IL" baseline="0" dirty="0" smtClean="0"/>
              <a:t>בגברים היא צד פחות מוכר של המחלה, והיא מתבטאת אצלם באופן מעט שונה. </a:t>
            </a:r>
            <a:r>
              <a:rPr lang="he-IL" baseline="0" dirty="0" smtClean="0"/>
              <a:t>גם שכיחות של 10-15 אחוז היא לא מעטה וכדאי לשים לב למאפיינים המיוחדים אצל גברים, ולכך שיש גברים שחולים בכך.</a:t>
            </a:r>
          </a:p>
          <a:p>
            <a:pPr marL="171450" indent="-171450">
              <a:buFont typeface="Arial" panose="020B0604020202020204" pitchFamily="34" charset="0"/>
              <a:buChar char="•"/>
            </a:pPr>
            <a:r>
              <a:rPr lang="he-IL" dirty="0" smtClean="0"/>
              <a:t>השיעור הנמוך מתבסס בין השאר גם על </a:t>
            </a:r>
            <a:r>
              <a:rPr lang="he-IL" dirty="0" smtClean="0"/>
              <a:t>כך שפחות גברים מחפשים טיפול </a:t>
            </a:r>
            <a:r>
              <a:rPr lang="he-IL" dirty="0" smtClean="0"/>
              <a:t>בתחום.</a:t>
            </a:r>
          </a:p>
          <a:p>
            <a:pPr marL="171450" indent="-171450">
              <a:buFont typeface="Arial" panose="020B0604020202020204" pitchFamily="34" charset="0"/>
              <a:buChar char="•"/>
            </a:pPr>
            <a:r>
              <a:rPr lang="he-IL" dirty="0" smtClean="0"/>
              <a:t>יכול להיות גבר שמבטא אנורקסיה כמו שנחשוב על אישה אנורקסית – הורדת מסה מכל סוג שהוא, ויש גברים שמבטאים בצורה אחרת כפי שמפורט למעלה – אליהם כדאי להעלות</a:t>
            </a:r>
            <a:r>
              <a:rPr lang="he-IL" baseline="0" dirty="0" smtClean="0"/>
              <a:t> מודעות.</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dirty="0" smtClean="0"/>
              <a:t>יוטיוב – דקה 2:14-2:54</a:t>
            </a:r>
          </a:p>
          <a:p>
            <a:pPr marL="171450" indent="-171450">
              <a:buFont typeface="Arial" panose="020B0604020202020204"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15</a:t>
            </a:fld>
            <a:endParaRPr lang="he-IL"/>
          </a:p>
        </p:txBody>
      </p:sp>
    </p:spTree>
    <p:extLst>
      <p:ext uri="{BB962C8B-B14F-4D97-AF65-F5344CB8AC3E}">
        <p14:creationId xmlns:p14="http://schemas.microsoft.com/office/powerpoint/2010/main" val="1065924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http://</a:t>
            </a:r>
            <a:r>
              <a:rPr lang="en-US" dirty="0" smtClean="0"/>
              <a:t>muse.jhu.edu/journals/perspectives_in_biology_and_medicine/v044/44.4chung.html</a:t>
            </a:r>
            <a:endParaRPr lang="he-IL" dirty="0" smtClean="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16</a:t>
            </a:fld>
            <a:endParaRPr lang="he-IL"/>
          </a:p>
        </p:txBody>
      </p:sp>
    </p:spTree>
    <p:extLst>
      <p:ext uri="{BB962C8B-B14F-4D97-AF65-F5344CB8AC3E}">
        <p14:creationId xmlns:p14="http://schemas.microsoft.com/office/powerpoint/2010/main" val="3511922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http://</a:t>
            </a:r>
            <a:r>
              <a:rPr lang="en-US" dirty="0" smtClean="0"/>
              <a:t>www.sciencedirect.com/science/article/pii/S1740144512000125</a:t>
            </a:r>
            <a:endParaRPr lang="he-IL" dirty="0" smtClean="0"/>
          </a:p>
          <a:p>
            <a:endParaRPr lang="he-IL" dirty="0" smtClean="0"/>
          </a:p>
          <a:p>
            <a:r>
              <a:rPr lang="he-IL" dirty="0" smtClean="0"/>
              <a:t>בחרנו במאמר כי רואים הרבה דמיון וחפיפה בין ההפרעות – אם נלמד על הבדלים בינהם נוכל לטפל בהתאם, ואם נבין שמדובר באותם מנגנונים</a:t>
            </a:r>
            <a:r>
              <a:rPr lang="he-IL" baseline="0" dirty="0" smtClean="0"/>
              <a:t> נוכל לגזור נגזרות טיפוליות דומות.</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solidFill>
                  <a:prstClr val="black"/>
                </a:solidFill>
              </a:rPr>
              <a:pPr/>
              <a:t>17</a:t>
            </a:fld>
            <a:endParaRPr lang="he-IL">
              <a:solidFill>
                <a:prstClr val="black"/>
              </a:solidFill>
            </a:endParaRPr>
          </a:p>
        </p:txBody>
      </p:sp>
    </p:spTree>
    <p:extLst>
      <p:ext uri="{BB962C8B-B14F-4D97-AF65-F5344CB8AC3E}">
        <p14:creationId xmlns:p14="http://schemas.microsoft.com/office/powerpoint/2010/main" val="1814267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מאפיינים משותפים</a:t>
            </a:r>
            <a:r>
              <a:rPr lang="he-IL" baseline="0" dirty="0" smtClean="0"/>
              <a:t> ל-</a:t>
            </a:r>
            <a:r>
              <a:rPr lang="en-US" baseline="0" dirty="0" smtClean="0"/>
              <a:t>AN</a:t>
            </a:r>
            <a:r>
              <a:rPr lang="he-IL" baseline="0" dirty="0" smtClean="0"/>
              <a:t> ו-</a:t>
            </a:r>
            <a:r>
              <a:rPr lang="en-US" baseline="0" dirty="0" smtClean="0"/>
              <a:t>RA</a:t>
            </a:r>
            <a:r>
              <a:rPr lang="he-IL" baseline="0" dirty="0" smtClean="0"/>
              <a:t> – </a:t>
            </a:r>
          </a:p>
          <a:p>
            <a:r>
              <a:rPr lang="he-IL" baseline="0" dirty="0" smtClean="0"/>
              <a:t>*הפרעה בדימוי גוף (כל הפרעה בכיוון שונה – חולי </a:t>
            </a:r>
            <a:r>
              <a:rPr lang="en-US" baseline="0" dirty="0" smtClean="0"/>
              <a:t>AN</a:t>
            </a:r>
            <a:r>
              <a:rPr lang="he-IL" baseline="0" dirty="0" smtClean="0"/>
              <a:t> יחשבו שהם שמנים כשהם לא בעוד שמאובחני </a:t>
            </a:r>
            <a:r>
              <a:rPr lang="en-US" baseline="0" dirty="0" smtClean="0"/>
              <a:t>MD</a:t>
            </a:r>
            <a:r>
              <a:rPr lang="he-IL" baseline="0" dirty="0" smtClean="0"/>
              <a:t> יאמרו כי גופם קטן וצנום כשהוא למעשה גדול ושרירי).</a:t>
            </a:r>
          </a:p>
          <a:p>
            <a:r>
              <a:rPr lang="he-IL" baseline="0" dirty="0" smtClean="0"/>
              <a:t>*פעילות ספורטיבית אקססיבית – עד כדי הפרעה לתפקודים חברתיים ותעסוקתיים.</a:t>
            </a:r>
          </a:p>
          <a:p>
            <a:r>
              <a:rPr lang="he-IL" baseline="0" dirty="0" smtClean="0"/>
              <a:t>*תשומת לב מוגזמת לתזונה, שמירה על חוקי תזונה נוקשים וקיצוניים, ובדיקת הערך התזונתי של כל דבר מאכל. כישלון בשמירה על התזונה יוביל לרגשות אשם קשים, והתנהגות פצוי בדמות, בין השאר, אימון.</a:t>
            </a:r>
            <a:endParaRPr lang="he-IL" dirty="0"/>
          </a:p>
        </p:txBody>
      </p:sp>
      <p:sp>
        <p:nvSpPr>
          <p:cNvPr id="4" name="Slide Number Placeholder 3"/>
          <p:cNvSpPr>
            <a:spLocks noGrp="1"/>
          </p:cNvSpPr>
          <p:nvPr>
            <p:ph type="sldNum" sz="quarter" idx="10"/>
          </p:nvPr>
        </p:nvSpPr>
        <p:spPr/>
        <p:txBody>
          <a:bodyPr/>
          <a:lstStyle/>
          <a:p>
            <a:fld id="{43E14BBF-76E2-4301-AE3D-F11807CE3FE3}" type="slidenum">
              <a:rPr lang="he-IL" smtClean="0">
                <a:solidFill>
                  <a:prstClr val="black"/>
                </a:solidFill>
              </a:rPr>
              <a:pPr/>
              <a:t>18</a:t>
            </a:fld>
            <a:endParaRPr lang="he-IL">
              <a:solidFill>
                <a:prstClr val="black"/>
              </a:solidFill>
            </a:endParaRPr>
          </a:p>
        </p:txBody>
      </p:sp>
    </p:spTree>
    <p:extLst>
      <p:ext uri="{BB962C8B-B14F-4D97-AF65-F5344CB8AC3E}">
        <p14:creationId xmlns:p14="http://schemas.microsoft.com/office/powerpoint/2010/main" val="183384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t>* </a:t>
            </a:r>
            <a:r>
              <a:rPr lang="he-IL" dirty="0" smtClean="0"/>
              <a:t>נמצא כי ההפרעות דומות בפולאריזציה המגדרית השונה של כל אחת, התפרצות נפוצה באצמע-סוף גיל ההתבגרות, שכיחות דומה, והעברת</a:t>
            </a:r>
            <a:r>
              <a:rPr lang="he-IL" baseline="0" dirty="0" smtClean="0"/>
              <a:t> ההפרעה דרך המשפחה. אלו נמצאו ספציפית עם </a:t>
            </a:r>
            <a:r>
              <a:rPr lang="en-US" baseline="0" dirty="0" smtClean="0"/>
              <a:t>MD</a:t>
            </a:r>
            <a:r>
              <a:rPr lang="he-IL" baseline="0" dirty="0" smtClean="0"/>
              <a:t> ולא עם צורות אחרות של </a:t>
            </a:r>
            <a:r>
              <a:rPr lang="en-US" baseline="0" dirty="0" smtClean="0"/>
              <a:t>BDD</a:t>
            </a:r>
            <a:r>
              <a:rPr lang="he-IL" baseline="0" dirty="0" smtClean="0"/>
              <a:t>.</a:t>
            </a:r>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t>*</a:t>
            </a:r>
            <a:r>
              <a:rPr lang="he-IL" sz="1200" baseline="0" dirty="0" smtClean="0"/>
              <a:t> </a:t>
            </a:r>
            <a:r>
              <a:rPr lang="he-IL" sz="1200" dirty="0" smtClean="0"/>
              <a:t>לצד זאת, עדויות להבדלים (חולי </a:t>
            </a:r>
            <a:r>
              <a:rPr lang="en-US" sz="1200" dirty="0" smtClean="0"/>
              <a:t>AN</a:t>
            </a:r>
            <a:r>
              <a:rPr lang="he-IL" sz="1200" dirty="0" smtClean="0"/>
              <a:t> מדורגים גבוה יותר בפתולוגיה של אכילה).</a:t>
            </a:r>
          </a:p>
          <a:p>
            <a:endParaRPr lang="he-IL" dirty="0"/>
          </a:p>
        </p:txBody>
      </p:sp>
      <p:sp>
        <p:nvSpPr>
          <p:cNvPr id="4" name="Slide Number Placeholder 3"/>
          <p:cNvSpPr>
            <a:spLocks noGrp="1"/>
          </p:cNvSpPr>
          <p:nvPr>
            <p:ph type="sldNum" sz="quarter" idx="10"/>
          </p:nvPr>
        </p:nvSpPr>
        <p:spPr/>
        <p:txBody>
          <a:bodyPr/>
          <a:lstStyle/>
          <a:p>
            <a:fld id="{43E14BBF-76E2-4301-AE3D-F11807CE3FE3}" type="slidenum">
              <a:rPr lang="he-IL" smtClean="0"/>
              <a:pPr/>
              <a:t>19</a:t>
            </a:fld>
            <a:endParaRPr lang="he-IL"/>
          </a:p>
        </p:txBody>
      </p:sp>
    </p:spTree>
    <p:extLst>
      <p:ext uri="{BB962C8B-B14F-4D97-AF65-F5344CB8AC3E}">
        <p14:creationId xmlns:p14="http://schemas.microsoft.com/office/powerpoint/2010/main" val="261254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aseline="0" dirty="0" smtClean="0"/>
              <a:t>*אמנם </a:t>
            </a:r>
            <a:r>
              <a:rPr lang="en-US" baseline="0" dirty="0" smtClean="0"/>
              <a:t>AN</a:t>
            </a:r>
            <a:r>
              <a:rPr lang="he-IL" baseline="0" dirty="0" smtClean="0"/>
              <a:t> חוששים יותר מאכילה – אך מדובר בפנים ספציפיים של אכילה כמו החשש לאכול לפני אחרים, לאבד שליטה מול אוכל, וחרדה מאוכל עצמו. יתכן שגם בקרב מאובחני </a:t>
            </a:r>
            <a:r>
              <a:rPr lang="en-US" baseline="0" dirty="0" smtClean="0"/>
              <a:t>MD</a:t>
            </a:r>
            <a:r>
              <a:rPr lang="he-IL" baseline="0" dirty="0" smtClean="0"/>
              <a:t> יש חשש מאכילה, אך הוא מתבטא בדרכים אחרות שלא נבדקו, שכן הם חייבים לאכול כדי לגדול. לראיה – אין הבדל במידה שבה העיסוק באוכל מפריע לחיי היומיום של המאובחנים הן ב-</a:t>
            </a:r>
            <a:r>
              <a:rPr lang="en-US" baseline="0" dirty="0" smtClean="0"/>
              <a:t>AN</a:t>
            </a:r>
            <a:r>
              <a:rPr lang="he-IL" baseline="0" dirty="0" smtClean="0"/>
              <a:t> והן ב-</a:t>
            </a:r>
            <a:r>
              <a:rPr lang="en-US" baseline="0" dirty="0" smtClean="0"/>
              <a:t>MD</a:t>
            </a:r>
            <a:r>
              <a:rPr lang="he-IL" baseline="0" dirty="0" smtClean="0"/>
              <a:t>.</a:t>
            </a:r>
          </a:p>
          <a:p>
            <a:pPr marL="171450" indent="-171450">
              <a:buFont typeface="Arial" panose="020B0604020202020204" pitchFamily="34" charset="0"/>
              <a:buChar char="•"/>
            </a:pPr>
            <a:r>
              <a:rPr lang="he-IL" baseline="0" dirty="0" smtClean="0"/>
              <a:t>ישנו הבדל בין הקבוצות בשאיפה לשריריות – בקרב מאובחני </a:t>
            </a:r>
            <a:r>
              <a:rPr lang="en-US" baseline="0" dirty="0" smtClean="0"/>
              <a:t>MD</a:t>
            </a:r>
            <a:r>
              <a:rPr lang="he-IL" baseline="0" dirty="0" smtClean="0"/>
              <a:t> שאיפה לשריריות גבוהה יותר.</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dirty="0" smtClean="0"/>
              <a:t>הממצאים</a:t>
            </a:r>
            <a:r>
              <a:rPr lang="he-IL" baseline="0" dirty="0" smtClean="0"/>
              <a:t> מראים כי הפרעת אכילה אינה בהכרח משנית במצב של </a:t>
            </a:r>
            <a:r>
              <a:rPr lang="en-US" baseline="0" dirty="0" smtClean="0"/>
              <a:t>MD</a:t>
            </a:r>
            <a:r>
              <a:rPr lang="he-IL" baseline="0" dirty="0" smtClean="0"/>
              <a:t>. דוגמא להתעסקות האובססיבית באוכל של קבוצה זו – לאכול כל 3 שעות בין אם רעבים או לא, ניסיון לצרוך 5 גרם חלבון עבור כל קילו במשקל הגוף, השקלות וחישוב הערך התזונתי של כל דבר מאכל באופן אובססיבי, הגבלת מזונות חיוניים לגוף.</a:t>
            </a:r>
          </a:p>
          <a:p>
            <a:pPr marL="171450" indent="-171450">
              <a:buFont typeface="Arial" panose="020B0604020202020204" pitchFamily="34" charset="0"/>
              <a:buChar char="•"/>
            </a:pPr>
            <a:endParaRPr lang="he-IL" baseline="0" dirty="0" smtClean="0"/>
          </a:p>
        </p:txBody>
      </p:sp>
      <p:sp>
        <p:nvSpPr>
          <p:cNvPr id="4" name="Slide Number Placeholder 3"/>
          <p:cNvSpPr>
            <a:spLocks noGrp="1"/>
          </p:cNvSpPr>
          <p:nvPr>
            <p:ph type="sldNum" sz="quarter" idx="10"/>
          </p:nvPr>
        </p:nvSpPr>
        <p:spPr/>
        <p:txBody>
          <a:bodyPr/>
          <a:lstStyle/>
          <a:p>
            <a:fld id="{43E14BBF-76E2-4301-AE3D-F11807CE3FE3}" type="slidenum">
              <a:rPr lang="he-IL" smtClean="0"/>
              <a:pPr/>
              <a:t>20</a:t>
            </a:fld>
            <a:endParaRPr lang="he-IL"/>
          </a:p>
        </p:txBody>
      </p:sp>
    </p:spTree>
    <p:extLst>
      <p:ext uri="{BB962C8B-B14F-4D97-AF65-F5344CB8AC3E}">
        <p14:creationId xmlns:p14="http://schemas.microsoft.com/office/powerpoint/2010/main" val="431277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אם</a:t>
            </a:r>
            <a:r>
              <a:rPr lang="he-IL" baseline="0" dirty="0" smtClean="0"/>
              <a:t> כן, אנחנו לומדים שיש דמיון רב בסימפטומים ובמנגנונים הפסיכופתולוגיים במקרה זה – דבר שמעלה חשש לגבי יכולת האבחנה שלנו בין המקרים,</a:t>
            </a:r>
          </a:p>
          <a:p>
            <a:r>
              <a:rPr lang="he-IL" baseline="0" dirty="0" smtClean="0"/>
              <a:t>אך מראה, כפי שנראה בהמשך, גם כיוון טיפולי: שימוש בטכניקות דומות בטיפול בהפרעות, ויכולת "לשאול" כיוונים טיפוליים מהפרעה אחת לשניה.</a:t>
            </a:r>
          </a:p>
          <a:p>
            <a:endParaRPr lang="he-IL" baseline="0" dirty="0" smtClean="0"/>
          </a:p>
          <a:p>
            <a:r>
              <a:rPr lang="he-IL" baseline="0" dirty="0" smtClean="0"/>
              <a:t>בנוסף, רואים שהפעילות עצמה בחדר כושר יכולה להיות בלתי-פתולוגית, והמאפיינים שהוצגו קודם יכולים לעזור לנו להבחין בהפרעה אם ישנה, במקרה של פעילות גופנית אקססיבית.</a:t>
            </a:r>
          </a:p>
          <a:p>
            <a:r>
              <a:rPr lang="he-IL" baseline="0" dirty="0" smtClean="0"/>
              <a:t>כמובן שיכולים להיות גם ספורטאים שלוקים באחת מהאבחנות הנל – אך במקרה שלהם יהיה לנו יותר קשה לאתר זאת – מעלה שאלה חברתית – מדוע?</a:t>
            </a:r>
            <a:endParaRPr lang="he-IL" dirty="0"/>
          </a:p>
        </p:txBody>
      </p:sp>
      <p:sp>
        <p:nvSpPr>
          <p:cNvPr id="4" name="Slide Number Placeholder 3"/>
          <p:cNvSpPr>
            <a:spLocks noGrp="1"/>
          </p:cNvSpPr>
          <p:nvPr>
            <p:ph type="sldNum" sz="quarter" idx="10"/>
          </p:nvPr>
        </p:nvSpPr>
        <p:spPr/>
        <p:txBody>
          <a:bodyPr/>
          <a:lstStyle/>
          <a:p>
            <a:fld id="{43E14BBF-76E2-4301-AE3D-F11807CE3FE3}" type="slidenum">
              <a:rPr lang="he-IL" smtClean="0"/>
              <a:pPr/>
              <a:t>21</a:t>
            </a:fld>
            <a:endParaRPr lang="he-IL"/>
          </a:p>
        </p:txBody>
      </p:sp>
    </p:spTree>
    <p:extLst>
      <p:ext uri="{BB962C8B-B14F-4D97-AF65-F5344CB8AC3E}">
        <p14:creationId xmlns:p14="http://schemas.microsoft.com/office/powerpoint/2010/main" val="2058944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a:t>
            </a:r>
            <a:r>
              <a:rPr lang="en-US" dirty="0" smtClean="0"/>
              <a:t>BDD</a:t>
            </a:r>
            <a:r>
              <a:rPr lang="he-IL" baseline="0" dirty="0" smtClean="0"/>
              <a:t> דואגים גם לצורת גוף ולמשקל </a:t>
            </a:r>
            <a:r>
              <a:rPr lang="he-IL" baseline="0" dirty="0" smtClean="0"/>
              <a:t>כמובן - גם </a:t>
            </a:r>
            <a:r>
              <a:rPr lang="en-US" baseline="0" dirty="0" smtClean="0"/>
              <a:t>BDD</a:t>
            </a:r>
            <a:r>
              <a:rPr lang="he-IL" baseline="0" dirty="0" smtClean="0"/>
              <a:t> מתאמנים או עושים </a:t>
            </a:r>
            <a:r>
              <a:rPr lang="he-IL" baseline="0" dirty="0" smtClean="0"/>
              <a:t>דיאטה בגלל זאת.</a:t>
            </a:r>
          </a:p>
          <a:p>
            <a:endParaRPr lang="he-IL" baseline="0" dirty="0" smtClean="0"/>
          </a:p>
          <a:p>
            <a:r>
              <a:rPr lang="he-IL" baseline="0" dirty="0" smtClean="0"/>
              <a:t>גם לאנורקטים תפיסה מעוותת של הגוף, כך שפעמים רבות רואים את גופם כשמן, בצורה שמעוותת את המציאות.</a:t>
            </a:r>
          </a:p>
          <a:p>
            <a:endParaRPr lang="he-IL" baseline="0" dirty="0" smtClean="0"/>
          </a:p>
          <a:p>
            <a:r>
              <a:rPr lang="he-IL" baseline="0" dirty="0" smtClean="0"/>
              <a:t>מתחבר לשאלתנו הקודמת – איך נבדיל בין השתיים בחדר הטיפולים? האם יש סיבה להבדיל ביניהן? האם נוכל להסיק מהפרעה אחת לשניה בשיטות טיפול?</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22</a:t>
            </a:fld>
            <a:endParaRPr lang="he-IL"/>
          </a:p>
        </p:txBody>
      </p:sp>
    </p:spTree>
    <p:extLst>
      <p:ext uri="{BB962C8B-B14F-4D97-AF65-F5344CB8AC3E}">
        <p14:creationId xmlns:p14="http://schemas.microsoft.com/office/powerpoint/2010/main" val="14180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שינוי</a:t>
            </a:r>
            <a:r>
              <a:rPr lang="he-IL" baseline="0" dirty="0" smtClean="0"/>
              <a:t> </a:t>
            </a:r>
            <a:r>
              <a:rPr lang="he-IL" baseline="0" dirty="0" err="1" smtClean="0"/>
              <a:t>קריטיון</a:t>
            </a:r>
            <a:r>
              <a:rPr lang="he-IL" baseline="0" dirty="0" smtClean="0"/>
              <a:t> </a:t>
            </a:r>
            <a:r>
              <a:rPr lang="en-US" baseline="0" dirty="0" smtClean="0"/>
              <a:t>A</a:t>
            </a:r>
            <a:r>
              <a:rPr lang="he-IL" baseline="0" dirty="0" smtClean="0"/>
              <a:t> בשביל להוציא את האלמנט ה"כוונתי". שינוי קריטריון </a:t>
            </a:r>
            <a:r>
              <a:rPr lang="en-US" baseline="0" dirty="0" smtClean="0"/>
              <a:t>D</a:t>
            </a:r>
            <a:r>
              <a:rPr lang="he-IL" baseline="0" dirty="0" smtClean="0"/>
              <a:t> בכדי להרחיב ולהגמיש את ההגדרה. </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5</a:t>
            </a:fld>
            <a:endParaRPr lang="he-IL"/>
          </a:p>
        </p:txBody>
      </p:sp>
    </p:spTree>
    <p:extLst>
      <p:ext uri="{BB962C8B-B14F-4D97-AF65-F5344CB8AC3E}">
        <p14:creationId xmlns:p14="http://schemas.microsoft.com/office/powerpoint/2010/main" val="3336762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171450" indent="-171450">
              <a:buFont typeface="Arial" panose="020B0604020202020204" pitchFamily="34" charset="0"/>
              <a:buChar char="•"/>
            </a:pPr>
            <a:r>
              <a:rPr lang="he-IL" dirty="0" smtClean="0"/>
              <a:t>אם שומעים דברים כאלו בקליניקה</a:t>
            </a:r>
            <a:r>
              <a:rPr lang="he-IL" baseline="0" dirty="0" smtClean="0"/>
              <a:t> (קישורים בין מראה וערך עצמי או ערך של ערכים) – הדלקת נורה אדומה לגבי האבחנות של קול אחת מהן.</a:t>
            </a:r>
          </a:p>
          <a:p>
            <a:pPr marL="171450" indent="-171450">
              <a:buFont typeface="Arial" panose="020B0604020202020204" pitchFamily="34" charset="0"/>
              <a:buChar char="•"/>
            </a:pPr>
            <a:r>
              <a:rPr lang="he-IL" dirty="0" smtClean="0"/>
              <a:t> דוגמה להערכת</a:t>
            </a:r>
            <a:r>
              <a:rPr lang="he-IL" baseline="0" dirty="0" smtClean="0"/>
              <a:t> יתר של ה-</a:t>
            </a:r>
            <a:r>
              <a:rPr lang="en-US" baseline="0" dirty="0" smtClean="0"/>
              <a:t>BMI</a:t>
            </a:r>
            <a:r>
              <a:rPr lang="he-IL" baseline="0" dirty="0" smtClean="0"/>
              <a:t> של אנורקטיים כלפי עצמם וכלפי אחרים: </a:t>
            </a:r>
            <a:r>
              <a:rPr lang="he-IL" dirty="0" smtClean="0"/>
              <a:t>יחשבו </a:t>
            </a:r>
            <a:r>
              <a:rPr lang="he-IL" dirty="0" smtClean="0"/>
              <a:t>שאני טיפש אם אני שמן. היא שמנה אז היא טיפשה.   </a:t>
            </a:r>
            <a:endParaRPr lang="he-IL" dirty="0" smtClean="0"/>
          </a:p>
          <a:p>
            <a:pPr marL="171450" indent="-171450">
              <a:buFont typeface="Arial" panose="020B0604020202020204" pitchFamily="34" charset="0"/>
              <a:buChar char="•"/>
            </a:pPr>
            <a:r>
              <a:rPr lang="he-IL" dirty="0" smtClean="0"/>
              <a:t>ניתן לראות דימיון בין שתי</a:t>
            </a:r>
            <a:r>
              <a:rPr lang="he-IL" baseline="0" dirty="0" smtClean="0"/>
              <a:t> ההפרעות במובן זה.</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23</a:t>
            </a:fld>
            <a:endParaRPr lang="he-IL"/>
          </a:p>
        </p:txBody>
      </p:sp>
    </p:spTree>
    <p:extLst>
      <p:ext uri="{BB962C8B-B14F-4D97-AF65-F5344CB8AC3E}">
        <p14:creationId xmlns:p14="http://schemas.microsoft.com/office/powerpoint/2010/main" val="2524989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לא נבדק הבדל </a:t>
            </a:r>
            <a:r>
              <a:rPr lang="he-IL" dirty="0" smtClean="0"/>
              <a:t>אימפליציטי בין שתי הקבוצות.</a:t>
            </a:r>
          </a:p>
          <a:p>
            <a:r>
              <a:rPr lang="he-IL" dirty="0" smtClean="0"/>
              <a:t>הנתון</a:t>
            </a:r>
            <a:r>
              <a:rPr lang="he-IL" baseline="0" dirty="0" smtClean="0"/>
              <a:t> אינו מפתיע אותנו בהתבסס על המידע הקודם – כי ישנה הערכת יתר בשתי ההפרעות של החיצוניות והאטרקטיביות של המראה (כל אחת לפי מודל הגוף שלה), וכן בכל הפרעה יש תפיסה של פגם עצמי במראה. על כן – ההערכה העצמית יורדת.</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24</a:t>
            </a:fld>
            <a:endParaRPr lang="he-IL"/>
          </a:p>
        </p:txBody>
      </p:sp>
    </p:spTree>
    <p:extLst>
      <p:ext uri="{BB962C8B-B14F-4D97-AF65-F5344CB8AC3E}">
        <p14:creationId xmlns:p14="http://schemas.microsoft.com/office/powerpoint/2010/main" val="3805318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גם המאפיינים הקוגניבטיים הנל מסייעים לנו כמטפלים בזיהוי מטופלים שמפתחים אחת</a:t>
            </a:r>
            <a:r>
              <a:rPr lang="he-IL" baseline="0" dirty="0" smtClean="0"/>
              <a:t> מהפרעות אלו, וכן אולי אף סכמות מחשבתיות עימן ניתן לעבוד בטיפול על מנת לשנותן.</a:t>
            </a:r>
            <a:endParaRPr lang="he-IL" dirty="0" smtClean="0"/>
          </a:p>
          <a:p>
            <a:r>
              <a:rPr lang="he-IL" dirty="0" smtClean="0"/>
              <a:t>מאובחני שתי הקבוצות הצליחו </a:t>
            </a:r>
            <a:r>
              <a:rPr lang="he-IL" dirty="0" smtClean="0"/>
              <a:t>יותר במשימות</a:t>
            </a:r>
            <a:r>
              <a:rPr lang="he-IL" baseline="0" dirty="0" smtClean="0"/>
              <a:t> </a:t>
            </a:r>
            <a:r>
              <a:rPr lang="he-IL" baseline="0" dirty="0" smtClean="0"/>
              <a:t>אנליטיות- עיבוד מידע פרטני ואנליטי. </a:t>
            </a:r>
            <a:endParaRPr lang="he-IL" dirty="0" smtClean="0"/>
          </a:p>
          <a:p>
            <a:r>
              <a:rPr lang="he-IL" dirty="0" smtClean="0"/>
              <a:t>אצל קבוצת ה-</a:t>
            </a:r>
            <a:r>
              <a:rPr lang="en-US" dirty="0" smtClean="0"/>
              <a:t>BDD</a:t>
            </a:r>
            <a:r>
              <a:rPr lang="he-IL" dirty="0" smtClean="0"/>
              <a:t> ישנם ממצאים</a:t>
            </a:r>
            <a:r>
              <a:rPr lang="he-IL" baseline="0" dirty="0" smtClean="0"/>
              <a:t> נוירופסיכולוגיים שתומכים </a:t>
            </a:r>
            <a:r>
              <a:rPr lang="he-IL" baseline="0" dirty="0" smtClean="0"/>
              <a:t>בסוג עיבוד </a:t>
            </a:r>
            <a:r>
              <a:rPr lang="he-IL" baseline="0" dirty="0" smtClean="0"/>
              <a:t>מידע זה. </a:t>
            </a:r>
            <a:endParaRPr lang="he-IL" baseline="0" dirty="0" smtClean="0"/>
          </a:p>
          <a:p>
            <a:r>
              <a:rPr lang="he-IL" baseline="0" dirty="0" smtClean="0"/>
              <a:t>עיבוד </a:t>
            </a:r>
            <a:r>
              <a:rPr lang="he-IL" baseline="0" dirty="0" smtClean="0"/>
              <a:t>מידע במצבים </a:t>
            </a:r>
            <a:r>
              <a:rPr lang="he-IL" baseline="0" dirty="0" smtClean="0"/>
              <a:t>עמומים – </a:t>
            </a:r>
            <a:r>
              <a:rPr lang="en-US" baseline="0" dirty="0" smtClean="0"/>
              <a:t>AN</a:t>
            </a:r>
            <a:r>
              <a:rPr lang="he-IL" baseline="0" dirty="0" smtClean="0"/>
              <a:t> נוטים לפרש תוצאות חיוביות של אחרים כמקושרים למשקל </a:t>
            </a:r>
            <a:r>
              <a:rPr lang="he-IL" baseline="0" dirty="0" smtClean="0"/>
              <a:t>גופם ולצורתם.</a:t>
            </a:r>
            <a:endParaRPr lang="he-IL" baseline="0" dirty="0" smtClean="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25</a:t>
            </a:fld>
            <a:endParaRPr lang="he-IL"/>
          </a:p>
        </p:txBody>
      </p:sp>
    </p:spTree>
    <p:extLst>
      <p:ext uri="{BB962C8B-B14F-4D97-AF65-F5344CB8AC3E}">
        <p14:creationId xmlns:p14="http://schemas.microsoft.com/office/powerpoint/2010/main" val="33852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a:t>
            </a:r>
            <a:r>
              <a:rPr lang="en-US" dirty="0" smtClean="0"/>
              <a:t>AN</a:t>
            </a:r>
            <a:r>
              <a:rPr lang="he-IL" dirty="0" smtClean="0"/>
              <a:t>- פירוש פרצוף</a:t>
            </a:r>
            <a:r>
              <a:rPr lang="he-IL" baseline="0" dirty="0" smtClean="0"/>
              <a:t> </a:t>
            </a:r>
            <a:r>
              <a:rPr lang="he-IL" dirty="0" smtClean="0"/>
              <a:t>נייטראלי</a:t>
            </a:r>
            <a:r>
              <a:rPr lang="he-IL" baseline="0" dirty="0" smtClean="0"/>
              <a:t> </a:t>
            </a:r>
            <a:r>
              <a:rPr lang="he-IL" baseline="0" dirty="0" smtClean="0"/>
              <a:t>כשלילי – מנבא סימפטומים של הפרעות אכילה בהמשך. </a:t>
            </a:r>
            <a:endParaRPr lang="he-IL"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smtClean="0"/>
              <a:t>*בשתי ההפרעות </a:t>
            </a:r>
            <a:r>
              <a:rPr lang="he-IL" dirty="0" smtClean="0"/>
              <a:t>מתקשים</a:t>
            </a:r>
            <a:r>
              <a:rPr lang="he-IL" baseline="0" dirty="0" smtClean="0"/>
              <a:t> במטלת זיהוי אם האדם מפגין כעס. במיוחד כאשר הרגש נחווה כמופנה כלפיהם. </a:t>
            </a:r>
            <a:endParaRPr lang="he-IL" dirty="0" smtClean="0"/>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26</a:t>
            </a:fld>
            <a:endParaRPr lang="he-IL"/>
          </a:p>
        </p:txBody>
      </p:sp>
    </p:spTree>
    <p:extLst>
      <p:ext uri="{BB962C8B-B14F-4D97-AF65-F5344CB8AC3E}">
        <p14:creationId xmlns:p14="http://schemas.microsoft.com/office/powerpoint/2010/main" val="2762593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457200" lvl="1" indent="0" algn="r">
              <a:buFont typeface="Arial" panose="020B0604020202020204" pitchFamily="34" charset="0"/>
              <a:buNone/>
            </a:pPr>
            <a:endParaRPr lang="he-IL" dirty="0" smtClean="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27</a:t>
            </a:fld>
            <a:endParaRPr lang="he-IL"/>
          </a:p>
        </p:txBody>
      </p:sp>
    </p:spTree>
    <p:extLst>
      <p:ext uri="{BB962C8B-B14F-4D97-AF65-F5344CB8AC3E}">
        <p14:creationId xmlns:p14="http://schemas.microsoft.com/office/powerpoint/2010/main" val="3209161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171450" indent="-171450">
              <a:buFont typeface="Arial" panose="020B0604020202020204" pitchFamily="34" charset="0"/>
              <a:buChar char="•"/>
            </a:pPr>
            <a:r>
              <a:rPr lang="he-IL" baseline="0" dirty="0" smtClean="0"/>
              <a:t>ההבדל בניסיונות ההתאבדות ב-</a:t>
            </a:r>
            <a:r>
              <a:rPr lang="en-US" baseline="0" dirty="0" smtClean="0"/>
              <a:t>AN</a:t>
            </a:r>
            <a:r>
              <a:rPr lang="he-IL" baseline="0" dirty="0" smtClean="0"/>
              <a:t> </a:t>
            </a:r>
            <a:r>
              <a:rPr lang="he-IL" baseline="0" dirty="0" smtClean="0"/>
              <a:t>של הפרג'ינג </a:t>
            </a:r>
            <a:r>
              <a:rPr lang="he-IL" baseline="0" dirty="0" smtClean="0"/>
              <a:t>לעומת הרסטרקטיבי: 25% </a:t>
            </a:r>
            <a:r>
              <a:rPr lang="he-IL" baseline="0" dirty="0" smtClean="0"/>
              <a:t>מול </a:t>
            </a:r>
            <a:r>
              <a:rPr lang="he-IL" baseline="0" dirty="0" smtClean="0"/>
              <a:t>8.7%. </a:t>
            </a:r>
          </a:p>
          <a:p>
            <a:pPr marL="171450" indent="-171450">
              <a:buFont typeface="Arial" panose="020B0604020202020204" pitchFamily="34" charset="0"/>
              <a:buChar char="•"/>
            </a:pPr>
            <a:r>
              <a:rPr lang="he-IL" baseline="0" dirty="0" smtClean="0"/>
              <a:t>אולי </a:t>
            </a:r>
            <a:r>
              <a:rPr lang="he-IL" baseline="0" dirty="0" smtClean="0"/>
              <a:t>זה בגלל האימפולסיביות לעומת הרסטרקטיביות האיפוק. אולי גם קשור לאקט </a:t>
            </a:r>
            <a:r>
              <a:rPr lang="he-IL" baseline="0" dirty="0" smtClean="0"/>
              <a:t>מטהר.</a:t>
            </a:r>
          </a:p>
          <a:p>
            <a:pPr marL="171450" indent="-171450">
              <a:buFont typeface="Arial" panose="020B0604020202020204" pitchFamily="34" charset="0"/>
              <a:buChar char="•"/>
            </a:pPr>
            <a:r>
              <a:rPr lang="he-IL" baseline="0" dirty="0" smtClean="0"/>
              <a:t>80% בקרב מאובחני </a:t>
            </a:r>
            <a:r>
              <a:rPr lang="en-US" baseline="0" dirty="0" smtClean="0"/>
              <a:t>BDD</a:t>
            </a:r>
            <a:r>
              <a:rPr lang="he-IL" baseline="0" dirty="0" smtClean="0"/>
              <a:t> חווים </a:t>
            </a:r>
            <a:r>
              <a:rPr lang="he-IL" baseline="0" dirty="0" smtClean="0"/>
              <a:t>אידאציה ומחשבות אובדניות לכל אורך חייהם. </a:t>
            </a:r>
            <a:endParaRPr lang="he-IL" baseline="0" dirty="0" smtClean="0"/>
          </a:p>
          <a:p>
            <a:pPr marL="171450" indent="-171450">
              <a:buFont typeface="Arial" panose="020B0604020202020204" pitchFamily="34" charset="0"/>
              <a:buChar char="•"/>
            </a:pPr>
            <a:r>
              <a:rPr lang="he-IL" baseline="0" dirty="0" smtClean="0"/>
              <a:t>אחוזי אובדות גבוהים אצל מאובחני </a:t>
            </a:r>
            <a:r>
              <a:rPr lang="en-US" baseline="0" dirty="0" smtClean="0"/>
              <a:t>BDD</a:t>
            </a:r>
            <a:r>
              <a:rPr lang="he-IL" baseline="0" dirty="0" smtClean="0"/>
              <a:t> – לשים באחורי הראש בקליניקה כשמטפלים במאובחן בהפרעה.</a:t>
            </a:r>
          </a:p>
          <a:p>
            <a:pPr marL="171450" indent="-171450">
              <a:buFont typeface="Arial" panose="020B0604020202020204" pitchFamily="34" charset="0"/>
              <a:buChar char="•"/>
            </a:pPr>
            <a:r>
              <a:rPr lang="he-IL" baseline="0" dirty="0" smtClean="0"/>
              <a:t>הסיכויים עולים כשמדובר במצב קומורבידי – נקודה חשובה לעבודה כמטפלים, במצב בו שכיחים מקרים של קומורבידיות.</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28</a:t>
            </a:fld>
            <a:endParaRPr lang="he-IL"/>
          </a:p>
        </p:txBody>
      </p:sp>
    </p:spTree>
    <p:extLst>
      <p:ext uri="{BB962C8B-B14F-4D97-AF65-F5344CB8AC3E}">
        <p14:creationId xmlns:p14="http://schemas.microsoft.com/office/powerpoint/2010/main" val="2211249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בחלק מהמקרים מדובר</a:t>
            </a:r>
            <a:r>
              <a:rPr lang="he-IL" baseline="0" dirty="0" smtClean="0"/>
              <a:t> בהכשה מכוונת של המחלה ולא בחוסר תובנה, זאת מפאת חוסר הרצון לטפל בה, אבל צריך לבדוק זאת. </a:t>
            </a:r>
          </a:p>
          <a:p>
            <a:r>
              <a:rPr lang="he-IL" baseline="0" dirty="0" smtClean="0"/>
              <a:t>אחד האלמנטים החשובים בו חשוב שנתערב כמטפלים, והטיפול בו קשה. קל יותר להעלות אנורקסית במשקל, או לעשות ניתוח פלסטי למישהו עם </a:t>
            </a:r>
            <a:r>
              <a:rPr lang="en-US" baseline="0" dirty="0" smtClean="0"/>
              <a:t>BDD</a:t>
            </a:r>
            <a:r>
              <a:rPr lang="he-IL" baseline="0" dirty="0" smtClean="0"/>
              <a:t>, מאשר לטפל במחשבות דלוזיונאליות שלהם לגבי הגוף.</a:t>
            </a:r>
          </a:p>
          <a:p>
            <a:r>
              <a:rPr lang="he-IL" baseline="0" dirty="0" smtClean="0"/>
              <a:t>אחד האלמנטים שגם יכולים לבלבל בין ההפרעות, אך גם להבדיל בינהן כי אכן פחות נפוץ אצל </a:t>
            </a:r>
            <a:r>
              <a:rPr lang="en-US" baseline="0" dirty="0" smtClean="0"/>
              <a:t>AN</a:t>
            </a:r>
            <a:r>
              <a:rPr lang="he-IL" baseline="0" dirty="0" smtClean="0"/>
              <a:t>.</a:t>
            </a:r>
          </a:p>
          <a:p>
            <a:r>
              <a:rPr lang="he-IL" baseline="0" dirty="0" smtClean="0"/>
              <a:t>יוטיוב  דקה 2:10.</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29</a:t>
            </a:fld>
            <a:endParaRPr lang="he-IL"/>
          </a:p>
        </p:txBody>
      </p:sp>
    </p:spTree>
    <p:extLst>
      <p:ext uri="{BB962C8B-B14F-4D97-AF65-F5344CB8AC3E}">
        <p14:creationId xmlns:p14="http://schemas.microsoft.com/office/powerpoint/2010/main" val="2805172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לא ברור אם </a:t>
            </a:r>
            <a:r>
              <a:rPr lang="he-IL" dirty="0" smtClean="0"/>
              <a:t>ישנו</a:t>
            </a:r>
            <a:r>
              <a:rPr lang="he-IL" baseline="0" dirty="0" smtClean="0"/>
              <a:t> קשר</a:t>
            </a:r>
            <a:r>
              <a:rPr lang="he-IL" dirty="0" smtClean="0"/>
              <a:t> סיבתי</a:t>
            </a:r>
            <a:r>
              <a:rPr lang="he-IL" baseline="0" dirty="0" smtClean="0"/>
              <a:t> </a:t>
            </a:r>
            <a:r>
              <a:rPr lang="he-IL" baseline="0" dirty="0" smtClean="0"/>
              <a:t>(ומה הכיוון</a:t>
            </a:r>
            <a:r>
              <a:rPr lang="he-IL" baseline="0" dirty="0" smtClean="0"/>
              <a:t>) בין התכונות וההפרעות </a:t>
            </a:r>
            <a:r>
              <a:rPr lang="he-IL" baseline="0" dirty="0" smtClean="0"/>
              <a:t>או </a:t>
            </a:r>
            <a:r>
              <a:rPr lang="he-IL" baseline="0" dirty="0" smtClean="0"/>
              <a:t>שמדובר בקשר מתאמי. ככל הנראה מדובר גם בגורמים מטרימים, וגם בתכונות שמתגברות תוך כדי המחלה.</a:t>
            </a:r>
          </a:p>
          <a:p>
            <a:r>
              <a:rPr lang="he-IL" baseline="0" dirty="0" smtClean="0"/>
              <a:t>ניתן לראות שמדובר בתכונות דומות בקרב שתי הקבצות, אך יש מספר הבדלים , בעיקר הדגש ב-</a:t>
            </a:r>
            <a:r>
              <a:rPr lang="en-US" baseline="0" dirty="0" smtClean="0"/>
              <a:t>BDD</a:t>
            </a:r>
            <a:r>
              <a:rPr lang="he-IL" baseline="0" dirty="0" smtClean="0"/>
              <a:t> על רגישות והמנעות מהחברה. </a:t>
            </a:r>
          </a:p>
          <a:p>
            <a:r>
              <a:rPr lang="he-IL" baseline="0" dirty="0" smtClean="0"/>
              <a:t>נוכל לקבל כיוון של אינדיקציה לגבי מטופלים לגביהם יש חשש שמחזיקים אחת מההפרעות או יותר.</a:t>
            </a:r>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30</a:t>
            </a:fld>
            <a:endParaRPr lang="he-IL"/>
          </a:p>
        </p:txBody>
      </p:sp>
    </p:spTree>
    <p:extLst>
      <p:ext uri="{BB962C8B-B14F-4D97-AF65-F5344CB8AC3E}">
        <p14:creationId xmlns:p14="http://schemas.microsoft.com/office/powerpoint/2010/main" val="1982636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להגיד</a:t>
            </a:r>
            <a:r>
              <a:rPr lang="he-IL" baseline="0" dirty="0" smtClean="0"/>
              <a:t> בע"פ על אשפוז – זונדה במקרה הצורך, הזנה איטית.</a:t>
            </a:r>
          </a:p>
          <a:p>
            <a:pPr>
              <a:buFont typeface="Arial" pitchFamily="34" charset="0"/>
              <a:buChar char="•"/>
            </a:pPr>
            <a:r>
              <a:rPr lang="he-IL" baseline="0" dirty="0" smtClean="0"/>
              <a:t>הכמות המעטה של איתור חולים אולי קשורה לחוסר התובנה של החולים עצמם. </a:t>
            </a:r>
          </a:p>
          <a:p>
            <a:pPr>
              <a:buFont typeface="Arial" pitchFamily="34" charset="0"/>
              <a:buChar char="•"/>
            </a:pPr>
            <a:r>
              <a:rPr lang="he-IL" baseline="0" dirty="0" smtClean="0"/>
              <a:t>בשבילנו – לזכור שקשה לאתר</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31</a:t>
            </a:fld>
            <a:endParaRPr lang="he-IL"/>
          </a:p>
        </p:txBody>
      </p:sp>
    </p:spTree>
    <p:extLst>
      <p:ext uri="{BB962C8B-B14F-4D97-AF65-F5344CB8AC3E}">
        <p14:creationId xmlns:p14="http://schemas.microsoft.com/office/powerpoint/2010/main" val="3161490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 להזכיר שיש למנתחים</a:t>
            </a:r>
            <a:r>
              <a:rPr lang="he-IL" baseline="0" dirty="0" smtClean="0"/>
              <a:t> (או אמור להיות) את השאלון</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32</a:t>
            </a:fld>
            <a:endParaRPr lang="he-IL"/>
          </a:p>
        </p:txBody>
      </p:sp>
    </p:spTree>
    <p:extLst>
      <p:ext uri="{BB962C8B-B14F-4D97-AF65-F5344CB8AC3E}">
        <p14:creationId xmlns:p14="http://schemas.microsoft.com/office/powerpoint/2010/main" val="365327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לציין</a:t>
            </a:r>
            <a:r>
              <a:rPr lang="he-IL" baseline="0" dirty="0" smtClean="0"/>
              <a:t> שההפרעה הייה פעם בסומטופורמיות ועכשיו ב</a:t>
            </a:r>
            <a:r>
              <a:rPr lang="en-US" baseline="0" dirty="0" smtClean="0"/>
              <a:t>OCD</a:t>
            </a:r>
            <a:endParaRPr lang="he-IL" dirty="0" smtClean="0"/>
          </a:p>
          <a:p>
            <a:r>
              <a:rPr lang="he-IL" dirty="0" smtClean="0"/>
              <a:t>* </a:t>
            </a:r>
            <a:r>
              <a:rPr lang="he-IL" dirty="0" smtClean="0"/>
              <a:t>קריטריון </a:t>
            </a:r>
            <a:r>
              <a:rPr lang="en-US" dirty="0" smtClean="0"/>
              <a:t>D</a:t>
            </a:r>
            <a:r>
              <a:rPr lang="he-IL" dirty="0" smtClean="0"/>
              <a:t>: אבחנה מבדלת עם </a:t>
            </a:r>
            <a:r>
              <a:rPr lang="en-US" dirty="0" smtClean="0"/>
              <a:t>ED</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6</a:t>
            </a:fld>
            <a:endParaRPr lang="he-IL"/>
          </a:p>
        </p:txBody>
      </p:sp>
    </p:spTree>
    <p:extLst>
      <p:ext uri="{BB962C8B-B14F-4D97-AF65-F5344CB8AC3E}">
        <p14:creationId xmlns:p14="http://schemas.microsoft.com/office/powerpoint/2010/main" val="115767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en-US" dirty="0" smtClean="0"/>
              <a:t>http://onlinelibrary.wiley.com/doi/10.1002/erv.928/abstract</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33</a:t>
            </a:fld>
            <a:endParaRPr lang="he-IL"/>
          </a:p>
        </p:txBody>
      </p:sp>
    </p:spTree>
    <p:extLst>
      <p:ext uri="{BB962C8B-B14F-4D97-AF65-F5344CB8AC3E}">
        <p14:creationId xmlns:p14="http://schemas.microsoft.com/office/powerpoint/2010/main" val="2706764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מבט על המערכת המשפחתית. המשפחה</a:t>
            </a:r>
            <a:r>
              <a:rPr lang="he-IL" baseline="0" dirty="0" smtClean="0"/>
              <a:t> כמערכת תומכת שעובדת יחד אל מול ההפרעה. </a:t>
            </a:r>
          </a:p>
          <a:p>
            <a:r>
              <a:rPr lang="he-IL" baseline="0" dirty="0" smtClean="0"/>
              <a:t>עדי אומרת שראתה הרבה מזה במרכז הזה. </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34</a:t>
            </a:fld>
            <a:endParaRPr lang="he-IL"/>
          </a:p>
        </p:txBody>
      </p:sp>
    </p:spTree>
    <p:extLst>
      <p:ext uri="{BB962C8B-B14F-4D97-AF65-F5344CB8AC3E}">
        <p14:creationId xmlns:p14="http://schemas.microsoft.com/office/powerpoint/2010/main" val="127025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דגש על הבנה</a:t>
            </a:r>
            <a:r>
              <a:rPr lang="he-IL" baseline="0" dirty="0" smtClean="0"/>
              <a:t> הדדית של החוויה הגופית ודימוי הגוף של בני הזוג. </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35</a:t>
            </a:fld>
            <a:endParaRPr lang="he-IL"/>
          </a:p>
        </p:txBody>
      </p:sp>
    </p:spTree>
    <p:extLst>
      <p:ext uri="{BB962C8B-B14F-4D97-AF65-F5344CB8AC3E}">
        <p14:creationId xmlns:p14="http://schemas.microsoft.com/office/powerpoint/2010/main" val="2198279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חשיפות</a:t>
            </a:r>
            <a:r>
              <a:rPr lang="he-IL" baseline="0" dirty="0" smtClean="0"/>
              <a:t> – חשיפה למצבים מעוררי חרדה ((הפחתת </a:t>
            </a:r>
            <a:r>
              <a:rPr lang="he-IL" baseline="0" dirty="0" err="1" smtClean="0"/>
              <a:t>המנעות</a:t>
            </a:r>
            <a:r>
              <a:rPr lang="he-IL" baseline="0" dirty="0" smtClean="0"/>
              <a:t>) תוך הפחתת טקסים</a:t>
            </a:r>
          </a:p>
          <a:p>
            <a:r>
              <a:rPr lang="he-IL" baseline="0" dirty="0" smtClean="0"/>
              <a:t>העברת הקוגניציה מקשב שמרוכז בעצמי לקשב שמפונה לתמונה הגלובלית. </a:t>
            </a:r>
          </a:p>
          <a:p>
            <a:r>
              <a:rPr lang="he-IL" baseline="0" dirty="0" smtClean="0"/>
              <a:t>שורה תחתונה – טיפולים ל</a:t>
            </a:r>
            <a:r>
              <a:rPr lang="en-US" baseline="0" dirty="0" smtClean="0"/>
              <a:t>BDD</a:t>
            </a:r>
            <a:r>
              <a:rPr lang="he-IL" baseline="0" dirty="0" smtClean="0"/>
              <a:t> נמצאו כמועילים יותר, באנורקסיה כנראה שטיפול משפחתי, </a:t>
            </a:r>
            <a:r>
              <a:rPr lang="en-US" baseline="0" dirty="0" smtClean="0"/>
              <a:t>CBTE</a:t>
            </a:r>
            <a:r>
              <a:rPr lang="he-IL" baseline="0" dirty="0" smtClean="0"/>
              <a:t> או </a:t>
            </a:r>
            <a:r>
              <a:rPr lang="en-US" baseline="0" dirty="0" smtClean="0"/>
              <a:t>UCAN</a:t>
            </a:r>
            <a:r>
              <a:rPr lang="he-IL" baseline="0" dirty="0" smtClean="0"/>
              <a:t> הם </a:t>
            </a:r>
            <a:r>
              <a:rPr lang="he-IL" baseline="0" dirty="0" err="1" smtClean="0"/>
              <a:t>הטרימנט</a:t>
            </a:r>
            <a:r>
              <a:rPr lang="he-IL" baseline="0" dirty="0" smtClean="0"/>
              <a:t> אוב </a:t>
            </a:r>
            <a:r>
              <a:rPr lang="he-IL" baseline="0" dirty="0" err="1" smtClean="0"/>
              <a:t>צ'ויס</a:t>
            </a:r>
            <a:r>
              <a:rPr lang="he-IL" baseline="0" dirty="0" smtClean="0"/>
              <a:t> אך לא קיימות מספיק ראיות. </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36</a:t>
            </a:fld>
            <a:endParaRPr lang="he-IL"/>
          </a:p>
        </p:txBody>
      </p:sp>
    </p:spTree>
    <p:extLst>
      <p:ext uri="{BB962C8B-B14F-4D97-AF65-F5344CB8AC3E}">
        <p14:creationId xmlns:p14="http://schemas.microsoft.com/office/powerpoint/2010/main" val="2770788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43E14BBF-76E2-4301-AE3D-F11807CE3FE3}" type="slidenum">
              <a:rPr lang="he-IL" smtClean="0"/>
              <a:pPr/>
              <a:t>40</a:t>
            </a:fld>
            <a:endParaRPr lang="he-IL"/>
          </a:p>
        </p:txBody>
      </p:sp>
    </p:spTree>
    <p:extLst>
      <p:ext uri="{BB962C8B-B14F-4D97-AF65-F5344CB8AC3E}">
        <p14:creationId xmlns:p14="http://schemas.microsoft.com/office/powerpoint/2010/main" val="262276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dirty="0" smtClean="0"/>
              <a:t>עניין אותנו המקום בו שתי האבחנות</a:t>
            </a:r>
            <a:r>
              <a:rPr lang="he-IL" sz="1200" baseline="0" dirty="0" smtClean="0"/>
              <a:t> מתחברות – אנורקסיה אצל גברים ו</a:t>
            </a:r>
            <a:r>
              <a:rPr lang="en-US" sz="1200" baseline="0" dirty="0" smtClean="0"/>
              <a:t>MD</a:t>
            </a:r>
            <a:r>
              <a:rPr lang="he-IL" sz="1200" baseline="0" dirty="0" smtClean="0"/>
              <a:t>. וגם בהקשר התרבותי, והגבולות בין פתולוגיה לבין עיסוק אובססיבי לבין סתם להרמת משקולות ובדי בילדינג</a:t>
            </a:r>
            <a:endParaRPr lang="he-IL" sz="1200" dirty="0" smtClean="0"/>
          </a:p>
          <a:p>
            <a:r>
              <a:rPr lang="he-IL" sz="1200" dirty="0" smtClean="0"/>
              <a:t>יש </a:t>
            </a:r>
            <a:r>
              <a:rPr lang="he-IL" sz="1200" dirty="0" smtClean="0"/>
              <a:t>לציין גם אם יש עיסוק בחלקי גוף אחרים, כמו שקורה במקרים רבים. העיסוק בחלקי גוף הוא בעצם ה</a:t>
            </a:r>
            <a:r>
              <a:rPr lang="en-US" sz="1200" dirty="0" smtClean="0"/>
              <a:t>BDD</a:t>
            </a:r>
            <a:r>
              <a:rPr lang="he-IL" sz="1200" dirty="0" smtClean="0"/>
              <a:t>. </a:t>
            </a:r>
          </a:p>
          <a:p>
            <a:endParaRPr lang="he-IL" sz="120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en-US" sz="1200" dirty="0" smtClean="0"/>
              <a:t>MD</a:t>
            </a:r>
            <a:r>
              <a:rPr lang="he-IL" sz="1200" dirty="0" smtClean="0"/>
              <a:t> זה תת סוג של </a:t>
            </a:r>
            <a:r>
              <a:rPr lang="en-US" sz="1200" dirty="0" smtClean="0"/>
              <a:t>BDD</a:t>
            </a:r>
            <a:r>
              <a:rPr lang="he-IL" sz="1200" dirty="0" smtClean="0"/>
              <a:t>. </a:t>
            </a:r>
            <a:endParaRPr lang="he-IL" sz="2400" dirty="0" smtClean="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7</a:t>
            </a:fld>
            <a:endParaRPr lang="he-IL"/>
          </a:p>
        </p:txBody>
      </p:sp>
    </p:spTree>
    <p:extLst>
      <p:ext uri="{BB962C8B-B14F-4D97-AF65-F5344CB8AC3E}">
        <p14:creationId xmlns:p14="http://schemas.microsoft.com/office/powerpoint/2010/main" val="188253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יישומי לקליניקה</a:t>
            </a:r>
            <a:r>
              <a:rPr lang="he-IL" dirty="0" smtClean="0"/>
              <a:t>.</a:t>
            </a:r>
          </a:p>
          <a:p>
            <a:r>
              <a:rPr lang="he-IL" dirty="0" smtClean="0"/>
              <a:t>קשה לאתר את ה</a:t>
            </a:r>
            <a:r>
              <a:rPr lang="en-US" dirty="0" smtClean="0"/>
              <a:t>BDD</a:t>
            </a:r>
            <a:r>
              <a:rPr lang="he-IL" dirty="0" smtClean="0"/>
              <a:t> במיוחד אבל גם אנורקסיה</a:t>
            </a:r>
            <a:r>
              <a:rPr lang="he-IL" baseline="0" dirty="0" smtClean="0"/>
              <a:t> לפעמים, ואולי שווה לחשוב על השאלונים הללו ככלי כאשר יש חשד להפרעת אכילה </a:t>
            </a:r>
            <a:endParaRPr lang="he-IL" dirty="0" smtClean="0"/>
          </a:p>
          <a:p>
            <a:r>
              <a:rPr lang="en-US" dirty="0" smtClean="0"/>
              <a:t>http://onlinelibrary.wiley.com/doi/10.1002/eat.20931/epdf</a:t>
            </a:r>
            <a:endParaRPr lang="he-IL" dirty="0" smtClean="0"/>
          </a:p>
          <a:p>
            <a:r>
              <a:rPr lang="en-US" dirty="0" smtClean="0"/>
              <a:t>http://onlinelibrary.wiley.com/doi/10.1002/eat.20931/full</a:t>
            </a:r>
            <a:endParaRPr lang="he-IL" dirty="0" smtClean="0"/>
          </a:p>
          <a:p>
            <a:r>
              <a:rPr lang="en-US" dirty="0" smtClean="0"/>
              <a:t>http</a:t>
            </a:r>
            <a:r>
              <a:rPr lang="en-US" dirty="0" smtClean="0"/>
              <a:t>://onlinelibrary.wiley.com/doi/10.1002/(SICI)1098-108X(199904)25:3%3C349::AID-EAT15%3E3.0.CO;2-M/epdf</a:t>
            </a:r>
            <a:endParaRPr lang="he-IL" dirty="0" smtClean="0"/>
          </a:p>
          <a:p>
            <a:r>
              <a:rPr lang="en-US" dirty="0" smtClean="0"/>
              <a:t>http://onlinelibrary.wiley.com/doi/10.1002/eat.20931/abstract</a:t>
            </a:r>
            <a:r>
              <a:rPr lang="he-IL" dirty="0" smtClean="0"/>
              <a:t> (שימוש בשאלון בכדי</a:t>
            </a:r>
            <a:r>
              <a:rPr lang="he-IL" baseline="0" dirty="0" smtClean="0"/>
              <a:t> לנסות לצפות מי יפתח הפרעת אכילה)</a:t>
            </a:r>
          </a:p>
          <a:p>
            <a:endParaRPr lang="he-IL" baseline="0" dirty="0" smtClean="0"/>
          </a:p>
          <a:p>
            <a:r>
              <a:rPr lang="en-US" sz="1200" b="0" i="0" kern="1200" dirty="0" smtClean="0">
                <a:solidFill>
                  <a:schemeClr val="tx1"/>
                </a:solidFill>
                <a:latin typeface="+mn-lt"/>
                <a:ea typeface="+mn-ea"/>
                <a:cs typeface="+mn-cs"/>
              </a:rPr>
              <a:t>The specific psychopathology of anorexia nervosa and bulimia nervosa is complex in form. Although for many purposes self-report questionnaires are a satisfactory measure of this psychopathology, for detailed psychopathological studies and for investigations into the effects of treatment, more sensitive and flexible assessment measures are required. For this reason a semi-structured interview was developed. This interview, the Eating Disorder Examination, is designed to assess the full range of the specific psychopathology of eating disorders, including these patients' extreme concerns about their shape and weight</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8</a:t>
            </a:fld>
            <a:endParaRPr lang="he-IL"/>
          </a:p>
        </p:txBody>
      </p:sp>
    </p:spTree>
    <p:extLst>
      <p:ext uri="{BB962C8B-B14F-4D97-AF65-F5344CB8AC3E}">
        <p14:creationId xmlns:p14="http://schemas.microsoft.com/office/powerpoint/2010/main" val="135538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בניתוחים</a:t>
            </a:r>
            <a:r>
              <a:rPr lang="he-IL" baseline="0" dirty="0" smtClean="0"/>
              <a:t> הפלסטיים-ניתוחים פלסטיים עלולים אף לגרום להחמרות הסימפטומים במקרה של </a:t>
            </a:r>
            <a:r>
              <a:rPr lang="en-US" baseline="0" dirty="0" smtClean="0"/>
              <a:t>BDD</a:t>
            </a:r>
            <a:r>
              <a:rPr lang="he-IL" baseline="0" dirty="0" smtClean="0"/>
              <a:t> ולכן פותחו שאלונים לנסות לאתר את ההפרעה.</a:t>
            </a:r>
            <a:endParaRPr lang="he-IL" dirty="0" smtClean="0"/>
          </a:p>
          <a:p>
            <a:r>
              <a:rPr lang="he-IL" dirty="0" smtClean="0"/>
              <a:t>לפרט </a:t>
            </a:r>
            <a:r>
              <a:rPr lang="he-IL" dirty="0" smtClean="0"/>
              <a:t>על הסולמות.</a:t>
            </a:r>
          </a:p>
          <a:p>
            <a:r>
              <a:rPr lang="he-IL" dirty="0" smtClean="0"/>
              <a:t>ככלל, אין שאלון מרכזי אחד כמו ה</a:t>
            </a:r>
            <a:r>
              <a:rPr lang="he-IL" baseline="0" dirty="0" smtClean="0"/>
              <a:t> </a:t>
            </a:r>
            <a:r>
              <a:rPr lang="en-US" baseline="0" dirty="0" smtClean="0"/>
              <a:t>EDE</a:t>
            </a:r>
            <a:r>
              <a:rPr lang="he-IL" baseline="0" dirty="0" smtClean="0"/>
              <a:t>. שימוש במספר שאלונים.</a:t>
            </a:r>
            <a:endParaRPr lang="he-IL" dirty="0" smtClean="0"/>
          </a:p>
          <a:p>
            <a:r>
              <a:rPr lang="he-IL" dirty="0" smtClean="0"/>
              <a:t>בלינק: אתר שמרכז</a:t>
            </a:r>
            <a:r>
              <a:rPr lang="he-IL" baseline="0" dirty="0" smtClean="0"/>
              <a:t> מספר שאלונים. </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9</a:t>
            </a:fld>
            <a:endParaRPr lang="he-IL"/>
          </a:p>
        </p:txBody>
      </p:sp>
    </p:spTree>
    <p:extLst>
      <p:ext uri="{BB962C8B-B14F-4D97-AF65-F5344CB8AC3E}">
        <p14:creationId xmlns:p14="http://schemas.microsoft.com/office/powerpoint/2010/main" val="4042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בע"פ</a:t>
            </a:r>
          </a:p>
          <a:p>
            <a:r>
              <a:rPr lang="en-US" dirty="0" smtClean="0"/>
              <a:t>AN</a:t>
            </a:r>
            <a:r>
              <a:rPr lang="he-IL" dirty="0" smtClean="0"/>
              <a:t>:</a:t>
            </a:r>
            <a:r>
              <a:rPr lang="he-IL" baseline="0" dirty="0" smtClean="0"/>
              <a:t> </a:t>
            </a:r>
            <a:r>
              <a:rPr lang="he-IL" dirty="0" smtClean="0"/>
              <a:t>יש עדות להפרעה</a:t>
            </a:r>
            <a:r>
              <a:rPr lang="he-IL" baseline="0" dirty="0" smtClean="0"/>
              <a:t> גם מתחת לגיל 15. המשאלה להיות רזה, אכילה לא סדירה. </a:t>
            </a:r>
          </a:p>
          <a:p>
            <a:r>
              <a:rPr lang="en-US" baseline="0" dirty="0" smtClean="0"/>
              <a:t>BDD</a:t>
            </a:r>
            <a:r>
              <a:rPr lang="he-IL" baseline="0" dirty="0" smtClean="0"/>
              <a:t> – תועדו גם מקרים בילדות, גיל 6 ומעלה. </a:t>
            </a:r>
          </a:p>
          <a:p>
            <a:r>
              <a:rPr lang="he-IL" baseline="0" dirty="0" smtClean="0"/>
              <a:t>*מהלך אנורקסיה – שעורי החלמה של 50-76 אחוז תוך 5 שנים </a:t>
            </a:r>
            <a:r>
              <a:rPr lang="he-IL" baseline="0" dirty="0" smtClean="0"/>
              <a:t>–אחרי </a:t>
            </a:r>
            <a:r>
              <a:rPr lang="he-IL" baseline="0" dirty="0" smtClean="0"/>
              <a:t>טיפול. </a:t>
            </a:r>
          </a:p>
          <a:p>
            <a:pPr>
              <a:buFont typeface="Arial" pitchFamily="34" charset="0"/>
              <a:buChar char="•"/>
            </a:pPr>
            <a:r>
              <a:rPr lang="he-IL" baseline="0" dirty="0" smtClean="0"/>
              <a:t>מהלך </a:t>
            </a:r>
            <a:r>
              <a:rPr lang="en-US" baseline="0" dirty="0" smtClean="0"/>
              <a:t>BDD</a:t>
            </a:r>
            <a:r>
              <a:rPr lang="he-IL" baseline="0" dirty="0" smtClean="0"/>
              <a:t> – מחקר מצא שעורי החלמה מלאה של 9 אחוז מהמטופלים לאחר שנה,ובקרב 21 אחוז - רמיסיה חלקית. </a:t>
            </a:r>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10</a:t>
            </a:fld>
            <a:endParaRPr lang="he-IL"/>
          </a:p>
        </p:txBody>
      </p:sp>
    </p:spTree>
    <p:extLst>
      <p:ext uri="{BB962C8B-B14F-4D97-AF65-F5344CB8AC3E}">
        <p14:creationId xmlns:p14="http://schemas.microsoft.com/office/powerpoint/2010/main" val="295391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להחזיק</a:t>
            </a:r>
            <a:r>
              <a:rPr lang="he-IL" baseline="0" dirty="0" smtClean="0"/>
              <a:t> בראש </a:t>
            </a:r>
            <a:r>
              <a:rPr lang="he-IL" dirty="0" smtClean="0"/>
              <a:t>שבהינתן ההפרעות הנ"ל יש</a:t>
            </a:r>
            <a:r>
              <a:rPr lang="he-IL" baseline="0" dirty="0" smtClean="0"/>
              <a:t> סיכוי להופעת </a:t>
            </a:r>
            <a:r>
              <a:rPr lang="en-US" baseline="0" dirty="0" smtClean="0"/>
              <a:t>BDD</a:t>
            </a:r>
            <a:r>
              <a:rPr lang="he-IL" baseline="0" dirty="0" smtClean="0"/>
              <a:t> ואנורקסיה (כל אחת בהתאם). </a:t>
            </a:r>
          </a:p>
          <a:p>
            <a:r>
              <a:rPr lang="he-IL" baseline="0" dirty="0" smtClean="0"/>
              <a:t>ניתן לראות דמיון בין ה</a:t>
            </a:r>
            <a:r>
              <a:rPr lang="en-US" baseline="0" dirty="0" smtClean="0"/>
              <a:t>BDD</a:t>
            </a:r>
            <a:r>
              <a:rPr lang="he-IL" baseline="0" dirty="0" smtClean="0"/>
              <a:t> </a:t>
            </a:r>
            <a:r>
              <a:rPr lang="he-IL" baseline="0" dirty="0" err="1" smtClean="0"/>
              <a:t>וה</a:t>
            </a:r>
            <a:r>
              <a:rPr lang="en-US" baseline="0" dirty="0" smtClean="0"/>
              <a:t>AN</a:t>
            </a:r>
            <a:r>
              <a:rPr lang="he-IL" baseline="0" dirty="0" smtClean="0"/>
              <a:t> גם כאן. </a:t>
            </a:r>
          </a:p>
          <a:p>
            <a:r>
              <a:rPr lang="he-IL" dirty="0" smtClean="0"/>
              <a:t>אפשר לראות שב</a:t>
            </a:r>
            <a:r>
              <a:rPr lang="en-US" dirty="0" smtClean="0"/>
              <a:t>BDD</a:t>
            </a:r>
            <a:r>
              <a:rPr lang="he-IL" baseline="0" dirty="0" smtClean="0"/>
              <a:t> החרדה החברתית מעט חזקה יותר. </a:t>
            </a:r>
            <a:endParaRPr lang="he-IL" dirty="0"/>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11</a:t>
            </a:fld>
            <a:endParaRPr lang="he-IL"/>
          </a:p>
        </p:txBody>
      </p:sp>
    </p:spTree>
    <p:extLst>
      <p:ext uri="{BB962C8B-B14F-4D97-AF65-F5344CB8AC3E}">
        <p14:creationId xmlns:p14="http://schemas.microsoft.com/office/powerpoint/2010/main" val="44245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 typeface="Arial" charset="0"/>
              <a:buNone/>
              <a:tabLst/>
              <a:defRPr/>
            </a:pPr>
            <a:r>
              <a:rPr lang="he-IL" b="1" baseline="0" dirty="0" smtClean="0"/>
              <a:t>מחקר נוסף – כ40 אחוז מחולות האנורקסיה היה להם גם </a:t>
            </a:r>
            <a:r>
              <a:rPr lang="en-US" b="1" baseline="0" dirty="0" smtClean="0"/>
              <a:t>BDD</a:t>
            </a:r>
            <a:r>
              <a:rPr lang="he-IL" b="1" baseline="0" dirty="0" smtClean="0"/>
              <a:t> בעוד שאצל חולות </a:t>
            </a:r>
            <a:r>
              <a:rPr lang="en-US" b="1" baseline="0" dirty="0" smtClean="0"/>
              <a:t>BDD</a:t>
            </a:r>
            <a:r>
              <a:rPr lang="he-IL" b="1" baseline="0" dirty="0" smtClean="0"/>
              <a:t> יש רק 9 אחוזי אנורקסיה</a:t>
            </a:r>
            <a:endParaRPr lang="he-IL" b="1" dirty="0" smtClean="0"/>
          </a:p>
          <a:p>
            <a:pPr>
              <a:buFont typeface="Arial" charset="0"/>
              <a:buNone/>
            </a:pPr>
            <a:r>
              <a:rPr lang="he-IL" dirty="0" smtClean="0"/>
              <a:t>לשים </a:t>
            </a:r>
            <a:r>
              <a:rPr lang="he-IL" dirty="0" smtClean="0"/>
              <a:t>לב! אם יש אנורקסיה יש סיכוי</a:t>
            </a:r>
            <a:r>
              <a:rPr lang="he-IL" baseline="0" dirty="0" smtClean="0"/>
              <a:t> מאוד גבוה לקיום </a:t>
            </a:r>
            <a:r>
              <a:rPr lang="en-US" baseline="0" dirty="0" smtClean="0"/>
              <a:t>BDD</a:t>
            </a:r>
            <a:r>
              <a:rPr lang="he-IL" baseline="0" dirty="0" smtClean="0"/>
              <a:t> (כפי שהראה המחקר הנוסף בעוד 2 שורות). </a:t>
            </a:r>
            <a:endParaRPr lang="he-IL" dirty="0" smtClean="0"/>
          </a:p>
          <a:p>
            <a:pPr>
              <a:buFont typeface="Arial" charset="0"/>
              <a:buChar char="•"/>
            </a:pPr>
            <a:r>
              <a:rPr lang="he-IL" dirty="0" smtClean="0"/>
              <a:t>מחקר – </a:t>
            </a:r>
            <a:r>
              <a:rPr lang="en-US" dirty="0" smtClean="0"/>
              <a:t>BDD</a:t>
            </a:r>
            <a:r>
              <a:rPr lang="he-IL" baseline="0" dirty="0" smtClean="0"/>
              <a:t> קדם להתפרצות אנורקסיה בשכיחות גבוהה יותר מאשר שהוא קדם להתפרצות בולימיה. </a:t>
            </a:r>
          </a:p>
        </p:txBody>
      </p:sp>
      <p:sp>
        <p:nvSpPr>
          <p:cNvPr id="4" name="מציין מיקום של מספר שקופית 3"/>
          <p:cNvSpPr>
            <a:spLocks noGrp="1"/>
          </p:cNvSpPr>
          <p:nvPr>
            <p:ph type="sldNum" sz="quarter" idx="10"/>
          </p:nvPr>
        </p:nvSpPr>
        <p:spPr/>
        <p:txBody>
          <a:bodyPr/>
          <a:lstStyle/>
          <a:p>
            <a:fld id="{43E14BBF-76E2-4301-AE3D-F11807CE3FE3}" type="slidenum">
              <a:rPr lang="he-IL" smtClean="0"/>
              <a:pPr/>
              <a:t>12</a:t>
            </a:fld>
            <a:endParaRPr lang="he-IL"/>
          </a:p>
        </p:txBody>
      </p:sp>
    </p:spTree>
    <p:extLst>
      <p:ext uri="{BB962C8B-B14F-4D97-AF65-F5344CB8AC3E}">
        <p14:creationId xmlns:p14="http://schemas.microsoft.com/office/powerpoint/2010/main" val="366887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4" name="כותרת 13"/>
          <p:cNvSpPr>
            <a:spLocks noGrp="1"/>
          </p:cNvSpPr>
          <p:nvPr>
            <p:ph type="ctrTitle"/>
          </p:nvPr>
        </p:nvSpPr>
        <p:spPr>
          <a:xfrm>
            <a:off x="1432560" y="359898"/>
            <a:ext cx="7406640" cy="1472184"/>
          </a:xfrm>
        </p:spPr>
        <p:txBody>
          <a:bodyPr anchor="b"/>
          <a:lstStyle>
            <a:lvl1pPr algn="l">
              <a:defRPr/>
            </a:lvl1pPr>
            <a:extLst/>
          </a:lstStyle>
          <a:p>
            <a:r>
              <a:rPr kumimoji="0" lang="he-IL" smtClean="0"/>
              <a:t>לחץ כדי לערוך סגנון כותרת של תבנית בסיס</a:t>
            </a:r>
            <a:endParaRPr kumimoji="0" lang="en-US"/>
          </a:p>
        </p:txBody>
      </p:sp>
      <p:sp>
        <p:nvSpPr>
          <p:cNvPr id="22" name="כותרת משנה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7" name="מציין מיקום של תאריך 6"/>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20" name="מציין מיקום של כותרת תחתונה 19"/>
          <p:cNvSpPr>
            <a:spLocks noGrp="1"/>
          </p:cNvSpPr>
          <p:nvPr>
            <p:ph type="ftr" sz="quarter" idx="11"/>
          </p:nvPr>
        </p:nvSpPr>
        <p:spPr/>
        <p:txBody>
          <a:bodyPr/>
          <a:lstStyle>
            <a:extLst/>
          </a:lstStyle>
          <a:p>
            <a:endParaRPr lang="he-IL"/>
          </a:p>
        </p:txBody>
      </p:sp>
      <p:sp>
        <p:nvSpPr>
          <p:cNvPr id="10" name="מציין מיקום של מספר שקופית 9"/>
          <p:cNvSpPr>
            <a:spLocks noGrp="1"/>
          </p:cNvSpPr>
          <p:nvPr>
            <p:ph type="sldNum" sz="quarter" idx="12"/>
          </p:nvPr>
        </p:nvSpPr>
        <p:spPr/>
        <p:txBody>
          <a:bodyPr/>
          <a:lstStyle>
            <a:extLst/>
          </a:lstStyle>
          <a:p>
            <a:fld id="{D44743F1-EAFB-453A-AEFE-75B69C9D3F6D}" type="slidenum">
              <a:rPr lang="he-IL" smtClean="0"/>
              <a:pPr/>
              <a:t>‹#›</a:t>
            </a:fld>
            <a:endParaRPr lang="he-IL"/>
          </a:p>
        </p:txBody>
      </p:sp>
      <p:sp>
        <p:nvSpPr>
          <p:cNvPr id="8" name="אליפסה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אליפסה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44743F1-EAFB-453A-AEFE-75B69C9D3F6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274639"/>
            <a:ext cx="1828800" cy="5851525"/>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1143000" y="274640"/>
            <a:ext cx="5562600" cy="5851525"/>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44743F1-EAFB-453A-AEFE-75B69C9D3F6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44743F1-EAFB-453A-AEFE-75B69C9D3F6D}"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מלבן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D44743F1-EAFB-453A-AEFE-75B69C9D3F6D}" type="slidenum">
              <a:rPr lang="he-IL" smtClean="0"/>
              <a:pPr/>
              <a:t>‹#›</a:t>
            </a:fld>
            <a:endParaRPr lang="he-IL"/>
          </a:p>
        </p:txBody>
      </p:sp>
      <p:sp>
        <p:nvSpPr>
          <p:cNvPr id="10" name="מלבן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אליפסה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אליפסה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44743F1-EAFB-453A-AEFE-75B69C9D3F6D}"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D44743F1-EAFB-453A-AEFE-75B69C9D3F6D}"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nchor="ct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D44743F1-EAFB-453A-AEFE-75B69C9D3F6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מלבן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מציין מיקום של תאריך 1"/>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D44743F1-EAFB-453A-AEFE-75B69C9D3F6D}" type="slidenum">
              <a:rPr lang="he-IL" smtClean="0"/>
              <a:pPr/>
              <a:t>‹#›</a:t>
            </a:fld>
            <a:endParaRPr lang="he-IL"/>
          </a:p>
        </p:txBody>
      </p:sp>
      <p:sp>
        <p:nvSpPr>
          <p:cNvPr id="6" name="מלבן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44743F1-EAFB-453A-AEFE-75B69C9D3F6D}"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extLst/>
          </a:lstStyle>
          <a:p>
            <a:fld id="{7E8B5A0E-7392-4700-96AB-0145A56F0736}" type="datetimeFigureOut">
              <a:rPr lang="he-IL" smtClean="0"/>
              <a:pPr/>
              <a:t>כ'/כסלו/תשע"ו</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D44743F1-EAFB-453A-AEFE-75B69C9D3F6D}" type="slidenum">
              <a:rPr lang="he-IL" smtClean="0"/>
              <a:pPr/>
              <a:t>‹#›</a:t>
            </a:fld>
            <a:endParaRPr lang="he-IL"/>
          </a:p>
        </p:txBody>
      </p:sp>
      <p:sp>
        <p:nvSpPr>
          <p:cNvPr id="8" name="מלבן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מציין מיקום של תמונה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he-IL" smtClean="0"/>
              <a:t>לחץ על הסמל כדי להוסיף תמונה</a:t>
            </a:r>
            <a:endParaRPr kumimoji="0" lang="en-US" dirty="0"/>
          </a:p>
        </p:txBody>
      </p:sp>
      <p:sp>
        <p:nvSpPr>
          <p:cNvPr id="9" name="תרשים זרימה: תהליך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תרשים זרימה: תהליך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מציין מיקום טקס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עוגה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אליפסה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טבעת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מלבן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מציין מיקום של כותרת 4"/>
          <p:cNvSpPr>
            <a:spLocks noGrp="1"/>
          </p:cNvSpPr>
          <p:nvPr>
            <p:ph type="title"/>
          </p:nvPr>
        </p:nvSpPr>
        <p:spPr>
          <a:xfrm>
            <a:off x="1435608" y="274638"/>
            <a:ext cx="7498080" cy="1143000"/>
          </a:xfrm>
          <a:prstGeom prst="rect">
            <a:avLst/>
          </a:prstGeom>
        </p:spPr>
        <p:txBody>
          <a:bodyPr anchor="ctr">
            <a:normAutofit/>
          </a:bodyPr>
          <a:lstStyle>
            <a:extLst/>
          </a:lstStyle>
          <a:p>
            <a:r>
              <a:rPr kumimoji="0" lang="he-IL" smtClean="0"/>
              <a:t>לחץ כדי לערוך סגנון כותרת של תבנית בסיס</a:t>
            </a:r>
            <a:endParaRPr kumimoji="0" lang="en-US"/>
          </a:p>
        </p:txBody>
      </p:sp>
      <p:sp>
        <p:nvSpPr>
          <p:cNvPr id="9" name="מציין מיקום טקסט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4" name="מציין מיקום של תאריך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8B5A0E-7392-4700-96AB-0145A56F0736}" type="datetimeFigureOut">
              <a:rPr lang="he-IL" smtClean="0"/>
              <a:pPr/>
              <a:t>כ'/כסלו/תשע"ו</a:t>
            </a:fld>
            <a:endParaRPr lang="he-IL"/>
          </a:p>
        </p:txBody>
      </p:sp>
      <p:sp>
        <p:nvSpPr>
          <p:cNvPr id="10" name="מציין מיקום של כותרת תחתונה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e-IL"/>
          </a:p>
        </p:txBody>
      </p:sp>
      <p:sp>
        <p:nvSpPr>
          <p:cNvPr id="22" name="מציין מיקום של מספר שקופית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44743F1-EAFB-453A-AEFE-75B69C9D3F6D}" type="slidenum">
              <a:rPr lang="he-IL" smtClean="0"/>
              <a:pPr/>
              <a:t>‹#›</a:t>
            </a:fld>
            <a:endParaRPr lang="he-IL"/>
          </a:p>
        </p:txBody>
      </p:sp>
      <p:sp>
        <p:nvSpPr>
          <p:cNvPr id="15" name="מלבן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youtu.be/oGEVjvf93q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descr="jobi20090330_01b.jpg"/>
          <p:cNvPicPr>
            <a:picLocks noChangeAspect="1"/>
          </p:cNvPicPr>
          <p:nvPr/>
        </p:nvPicPr>
        <p:blipFill>
          <a:blip r:embed="rId2" cstate="print"/>
          <a:stretch>
            <a:fillRect/>
          </a:stretch>
        </p:blipFill>
        <p:spPr>
          <a:xfrm>
            <a:off x="2428860" y="3518272"/>
            <a:ext cx="2428892" cy="3339728"/>
          </a:xfrm>
          <a:prstGeom prst="rect">
            <a:avLst/>
          </a:prstGeom>
        </p:spPr>
      </p:pic>
      <p:pic>
        <p:nvPicPr>
          <p:cNvPr id="72706" name="Picture 2" descr="http://orig15.deviantart.net/d237/f/2011/175/a/d/body_dysmorphic_disorder_by_tabberdoodle-d341dbt.jpg"/>
          <p:cNvPicPr>
            <a:picLocks noChangeAspect="1" noChangeArrowheads="1"/>
          </p:cNvPicPr>
          <p:nvPr/>
        </p:nvPicPr>
        <p:blipFill>
          <a:blip r:embed="rId3" cstate="print"/>
          <a:srcRect/>
          <a:stretch>
            <a:fillRect/>
          </a:stretch>
        </p:blipFill>
        <p:spPr bwMode="auto">
          <a:xfrm>
            <a:off x="5286380" y="3857628"/>
            <a:ext cx="3571868" cy="2680308"/>
          </a:xfrm>
          <a:prstGeom prst="rect">
            <a:avLst/>
          </a:prstGeom>
          <a:noFill/>
        </p:spPr>
      </p:pic>
      <p:sp>
        <p:nvSpPr>
          <p:cNvPr id="2" name="כותרת 1"/>
          <p:cNvSpPr>
            <a:spLocks noGrp="1"/>
          </p:cNvSpPr>
          <p:nvPr>
            <p:ph type="title"/>
          </p:nvPr>
        </p:nvSpPr>
        <p:spPr>
          <a:xfrm>
            <a:off x="1435608" y="274638"/>
            <a:ext cx="7498080" cy="2297106"/>
          </a:xfrm>
        </p:spPr>
        <p:txBody>
          <a:bodyPr>
            <a:noAutofit/>
          </a:bodyPr>
          <a:lstStyle/>
          <a:p>
            <a:pPr algn="ctr"/>
            <a:r>
              <a:rPr lang="en-US" sz="3600" dirty="0" smtClean="0"/>
              <a:t>The relationship between anorexia nervosa and body</a:t>
            </a:r>
            <a:br>
              <a:rPr lang="en-US" sz="3600" dirty="0" smtClean="0"/>
            </a:br>
            <a:r>
              <a:rPr lang="en-US" sz="3600" dirty="0" err="1" smtClean="0"/>
              <a:t>dysmorphic</a:t>
            </a:r>
            <a:r>
              <a:rPr lang="en-US" sz="3600" dirty="0" smtClean="0"/>
              <a:t> disorder</a:t>
            </a:r>
            <a:endParaRPr lang="he-IL" sz="3600" dirty="0"/>
          </a:p>
        </p:txBody>
      </p:sp>
      <p:sp>
        <p:nvSpPr>
          <p:cNvPr id="3" name="מציין מיקום תוכן 2"/>
          <p:cNvSpPr>
            <a:spLocks noGrp="1"/>
          </p:cNvSpPr>
          <p:nvPr>
            <p:ph idx="1"/>
          </p:nvPr>
        </p:nvSpPr>
        <p:spPr/>
        <p:txBody>
          <a:bodyPr/>
          <a:lstStyle/>
          <a:p>
            <a:endParaRPr lang="he-IL" dirty="0" smtClean="0"/>
          </a:p>
          <a:p>
            <a:pPr algn="l" rtl="0"/>
            <a:endParaRPr lang="en-US" sz="2400" dirty="0" smtClean="0"/>
          </a:p>
          <a:p>
            <a:pPr algn="l" rtl="0"/>
            <a:endParaRPr lang="en-US" sz="2400" dirty="0" smtClean="0"/>
          </a:p>
          <a:p>
            <a:pPr algn="l" rtl="0"/>
            <a:r>
              <a:rPr lang="en-US" sz="2400" dirty="0" smtClean="0"/>
              <a:t>Andrea S. Hartmann a, Jennifer L. Greenberg b, Sabine Wilhelm b</a:t>
            </a:r>
          </a:p>
          <a:p>
            <a:pPr algn="l" rtl="0"/>
            <a:endParaRPr lang="en-US" sz="2400" dirty="0" smtClean="0"/>
          </a:p>
          <a:p>
            <a:pPr algn="l" rtl="0"/>
            <a:endParaRPr lang="he-IL" sz="2400" dirty="0"/>
          </a:p>
        </p:txBody>
      </p:sp>
    </p:spTree>
    <p:extLst>
      <p:ext uri="{BB962C8B-B14F-4D97-AF65-F5344CB8AC3E}">
        <p14:creationId xmlns:p14="http://schemas.microsoft.com/office/powerpoint/2010/main" val="1686798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BDD</a:t>
            </a:r>
            <a:r>
              <a:rPr lang="he-IL" dirty="0" smtClean="0"/>
              <a:t> ו-</a:t>
            </a:r>
            <a:r>
              <a:rPr lang="en-US" dirty="0" smtClean="0"/>
              <a:t>AN</a:t>
            </a:r>
            <a:r>
              <a:rPr lang="he-IL" dirty="0" smtClean="0"/>
              <a:t> – חפיפות דיאגנוסטיות </a:t>
            </a:r>
            <a:endParaRPr lang="he-IL" dirty="0"/>
          </a:p>
        </p:txBody>
      </p:sp>
      <p:sp>
        <p:nvSpPr>
          <p:cNvPr id="3" name="מציין מיקום תוכן 2"/>
          <p:cNvSpPr>
            <a:spLocks noGrp="1"/>
          </p:cNvSpPr>
          <p:nvPr>
            <p:ph idx="1"/>
          </p:nvPr>
        </p:nvSpPr>
        <p:spPr/>
        <p:txBody>
          <a:bodyPr>
            <a:normAutofit/>
          </a:bodyPr>
          <a:lstStyle/>
          <a:p>
            <a:r>
              <a:rPr lang="he-IL" sz="2800" dirty="0" smtClean="0"/>
              <a:t>התפרצות</a:t>
            </a:r>
          </a:p>
          <a:p>
            <a:pPr lvl="1"/>
            <a:r>
              <a:rPr lang="he-IL" sz="2400" dirty="0" smtClean="0"/>
              <a:t>אנורקסיה: גיל ההתבגרות, (ממוצע 16.6-18.7). </a:t>
            </a:r>
          </a:p>
          <a:p>
            <a:pPr lvl="1"/>
            <a:r>
              <a:rPr lang="en-US" sz="2400" dirty="0" smtClean="0"/>
              <a:t>BDD</a:t>
            </a:r>
            <a:r>
              <a:rPr lang="he-IL" sz="2400" dirty="0" smtClean="0"/>
              <a:t>: גיל ממוצע: 15, בממוצע, אבחנה ניתנת רק כ-15 שנה לאחר ההתפרצות.  </a:t>
            </a:r>
          </a:p>
          <a:p>
            <a:r>
              <a:rPr lang="he-IL" sz="2800" dirty="0" smtClean="0"/>
              <a:t>מהלך</a:t>
            </a:r>
          </a:p>
          <a:p>
            <a:pPr lvl="1"/>
            <a:r>
              <a:rPr lang="he-IL" sz="2400" dirty="0" smtClean="0"/>
              <a:t>אנורקסיה: מהלך מחלה כרוני, שעורי תמותה גבוהים (5.6% בעשור).</a:t>
            </a:r>
          </a:p>
          <a:p>
            <a:pPr lvl="1"/>
            <a:r>
              <a:rPr lang="en-US" sz="2400" dirty="0" smtClean="0"/>
              <a:t>BDD</a:t>
            </a:r>
            <a:r>
              <a:rPr lang="he-IL" sz="2400" dirty="0" smtClean="0"/>
              <a:t>: מהלך מחלה כרוני, זמן מחלה ממוצע של 14-18 שנה. </a:t>
            </a:r>
          </a:p>
        </p:txBody>
      </p:sp>
    </p:spTree>
    <p:extLst>
      <p:ext uri="{BB962C8B-B14F-4D97-AF65-F5344CB8AC3E}">
        <p14:creationId xmlns:p14="http://schemas.microsoft.com/office/powerpoint/2010/main" val="202472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l"/>
            <a:r>
              <a:rPr lang="he-IL" dirty="0" smtClean="0"/>
              <a:t>  </a:t>
            </a:r>
            <a:r>
              <a:rPr lang="en-US" dirty="0" err="1" smtClean="0"/>
              <a:t>Comorbidity</a:t>
            </a:r>
            <a:r>
              <a:rPr lang="en-US" dirty="0" smtClean="0"/>
              <a:t> with other disorders</a:t>
            </a:r>
            <a:endParaRPr lang="he-IL" dirty="0"/>
          </a:p>
        </p:txBody>
      </p:sp>
      <p:sp>
        <p:nvSpPr>
          <p:cNvPr id="3" name="מציין מיקום תוכן 2"/>
          <p:cNvSpPr>
            <a:spLocks noGrp="1"/>
          </p:cNvSpPr>
          <p:nvPr>
            <p:ph idx="1"/>
          </p:nvPr>
        </p:nvSpPr>
        <p:spPr/>
        <p:txBody>
          <a:bodyPr>
            <a:normAutofit/>
          </a:bodyPr>
          <a:lstStyle/>
          <a:p>
            <a:r>
              <a:rPr lang="en-US" sz="2800" dirty="0" smtClean="0"/>
              <a:t>AN</a:t>
            </a:r>
            <a:r>
              <a:rPr lang="he-IL" sz="2800" dirty="0" smtClean="0"/>
              <a:t> – </a:t>
            </a:r>
            <a:r>
              <a:rPr lang="he-IL" sz="2800" dirty="0" err="1" smtClean="0"/>
              <a:t>דכאון</a:t>
            </a:r>
            <a:r>
              <a:rPr lang="he-IL" sz="2800" dirty="0" smtClean="0"/>
              <a:t>, חרדה, </a:t>
            </a:r>
            <a:r>
              <a:rPr lang="en-US" sz="2800" dirty="0" smtClean="0"/>
              <a:t>OCD</a:t>
            </a:r>
            <a:r>
              <a:rPr lang="he-IL" sz="2800" dirty="0" smtClean="0"/>
              <a:t>, שימוש בחומרים, הפרעות אישיות (בעיקר מאשכול </a:t>
            </a:r>
            <a:r>
              <a:rPr lang="en-US" sz="2800" dirty="0" smtClean="0"/>
              <a:t>C</a:t>
            </a:r>
            <a:r>
              <a:rPr lang="he-IL" sz="2800" dirty="0" smtClean="0"/>
              <a:t> – נמנע, תלותי ו</a:t>
            </a:r>
            <a:r>
              <a:rPr lang="en-US" sz="2800" dirty="0" smtClean="0"/>
              <a:t>OC-</a:t>
            </a:r>
            <a:r>
              <a:rPr lang="he-IL" sz="2800" dirty="0" smtClean="0"/>
              <a:t>)</a:t>
            </a:r>
          </a:p>
          <a:p>
            <a:r>
              <a:rPr lang="en-US" sz="2800" dirty="0" smtClean="0"/>
              <a:t>BDD</a:t>
            </a:r>
            <a:r>
              <a:rPr lang="he-IL" sz="2800" dirty="0" smtClean="0"/>
              <a:t> – </a:t>
            </a:r>
            <a:r>
              <a:rPr lang="he-IL" sz="2800" dirty="0" err="1" smtClean="0"/>
              <a:t>דכאון</a:t>
            </a:r>
            <a:r>
              <a:rPr lang="he-IL" sz="2800" dirty="0" smtClean="0"/>
              <a:t> מז'ורי, חרדה חברתית, </a:t>
            </a:r>
            <a:r>
              <a:rPr lang="en-US" sz="2800" dirty="0" smtClean="0"/>
              <a:t>OCD</a:t>
            </a:r>
            <a:r>
              <a:rPr lang="he-IL" sz="2800" dirty="0" smtClean="0"/>
              <a:t> ושימוש בחומרים, הפרעות אישיות בעיקר מאשכול </a:t>
            </a:r>
            <a:r>
              <a:rPr lang="en-US" sz="2800" dirty="0" smtClean="0"/>
              <a:t>C</a:t>
            </a:r>
            <a:r>
              <a:rPr lang="he-IL" sz="2800" dirty="0" smtClean="0"/>
              <a:t>)</a:t>
            </a:r>
          </a:p>
          <a:p>
            <a:r>
              <a:rPr lang="he-IL" sz="2800" dirty="0" smtClean="0"/>
              <a:t>בשניהם קו מורבידיות גורמת לתפקוד ירוד, שעורי </a:t>
            </a:r>
            <a:r>
              <a:rPr lang="he-IL" sz="2800" dirty="0" err="1" smtClean="0"/>
              <a:t>נסיונות</a:t>
            </a:r>
            <a:r>
              <a:rPr lang="he-IL" sz="2800" dirty="0" smtClean="0"/>
              <a:t> התאבדות גבוהים יותר, והשפעה על תוצאות טיפול. </a:t>
            </a:r>
          </a:p>
        </p:txBody>
      </p:sp>
    </p:spTree>
    <p:extLst>
      <p:ext uri="{BB962C8B-B14F-4D97-AF65-F5344CB8AC3E}">
        <p14:creationId xmlns:p14="http://schemas.microsoft.com/office/powerpoint/2010/main" val="420470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dirty="0" smtClean="0"/>
              <a:t>AN and BDD </a:t>
            </a:r>
            <a:r>
              <a:rPr lang="en-US" dirty="0" err="1" smtClean="0"/>
              <a:t>Comorbidity</a:t>
            </a:r>
            <a:r>
              <a:rPr lang="en-US" dirty="0" smtClean="0"/>
              <a:t>	</a:t>
            </a:r>
            <a:endParaRPr lang="he-IL" dirty="0"/>
          </a:p>
        </p:txBody>
      </p:sp>
      <p:sp>
        <p:nvSpPr>
          <p:cNvPr id="3" name="מציין מיקום תוכן 2"/>
          <p:cNvSpPr>
            <a:spLocks noGrp="1"/>
          </p:cNvSpPr>
          <p:nvPr>
            <p:ph idx="1"/>
          </p:nvPr>
        </p:nvSpPr>
        <p:spPr/>
        <p:txBody>
          <a:bodyPr>
            <a:normAutofit fontScale="92500" lnSpcReduction="20000"/>
          </a:bodyPr>
          <a:lstStyle/>
          <a:p>
            <a:r>
              <a:rPr lang="he-IL" dirty="0" smtClean="0"/>
              <a:t>עשויות להופיע יחד, אך צריכות להיות מאובחנות בנפרד. </a:t>
            </a:r>
          </a:p>
          <a:p>
            <a:pPr marL="365760" lvl="2" indent="-283464">
              <a:spcBef>
                <a:spcPts val="600"/>
              </a:spcBef>
              <a:buClr>
                <a:schemeClr val="accent1"/>
              </a:buClr>
              <a:buSzPct val="80000"/>
              <a:buFont typeface="Wingdings 2"/>
              <a:buChar char=""/>
            </a:pPr>
            <a:r>
              <a:rPr lang="he-IL" dirty="0" smtClean="0"/>
              <a:t>מחקר </a:t>
            </a:r>
            <a:r>
              <a:rPr lang="he-IL" dirty="0" smtClean="0"/>
              <a:t>מצא כי בקרב חולי אנורקסיה הסיכויים גבוהים לקיום </a:t>
            </a:r>
            <a:r>
              <a:rPr lang="en-US" dirty="0" smtClean="0"/>
              <a:t>BDD</a:t>
            </a:r>
            <a:r>
              <a:rPr lang="he-IL" dirty="0" smtClean="0"/>
              <a:t> לאורך קיומה של המחלה מאשר המצב ההפוך. </a:t>
            </a:r>
            <a:endParaRPr lang="he-IL" dirty="0" smtClean="0"/>
          </a:p>
          <a:p>
            <a:pPr marL="365760" lvl="2" indent="-283464">
              <a:spcBef>
                <a:spcPts val="600"/>
              </a:spcBef>
              <a:buClr>
                <a:schemeClr val="accent1"/>
              </a:buClr>
              <a:buSzPct val="80000"/>
              <a:buFont typeface="Wingdings 2"/>
              <a:buChar char=""/>
            </a:pPr>
            <a:r>
              <a:rPr lang="he-IL" dirty="0"/>
              <a:t>לרוב, כשיש קומורבידיות ה</a:t>
            </a:r>
            <a:r>
              <a:rPr lang="en-US" dirty="0"/>
              <a:t>BDD-</a:t>
            </a:r>
            <a:r>
              <a:rPr lang="he-IL" dirty="0"/>
              <a:t> קודם לאנורקסיה</a:t>
            </a:r>
            <a:r>
              <a:rPr lang="he-IL" dirty="0" smtClean="0"/>
              <a:t>.</a:t>
            </a:r>
            <a:endParaRPr lang="he-IL" dirty="0" smtClean="0"/>
          </a:p>
          <a:p>
            <a:r>
              <a:rPr lang="he-IL" dirty="0" err="1" smtClean="0"/>
              <a:t>קומורבידיות</a:t>
            </a:r>
            <a:r>
              <a:rPr lang="he-IL" dirty="0" smtClean="0"/>
              <a:t> מעלה סיכון בתחומים רבים:</a:t>
            </a:r>
          </a:p>
          <a:p>
            <a:pPr lvl="1"/>
            <a:r>
              <a:rPr lang="he-IL" dirty="0" smtClean="0"/>
              <a:t>דימוי גוף חמור יותר.</a:t>
            </a:r>
          </a:p>
          <a:p>
            <a:pPr lvl="1"/>
            <a:r>
              <a:rPr lang="he-IL" dirty="0" smtClean="0"/>
              <a:t>פגיעה בתפקוד.</a:t>
            </a:r>
          </a:p>
          <a:p>
            <a:pPr lvl="1"/>
            <a:r>
              <a:rPr lang="he-IL" dirty="0" smtClean="0"/>
              <a:t>עיסוק במראה.</a:t>
            </a:r>
          </a:p>
          <a:p>
            <a:pPr lvl="1"/>
            <a:r>
              <a:rPr lang="he-IL" dirty="0" err="1" smtClean="0"/>
              <a:t>דלוזיונליות</a:t>
            </a:r>
            <a:r>
              <a:rPr lang="he-IL" dirty="0" smtClean="0"/>
              <a:t>.</a:t>
            </a:r>
          </a:p>
          <a:p>
            <a:pPr lvl="1"/>
            <a:r>
              <a:rPr lang="he-IL" dirty="0" smtClean="0"/>
              <a:t>פי 2 אשפוזים במהלך החיים.</a:t>
            </a:r>
          </a:p>
          <a:p>
            <a:pPr lvl="1"/>
            <a:r>
              <a:rPr lang="he-IL" dirty="0" smtClean="0"/>
              <a:t>פי 3 ניסיונות אובדניים.</a:t>
            </a:r>
          </a:p>
        </p:txBody>
      </p:sp>
    </p:spTree>
    <p:extLst>
      <p:ext uri="{BB962C8B-B14F-4D97-AF65-F5344CB8AC3E}">
        <p14:creationId xmlns:p14="http://schemas.microsoft.com/office/powerpoint/2010/main" val="27011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AN</a:t>
            </a:r>
            <a:r>
              <a:rPr lang="he-IL" dirty="0" smtClean="0"/>
              <a:t> ו-</a:t>
            </a:r>
            <a:r>
              <a:rPr lang="en-US" dirty="0" smtClean="0"/>
              <a:t>BDD</a:t>
            </a:r>
            <a:r>
              <a:rPr lang="he-IL" dirty="0" smtClean="0"/>
              <a:t>: מאפיינים </a:t>
            </a:r>
            <a:r>
              <a:rPr lang="he-IL" dirty="0" smtClean="0"/>
              <a:t>דמוגרפיים</a:t>
            </a:r>
            <a:endParaRPr lang="he-IL" dirty="0"/>
          </a:p>
        </p:txBody>
      </p:sp>
      <p:sp>
        <p:nvSpPr>
          <p:cNvPr id="3" name="מציין מיקום תוכן 2"/>
          <p:cNvSpPr>
            <a:spLocks noGrp="1"/>
          </p:cNvSpPr>
          <p:nvPr>
            <p:ph idx="1"/>
          </p:nvPr>
        </p:nvSpPr>
        <p:spPr/>
        <p:txBody>
          <a:bodyPr>
            <a:normAutofit lnSpcReduction="10000"/>
          </a:bodyPr>
          <a:lstStyle/>
          <a:p>
            <a:r>
              <a:rPr lang="he-IL" dirty="0" smtClean="0"/>
              <a:t>חתך סוציו-אקונומי</a:t>
            </a:r>
            <a:endParaRPr lang="he-IL" dirty="0" smtClean="0"/>
          </a:p>
          <a:p>
            <a:pPr lvl="3"/>
            <a:r>
              <a:rPr lang="he-IL" dirty="0" smtClean="0"/>
              <a:t>אנורקסיה שכיחה יותר בקרב מעמד משכיל ואמיד</a:t>
            </a:r>
          </a:p>
          <a:p>
            <a:pPr lvl="3"/>
            <a:r>
              <a:rPr lang="en-US" dirty="0" smtClean="0"/>
              <a:t>BDD</a:t>
            </a:r>
            <a:r>
              <a:rPr lang="he-IL" dirty="0" smtClean="0"/>
              <a:t> </a:t>
            </a:r>
            <a:r>
              <a:rPr lang="he-IL" dirty="0" smtClean="0"/>
              <a:t>שכיחה יותר </a:t>
            </a:r>
            <a:r>
              <a:rPr lang="he-IL" dirty="0" smtClean="0"/>
              <a:t>בקרב מעמד סוציו-אקונומי נמוך</a:t>
            </a:r>
          </a:p>
          <a:p>
            <a:r>
              <a:rPr lang="he-IL" dirty="0" smtClean="0"/>
              <a:t>אתני</a:t>
            </a:r>
          </a:p>
          <a:p>
            <a:pPr lvl="1"/>
            <a:r>
              <a:rPr lang="he-IL" dirty="0" smtClean="0"/>
              <a:t>אנורקסיה – בארה"ב אין הבדל בשכיחות בין קבוצות אתניות </a:t>
            </a:r>
            <a:r>
              <a:rPr lang="he-IL" dirty="0" smtClean="0"/>
              <a:t>שונות, בשליטה על מעמד ס"א.</a:t>
            </a:r>
            <a:endParaRPr lang="he-IL" dirty="0" smtClean="0"/>
          </a:p>
          <a:p>
            <a:pPr lvl="1"/>
            <a:r>
              <a:rPr lang="en-US" dirty="0" smtClean="0"/>
              <a:t>BDD </a:t>
            </a:r>
            <a:r>
              <a:rPr lang="he-IL" dirty="0" smtClean="0"/>
              <a:t> - </a:t>
            </a:r>
            <a:r>
              <a:rPr lang="he-IL" dirty="0" smtClean="0"/>
              <a:t>הבדל </a:t>
            </a:r>
            <a:r>
              <a:rPr lang="he-IL" dirty="0" smtClean="0"/>
              <a:t>בשכיחות בין קבוצות </a:t>
            </a:r>
            <a:r>
              <a:rPr lang="he-IL" dirty="0" smtClean="0"/>
              <a:t>אתניות בארה"ב: יותר </a:t>
            </a:r>
            <a:r>
              <a:rPr lang="he-IL" dirty="0" smtClean="0"/>
              <a:t>אצל לבנות ולטיניות, פחות אצל שחורות. </a:t>
            </a:r>
            <a:endParaRPr lang="he-IL" dirty="0"/>
          </a:p>
          <a:p>
            <a:pPr lvl="1"/>
            <a:r>
              <a:rPr lang="he-IL" dirty="0" smtClean="0"/>
              <a:t>קיים </a:t>
            </a:r>
            <a:r>
              <a:rPr lang="he-IL" dirty="0" smtClean="0"/>
              <a:t>הבדל באזורי </a:t>
            </a:r>
            <a:r>
              <a:rPr lang="he-IL" dirty="0" smtClean="0"/>
              <a:t>העיסוק</a:t>
            </a:r>
            <a:r>
              <a:rPr lang="he-IL" dirty="0"/>
              <a:t> </a:t>
            </a:r>
            <a:r>
              <a:rPr lang="he-IL" dirty="0" smtClean="0"/>
              <a:t>השונים בגוף בין הקבוצות.</a:t>
            </a:r>
            <a:endParaRPr lang="he-IL" dirty="0" smtClean="0"/>
          </a:p>
          <a:p>
            <a:pPr>
              <a:buNone/>
            </a:pPr>
            <a:endParaRPr lang="he-IL"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a:t>AN</a:t>
            </a:r>
            <a:r>
              <a:rPr lang="he-IL" dirty="0"/>
              <a:t> ו-</a:t>
            </a:r>
            <a:r>
              <a:rPr lang="en-US" dirty="0"/>
              <a:t>BDD</a:t>
            </a:r>
            <a:r>
              <a:rPr lang="he-IL" dirty="0"/>
              <a:t>: מאפיינים דמוגרפיים</a:t>
            </a:r>
            <a:endParaRPr lang="he-IL" dirty="0"/>
          </a:p>
        </p:txBody>
      </p:sp>
      <p:pic>
        <p:nvPicPr>
          <p:cNvPr id="1028" name="Picture 4" descr="http://a.dilcdn.com/bl/wp-content/uploads/sites/2/2014/07/frozen_quiz_result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200" y="4735659"/>
            <a:ext cx="4032448" cy="2122341"/>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p:cNvSpPr>
            <a:spLocks noGrp="1"/>
          </p:cNvSpPr>
          <p:nvPr>
            <p:ph idx="1"/>
          </p:nvPr>
        </p:nvSpPr>
        <p:spPr/>
        <p:txBody>
          <a:bodyPr>
            <a:normAutofit/>
          </a:bodyPr>
          <a:lstStyle/>
          <a:p>
            <a:r>
              <a:rPr lang="he-IL" dirty="0" smtClean="0"/>
              <a:t>הבדלים מגדריים</a:t>
            </a:r>
          </a:p>
          <a:p>
            <a:r>
              <a:rPr lang="en-US" sz="2800" dirty="0" smtClean="0"/>
              <a:t>BDD</a:t>
            </a:r>
            <a:r>
              <a:rPr lang="he-IL" dirty="0" smtClean="0"/>
              <a:t>:</a:t>
            </a:r>
            <a:endParaRPr lang="he-IL" dirty="0" smtClean="0"/>
          </a:p>
          <a:p>
            <a:pPr lvl="2"/>
            <a:r>
              <a:rPr lang="he-IL" dirty="0" smtClean="0"/>
              <a:t>הבדלים בין גברים ונשים במוקדי העיסוק:</a:t>
            </a:r>
          </a:p>
          <a:p>
            <a:pPr lvl="3"/>
            <a:r>
              <a:rPr lang="he-IL" dirty="0"/>
              <a:t>גברים: עיסוק באברי מין, אבדן שיער ושרירים (</a:t>
            </a:r>
            <a:r>
              <a:rPr lang="en-US" dirty="0"/>
              <a:t>MD</a:t>
            </a:r>
            <a:r>
              <a:rPr lang="he-IL" dirty="0"/>
              <a:t>).</a:t>
            </a:r>
          </a:p>
          <a:p>
            <a:pPr lvl="3"/>
            <a:r>
              <a:rPr lang="he-IL" dirty="0"/>
              <a:t>נשים: עיסוק בעור, בטן, משקל, חזה, רגליים, ירכיים, אצבעות רגליים, שיער גוף ופנים וישבן. </a:t>
            </a:r>
            <a:endParaRPr lang="he-IL" dirty="0" smtClean="0"/>
          </a:p>
          <a:p>
            <a:pPr lvl="2"/>
            <a:r>
              <a:rPr lang="he-IL" dirty="0" smtClean="0"/>
              <a:t>שכיחות כללית כמעט שווה בקרב גברים ונשים (מעט יותר בקרב נשים).</a:t>
            </a:r>
          </a:p>
          <a:p>
            <a:pPr lvl="3"/>
            <a:endParaRPr lang="he-IL" dirty="0" smtClean="0"/>
          </a:p>
          <a:p>
            <a:pPr lvl="1"/>
            <a:r>
              <a:rPr lang="en-US" dirty="0" smtClean="0"/>
              <a:t>AN</a:t>
            </a:r>
            <a:r>
              <a:rPr lang="he-IL" dirty="0" smtClean="0"/>
              <a:t>: </a:t>
            </a:r>
            <a:r>
              <a:rPr lang="he-IL" dirty="0" smtClean="0"/>
              <a:t>משפיעה בעיקר על </a:t>
            </a:r>
            <a:r>
              <a:rPr lang="he-IL" dirty="0" smtClean="0"/>
              <a:t>נשים</a:t>
            </a:r>
            <a:r>
              <a:rPr lang="he-IL" dirty="0" smtClean="0"/>
              <a:t>.</a:t>
            </a:r>
            <a:endParaRPr lang="he-IL"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AN</a:t>
            </a:r>
            <a:r>
              <a:rPr lang="he-IL" dirty="0" smtClean="0"/>
              <a:t> בקרב גברים</a:t>
            </a:r>
            <a:endParaRPr lang="he-IL" dirty="0"/>
          </a:p>
        </p:txBody>
      </p:sp>
      <p:sp>
        <p:nvSpPr>
          <p:cNvPr id="3" name="מציין מיקום תוכן 2"/>
          <p:cNvSpPr>
            <a:spLocks noGrp="1"/>
          </p:cNvSpPr>
          <p:nvPr>
            <p:ph idx="1"/>
          </p:nvPr>
        </p:nvSpPr>
        <p:spPr/>
        <p:txBody>
          <a:bodyPr>
            <a:normAutofit lnSpcReduction="10000"/>
          </a:bodyPr>
          <a:lstStyle/>
          <a:p>
            <a:r>
              <a:rPr lang="he-IL" dirty="0" smtClean="0"/>
              <a:t>10%-15% </a:t>
            </a:r>
            <a:r>
              <a:rPr lang="he-IL" dirty="0" smtClean="0"/>
              <a:t>מהחולים באנורקסיה </a:t>
            </a:r>
            <a:r>
              <a:rPr lang="he-IL" dirty="0" smtClean="0"/>
              <a:t>או בולימיה הם גברים. קיימות גם הערכות גבוהות יותר</a:t>
            </a:r>
            <a:r>
              <a:rPr lang="he-IL" dirty="0" smtClean="0"/>
              <a:t>.</a:t>
            </a:r>
          </a:p>
          <a:p>
            <a:endParaRPr lang="he-IL" dirty="0" smtClean="0"/>
          </a:p>
          <a:p>
            <a:r>
              <a:rPr lang="he-IL" dirty="0" smtClean="0"/>
              <a:t>מאפיינים יחודיים </a:t>
            </a:r>
            <a:r>
              <a:rPr lang="he-IL" dirty="0" smtClean="0"/>
              <a:t>לגברים</a:t>
            </a:r>
            <a:r>
              <a:rPr lang="he-IL" dirty="0" smtClean="0"/>
              <a:t>:</a:t>
            </a:r>
          </a:p>
          <a:p>
            <a:pPr lvl="1"/>
            <a:r>
              <a:rPr lang="he-IL" dirty="0" smtClean="0"/>
              <a:t>לצד </a:t>
            </a:r>
            <a:r>
              <a:rPr lang="he-IL" dirty="0" smtClean="0"/>
              <a:t>המאפיינים הטיפיקליים</a:t>
            </a:r>
            <a:r>
              <a:rPr lang="he-IL" dirty="0" smtClean="0"/>
              <a:t> (שאיפה לרזון בדומה </a:t>
            </a:r>
            <a:r>
              <a:rPr lang="he-IL" dirty="0" smtClean="0"/>
              <a:t>לנשים), </a:t>
            </a:r>
            <a:r>
              <a:rPr lang="en-US" dirty="0" smtClean="0"/>
              <a:t>AN</a:t>
            </a:r>
            <a:r>
              <a:rPr lang="he-IL" dirty="0" smtClean="0"/>
              <a:t> עשויה להתבטא אצל גברים </a:t>
            </a:r>
            <a:r>
              <a:rPr lang="he-IL" dirty="0" smtClean="0"/>
              <a:t>גם בדחף </a:t>
            </a:r>
            <a:r>
              <a:rPr lang="he-IL" dirty="0" smtClean="0"/>
              <a:t>להתחטב ולהעלות מסת שריר תוך הורדת מסת שומן. </a:t>
            </a:r>
            <a:endParaRPr lang="he-IL" dirty="0" smtClean="0"/>
          </a:p>
          <a:p>
            <a:pPr marL="402336" lvl="1" indent="0">
              <a:buNone/>
            </a:pPr>
            <a:r>
              <a:rPr lang="en-US" dirty="0"/>
              <a:t>https://www.youtube.com/watch?v=DHE5BTPjd3k</a:t>
            </a:r>
            <a:endParaRPr lang="he-IL" dirty="0"/>
          </a:p>
          <a:p>
            <a:pPr lvl="1"/>
            <a:endParaRPr lang="he-IL" dirty="0" smtClean="0"/>
          </a:p>
          <a:p>
            <a:pPr lvl="1"/>
            <a:endParaRPr lang="he-IL" dirty="0" smtClean="0"/>
          </a:p>
          <a:p>
            <a:pPr lvl="1">
              <a:buNone/>
            </a:pPr>
            <a:endParaRPr lang="he-I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Anorexia, Reverse Anorexia, MD</a:t>
            </a:r>
            <a:endParaRPr lang="he-IL" dirty="0"/>
          </a:p>
        </p:txBody>
      </p:sp>
      <p:sp>
        <p:nvSpPr>
          <p:cNvPr id="3" name="מציין מיקום תוכן 2"/>
          <p:cNvSpPr>
            <a:spLocks noGrp="1"/>
          </p:cNvSpPr>
          <p:nvPr>
            <p:ph idx="1"/>
          </p:nvPr>
        </p:nvSpPr>
        <p:spPr/>
        <p:txBody>
          <a:bodyPr>
            <a:normAutofit/>
          </a:bodyPr>
          <a:lstStyle/>
          <a:p>
            <a:r>
              <a:rPr lang="en-US" dirty="0" smtClean="0"/>
              <a:t>MD</a:t>
            </a:r>
            <a:r>
              <a:rPr lang="he-IL" dirty="0" smtClean="0"/>
              <a:t> – </a:t>
            </a:r>
            <a:r>
              <a:rPr lang="en-US" dirty="0" smtClean="0"/>
              <a:t>Muscle </a:t>
            </a:r>
            <a:r>
              <a:rPr lang="en-US" dirty="0" err="1" smtClean="0"/>
              <a:t>Dismorphya</a:t>
            </a:r>
            <a:r>
              <a:rPr lang="he-IL" dirty="0" smtClean="0"/>
              <a:t>. תת אבחנה של </a:t>
            </a:r>
            <a:r>
              <a:rPr lang="en-US" dirty="0" smtClean="0"/>
              <a:t>BDD</a:t>
            </a:r>
            <a:r>
              <a:rPr lang="he-IL" dirty="0" smtClean="0"/>
              <a:t>. </a:t>
            </a:r>
          </a:p>
          <a:p>
            <a:pPr lvl="1"/>
            <a:r>
              <a:rPr lang="he-IL" dirty="0" smtClean="0"/>
              <a:t>עיסוק </a:t>
            </a:r>
            <a:r>
              <a:rPr lang="he-IL" dirty="0" smtClean="0"/>
              <a:t>מופרז ברמת </a:t>
            </a:r>
            <a:r>
              <a:rPr lang="he-IL" dirty="0" smtClean="0"/>
              <a:t>השריריות. </a:t>
            </a:r>
            <a:r>
              <a:rPr lang="he-IL" dirty="0" smtClean="0"/>
              <a:t>ביטוי התנהגותי: הרמת </a:t>
            </a:r>
            <a:r>
              <a:rPr lang="he-IL" dirty="0" smtClean="0"/>
              <a:t>משקולות, דיאטה, פגיעה בתפקוד </a:t>
            </a:r>
            <a:r>
              <a:rPr lang="he-IL" dirty="0" smtClean="0"/>
              <a:t>חברתי. </a:t>
            </a:r>
            <a:r>
              <a:rPr lang="he-IL" dirty="0" smtClean="0"/>
              <a:t>(</a:t>
            </a:r>
            <a:r>
              <a:rPr lang="en-US" dirty="0" smtClean="0"/>
              <a:t>Chung, 2001</a:t>
            </a:r>
            <a:r>
              <a:rPr lang="he-IL" dirty="0" smtClean="0"/>
              <a:t>).</a:t>
            </a:r>
            <a:endParaRPr lang="he-IL" dirty="0" smtClean="0"/>
          </a:p>
          <a:p>
            <a:pPr lvl="1"/>
            <a:r>
              <a:rPr lang="he-IL" dirty="0" smtClean="0"/>
              <a:t>האם יש הבדל (ומהו) בין </a:t>
            </a:r>
            <a:r>
              <a:rPr lang="en-US" dirty="0" smtClean="0"/>
              <a:t>MD</a:t>
            </a:r>
            <a:r>
              <a:rPr lang="he-IL" dirty="0" smtClean="0"/>
              <a:t> ואנורקסיה אצל חלק מהגברים?</a:t>
            </a:r>
          </a:p>
          <a:p>
            <a:pPr lvl="1"/>
            <a:r>
              <a:rPr lang="he-IL" dirty="0" smtClean="0"/>
              <a:t>כיצד </a:t>
            </a:r>
            <a:r>
              <a:rPr lang="he-IL" dirty="0" smtClean="0"/>
              <a:t>נבדיל בין מישהו עם </a:t>
            </a:r>
            <a:r>
              <a:rPr lang="en-US" dirty="0" smtClean="0"/>
              <a:t>MD</a:t>
            </a:r>
            <a:r>
              <a:rPr lang="he-IL" dirty="0" smtClean="0"/>
              <a:t> לבין </a:t>
            </a:r>
            <a:r>
              <a:rPr lang="en-US" dirty="0" smtClean="0"/>
              <a:t>‘Body builder’</a:t>
            </a:r>
            <a:r>
              <a:rPr lang="he-IL" dirty="0" smtClean="0"/>
              <a:t>, או אדם אתלטי </a:t>
            </a:r>
            <a:r>
              <a:rPr lang="he-IL" dirty="0" smtClean="0"/>
              <a:t>וספורטיבי?</a:t>
            </a:r>
          </a:p>
          <a:p>
            <a:pPr lvl="1"/>
            <a:r>
              <a:rPr lang="he-IL" dirty="0"/>
              <a:t>טשטוש בין אנורקסיה ו-</a:t>
            </a:r>
            <a:r>
              <a:rPr lang="en-US" dirty="0"/>
              <a:t>BDD</a:t>
            </a:r>
            <a:r>
              <a:rPr lang="he-IL" dirty="0"/>
              <a:t> גם אצל נשים.</a:t>
            </a:r>
          </a:p>
          <a:p>
            <a:pPr lvl="1"/>
            <a:endParaRPr lang="he-IL" dirty="0" smtClean="0"/>
          </a:p>
        </p:txBody>
      </p:sp>
      <p:pic>
        <p:nvPicPr>
          <p:cNvPr id="2054" name="Picture 6" descr="http://primoclipart.com/files/preview/big/796/Muscle%20Man%20Flexing%20In%20Mirr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55366"/>
            <a:ext cx="2304256" cy="2102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Anorexia, Reverse Anorexia, MD</a:t>
            </a:r>
            <a:endParaRPr lang="he-IL" dirty="0"/>
          </a:p>
        </p:txBody>
      </p:sp>
      <p:sp>
        <p:nvSpPr>
          <p:cNvPr id="3" name="מציין מיקום תוכן 2"/>
          <p:cNvSpPr>
            <a:spLocks noGrp="1"/>
          </p:cNvSpPr>
          <p:nvPr>
            <p:ph idx="1"/>
          </p:nvPr>
        </p:nvSpPr>
        <p:spPr/>
        <p:txBody>
          <a:bodyPr>
            <a:normAutofit fontScale="92500"/>
          </a:bodyPr>
          <a:lstStyle/>
          <a:p>
            <a:endParaRPr lang="he-IL" sz="2800" dirty="0" smtClean="0"/>
          </a:p>
          <a:p>
            <a:r>
              <a:rPr lang="en-US" sz="2800" dirty="0" smtClean="0"/>
              <a:t>A comparison of eating, exercise, shape, and weight related symptomatology in males with muscle dysmorphia and anorexia </a:t>
            </a:r>
            <a:r>
              <a:rPr lang="en-US" sz="2800" dirty="0" smtClean="0"/>
              <a:t>nervosa</a:t>
            </a:r>
            <a:endParaRPr lang="he-IL" sz="2800" dirty="0" smtClean="0"/>
          </a:p>
          <a:p>
            <a:pPr marL="82296" indent="0">
              <a:buNone/>
            </a:pPr>
            <a:r>
              <a:rPr lang="en-US" sz="2000" dirty="0"/>
              <a:t>Murray, S. B., </a:t>
            </a:r>
            <a:r>
              <a:rPr lang="en-US" sz="2000" dirty="0" err="1"/>
              <a:t>Rieger</a:t>
            </a:r>
            <a:r>
              <a:rPr lang="en-US" sz="2000" dirty="0"/>
              <a:t>, E., Hildebrandt, T., </a:t>
            </a:r>
            <a:r>
              <a:rPr lang="en-US" sz="2000" dirty="0" err="1"/>
              <a:t>Karlov</a:t>
            </a:r>
            <a:r>
              <a:rPr lang="en-US" sz="2000" dirty="0"/>
              <a:t>, L., Russell, J., Boon, E., .&amp; </a:t>
            </a:r>
            <a:r>
              <a:rPr lang="en-US" sz="2000" dirty="0" err="1"/>
              <a:t>Touyz</a:t>
            </a:r>
            <a:r>
              <a:rPr lang="en-US" sz="2000" dirty="0"/>
              <a:t>, S. W. (2012</a:t>
            </a:r>
            <a:r>
              <a:rPr lang="en-US" sz="2000" dirty="0" smtClean="0"/>
              <a:t>).</a:t>
            </a:r>
            <a:endParaRPr lang="he-IL" sz="2000" dirty="0" smtClean="0"/>
          </a:p>
          <a:p>
            <a:endParaRPr lang="he-IL" sz="2800" dirty="0"/>
          </a:p>
          <a:p>
            <a:r>
              <a:rPr lang="he-IL" sz="2800" dirty="0" smtClean="0"/>
              <a:t>במאמר משווים בין הפרופיל הסימפטומלי של גברים עם </a:t>
            </a:r>
            <a:r>
              <a:rPr lang="en-US" sz="2800" dirty="0" smtClean="0"/>
              <a:t>MD</a:t>
            </a:r>
            <a:r>
              <a:rPr lang="he-IL" sz="2800" dirty="0" smtClean="0"/>
              <a:t> ו-</a:t>
            </a:r>
            <a:r>
              <a:rPr lang="en-US" sz="2800" dirty="0" smtClean="0"/>
              <a:t>AN</a:t>
            </a:r>
            <a:r>
              <a:rPr lang="he-IL" sz="2800" dirty="0" smtClean="0"/>
              <a:t> </a:t>
            </a:r>
            <a:r>
              <a:rPr lang="he-IL" sz="2800" dirty="0" smtClean="0"/>
              <a:t>, עקב חוסר בהירות בהפרדה בין האבחנות.</a:t>
            </a:r>
          </a:p>
          <a:p>
            <a:endParaRPr lang="he-IL" sz="2800" dirty="0"/>
          </a:p>
          <a:p>
            <a:r>
              <a:rPr lang="he-IL" sz="2800" dirty="0" smtClean="0"/>
              <a:t>השוואה לנבדקים גברים בריאים פעילי חדר כושר.</a:t>
            </a:r>
            <a:endParaRPr lang="en-US" sz="2800" dirty="0" smtClean="0"/>
          </a:p>
          <a:p>
            <a:pPr>
              <a:buNone/>
            </a:pPr>
            <a:endParaRPr lang="he-IL" dirty="0" smtClean="0"/>
          </a:p>
        </p:txBody>
      </p:sp>
    </p:spTree>
    <p:extLst>
      <p:ext uri="{BB962C8B-B14F-4D97-AF65-F5344CB8AC3E}">
        <p14:creationId xmlns:p14="http://schemas.microsoft.com/office/powerpoint/2010/main" val="3417539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Anorexia, Reverse Anorexia, MD</a:t>
            </a:r>
            <a:endParaRPr lang="he-IL" dirty="0"/>
          </a:p>
        </p:txBody>
      </p:sp>
      <p:sp>
        <p:nvSpPr>
          <p:cNvPr id="3" name="Content Placeholder 2"/>
          <p:cNvSpPr>
            <a:spLocks noGrp="1"/>
          </p:cNvSpPr>
          <p:nvPr>
            <p:ph idx="1"/>
          </p:nvPr>
        </p:nvSpPr>
        <p:spPr/>
        <p:txBody>
          <a:bodyPr>
            <a:normAutofit fontScale="70000" lnSpcReduction="20000"/>
          </a:bodyPr>
          <a:lstStyle/>
          <a:p>
            <a:r>
              <a:rPr lang="he-IL" dirty="0" smtClean="0"/>
              <a:t>שכיחות חוסר שביעות רצון מהגוף בקרב גברים מתקרב לזו של נשים. </a:t>
            </a:r>
          </a:p>
          <a:p>
            <a:r>
              <a:rPr lang="he-IL" dirty="0" smtClean="0"/>
              <a:t>מודל גופני שונה: נשים ישאפו לרזון, גברים לגוף שרירי וחטוב (היבט חברתי-תרבותי?)</a:t>
            </a:r>
          </a:p>
          <a:p>
            <a:r>
              <a:rPr lang="en-US" dirty="0" smtClean="0"/>
              <a:t>MD</a:t>
            </a:r>
            <a:r>
              <a:rPr lang="he-IL" dirty="0" smtClean="0"/>
              <a:t> מראשיתה מקושרת להפרעות אכילה – סווגה בתחילה כ- </a:t>
            </a:r>
            <a:r>
              <a:rPr lang="en-US" dirty="0" smtClean="0"/>
              <a:t>Reverse Anorexia</a:t>
            </a:r>
            <a:r>
              <a:rPr lang="he-IL" dirty="0" smtClean="0"/>
              <a:t>.</a:t>
            </a:r>
          </a:p>
          <a:p>
            <a:r>
              <a:rPr lang="he-IL" dirty="0" smtClean="0"/>
              <a:t>גם כיום, עשוי להופיע ביטוי דומה ל-</a:t>
            </a:r>
            <a:r>
              <a:rPr lang="en-US" dirty="0" smtClean="0"/>
              <a:t>MD</a:t>
            </a:r>
            <a:r>
              <a:rPr lang="he-IL" dirty="0" smtClean="0"/>
              <a:t> אצל חלק מהגברים המאובחנים ב-</a:t>
            </a:r>
            <a:r>
              <a:rPr lang="en-US" dirty="0" smtClean="0"/>
              <a:t>AN</a:t>
            </a:r>
            <a:r>
              <a:rPr lang="he-IL" dirty="0" smtClean="0"/>
              <a:t>. </a:t>
            </a:r>
          </a:p>
          <a:p>
            <a:endParaRPr lang="he-IL" dirty="0" smtClean="0"/>
          </a:p>
          <a:p>
            <a:r>
              <a:rPr lang="he-IL" dirty="0" smtClean="0"/>
              <a:t>מאפיינים סימפטומליים משותפים ל-</a:t>
            </a:r>
            <a:r>
              <a:rPr lang="en-US" dirty="0" smtClean="0"/>
              <a:t>AN</a:t>
            </a:r>
            <a:r>
              <a:rPr lang="he-IL" dirty="0" smtClean="0"/>
              <a:t> ו-</a:t>
            </a:r>
            <a:r>
              <a:rPr lang="en-US" dirty="0" smtClean="0"/>
              <a:t>MD</a:t>
            </a:r>
            <a:r>
              <a:rPr lang="he-IL" dirty="0" smtClean="0"/>
              <a:t>:</a:t>
            </a:r>
          </a:p>
          <a:p>
            <a:pPr>
              <a:buFontTx/>
              <a:buChar char="-"/>
            </a:pPr>
            <a:r>
              <a:rPr lang="he-IL" dirty="0" smtClean="0"/>
              <a:t>הפרעה בדימוי גוף</a:t>
            </a:r>
          </a:p>
          <a:p>
            <a:pPr>
              <a:buFontTx/>
              <a:buChar char="-"/>
            </a:pPr>
            <a:r>
              <a:rPr lang="he-IL" dirty="0" smtClean="0"/>
              <a:t>פעילות ספורטיבית אקססיבית</a:t>
            </a:r>
          </a:p>
          <a:p>
            <a:pPr>
              <a:buFontTx/>
              <a:buChar char="-"/>
            </a:pPr>
            <a:r>
              <a:rPr lang="he-IL" dirty="0" smtClean="0"/>
              <a:t>תזונה אובססיבית.</a:t>
            </a:r>
          </a:p>
          <a:p>
            <a:pPr>
              <a:buFontTx/>
              <a:buChar char="-"/>
            </a:pPr>
            <a:r>
              <a:rPr lang="he-IL" dirty="0" smtClean="0"/>
              <a:t>אלמנטים התנהגותיים – שימוש בחומרים, בדיקות חוזרות של הגוף, המנעות מחשיפת הגוף בחברה.</a:t>
            </a:r>
            <a:endParaRPr lang="he-IL" dirty="0"/>
          </a:p>
        </p:txBody>
      </p:sp>
    </p:spTree>
    <p:extLst>
      <p:ext uri="{BB962C8B-B14F-4D97-AF65-F5344CB8AC3E}">
        <p14:creationId xmlns:p14="http://schemas.microsoft.com/office/powerpoint/2010/main" val="132088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Anorexia, Reverse Anorexia, MD</a:t>
            </a:r>
            <a:endParaRPr lang="he-IL" dirty="0"/>
          </a:p>
        </p:txBody>
      </p:sp>
      <p:sp>
        <p:nvSpPr>
          <p:cNvPr id="3" name="Content Placeholder 2"/>
          <p:cNvSpPr>
            <a:spLocks noGrp="1"/>
          </p:cNvSpPr>
          <p:nvPr>
            <p:ph idx="1"/>
          </p:nvPr>
        </p:nvSpPr>
        <p:spPr/>
        <p:txBody>
          <a:bodyPr>
            <a:normAutofit fontScale="92500" lnSpcReduction="20000"/>
          </a:bodyPr>
          <a:lstStyle/>
          <a:p>
            <a:r>
              <a:rPr lang="he-IL" sz="2400" dirty="0"/>
              <a:t>מחקרים מראים דמיון רב באטיולוגיה של </a:t>
            </a:r>
            <a:r>
              <a:rPr lang="en-US" sz="2400" dirty="0"/>
              <a:t>AN</a:t>
            </a:r>
            <a:r>
              <a:rPr lang="he-IL" sz="2400" dirty="0"/>
              <a:t> ו-</a:t>
            </a:r>
            <a:r>
              <a:rPr lang="en-US" sz="2400" dirty="0"/>
              <a:t>MD</a:t>
            </a:r>
            <a:r>
              <a:rPr lang="he-IL" sz="2400" dirty="0"/>
              <a:t>, במנגנונים הפסיכולוגיים של הגברים הלוקים בהן, ובהתנהגות האכילה הפתולוגית והפעילות הגופנית</a:t>
            </a:r>
            <a:r>
              <a:rPr lang="he-IL" sz="2400" dirty="0" smtClean="0"/>
              <a:t>.</a:t>
            </a:r>
          </a:p>
          <a:p>
            <a:endParaRPr lang="he-IL" sz="2400" dirty="0" smtClean="0"/>
          </a:p>
          <a:p>
            <a:r>
              <a:rPr lang="he-IL" sz="2400" dirty="0" smtClean="0"/>
              <a:t>למרות המאפיינים המשותפים – שינוי ההגדרה "</a:t>
            </a:r>
            <a:r>
              <a:rPr lang="en-US" sz="2400" dirty="0" smtClean="0"/>
              <a:t>Reverse Anorexia</a:t>
            </a:r>
            <a:r>
              <a:rPr lang="he-IL" sz="2400" dirty="0" smtClean="0"/>
              <a:t>" ל-</a:t>
            </a:r>
            <a:r>
              <a:rPr lang="en-US" sz="2400" dirty="0" smtClean="0"/>
              <a:t>MD</a:t>
            </a:r>
            <a:r>
              <a:rPr lang="he-IL" sz="2400" dirty="0" smtClean="0"/>
              <a:t>, וסיווג תחת </a:t>
            </a:r>
            <a:r>
              <a:rPr lang="en-US" sz="2400" dirty="0" smtClean="0"/>
              <a:t>BDD</a:t>
            </a:r>
            <a:r>
              <a:rPr lang="he-IL" sz="2400" dirty="0" smtClean="0"/>
              <a:t>, לא תחת החלק העוסק בהפרעות אכילה.</a:t>
            </a:r>
          </a:p>
          <a:p>
            <a:r>
              <a:rPr lang="he-IL" sz="2400" dirty="0" smtClean="0"/>
              <a:t>הסיבה – הפרעות באכילה הינן משניות בהפרעה.</a:t>
            </a:r>
          </a:p>
          <a:p>
            <a:endParaRPr lang="he-IL" sz="2400" dirty="0" smtClean="0"/>
          </a:p>
          <a:p>
            <a:r>
              <a:rPr lang="he-IL" sz="2400" dirty="0" smtClean="0"/>
              <a:t>הויכוח נמשך – הצעות לשייך </a:t>
            </a:r>
            <a:r>
              <a:rPr lang="en-US" sz="2400" dirty="0" smtClean="0"/>
              <a:t>MD</a:t>
            </a:r>
            <a:r>
              <a:rPr lang="he-IL" sz="2400" dirty="0" smtClean="0"/>
              <a:t> לספקטרום הפרעות האכילה, </a:t>
            </a:r>
            <a:r>
              <a:rPr lang="en-US" sz="2400" dirty="0" smtClean="0"/>
              <a:t>OCD</a:t>
            </a:r>
            <a:r>
              <a:rPr lang="he-IL" sz="2400" dirty="0" smtClean="0"/>
              <a:t>, או כ-</a:t>
            </a:r>
            <a:r>
              <a:rPr lang="en-US" sz="2400" dirty="0" smtClean="0"/>
              <a:t>BDD</a:t>
            </a:r>
            <a:r>
              <a:rPr lang="he-IL" sz="2400" dirty="0" smtClean="0"/>
              <a:t> ללא תת האבחנה.</a:t>
            </a:r>
          </a:p>
          <a:p>
            <a:r>
              <a:rPr lang="he-IL" sz="2400" dirty="0" smtClean="0"/>
              <a:t>כרגע ההפרעה ממוקמת תחת </a:t>
            </a:r>
            <a:r>
              <a:rPr lang="en-US" sz="2400" dirty="0" smtClean="0"/>
              <a:t>Obsessive-Compulsive and related disorders</a:t>
            </a:r>
            <a:endParaRPr lang="he-IL" sz="2400" dirty="0" smtClean="0"/>
          </a:p>
          <a:p>
            <a:endParaRPr lang="he-IL" sz="2400" dirty="0" smtClean="0"/>
          </a:p>
          <a:p>
            <a:r>
              <a:rPr lang="he-IL" sz="2400" dirty="0" smtClean="0"/>
              <a:t>מבלבל...</a:t>
            </a:r>
            <a:endParaRPr lang="en-US" sz="2400" dirty="0" smtClean="0"/>
          </a:p>
        </p:txBody>
      </p:sp>
    </p:spTree>
    <p:extLst>
      <p:ext uri="{BB962C8B-B14F-4D97-AF65-F5344CB8AC3E}">
        <p14:creationId xmlns:p14="http://schemas.microsoft.com/office/powerpoint/2010/main" val="64744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0"/>
            <a:r>
              <a:rPr lang="he-IL" dirty="0" smtClean="0"/>
              <a:t>הקדמה</a:t>
            </a:r>
            <a:endParaRPr lang="he-IL" dirty="0"/>
          </a:p>
        </p:txBody>
      </p:sp>
      <p:sp>
        <p:nvSpPr>
          <p:cNvPr id="3" name="מציין מיקום תוכן 2"/>
          <p:cNvSpPr>
            <a:spLocks noGrp="1"/>
          </p:cNvSpPr>
          <p:nvPr>
            <p:ph idx="1"/>
          </p:nvPr>
        </p:nvSpPr>
        <p:spPr/>
        <p:txBody>
          <a:bodyPr>
            <a:normAutofit/>
          </a:bodyPr>
          <a:lstStyle/>
          <a:p>
            <a:r>
              <a:rPr lang="en-US" sz="2800" dirty="0" smtClean="0"/>
              <a:t>Anorexia nervosa (AN), Body </a:t>
            </a:r>
            <a:r>
              <a:rPr lang="en-US" sz="2800" dirty="0" err="1" smtClean="0"/>
              <a:t>Dismorphic</a:t>
            </a:r>
            <a:r>
              <a:rPr lang="en-US" sz="2800" dirty="0" smtClean="0"/>
              <a:t> Disorder (BDD)</a:t>
            </a:r>
            <a:endParaRPr lang="he-IL" sz="2800" dirty="0" smtClean="0"/>
          </a:p>
          <a:p>
            <a:r>
              <a:rPr lang="he-IL" sz="2800" dirty="0" smtClean="0"/>
              <a:t>מאפיינים משותפים</a:t>
            </a:r>
          </a:p>
          <a:p>
            <a:pPr lvl="1"/>
            <a:r>
              <a:rPr lang="he-IL" sz="2400" dirty="0" smtClean="0"/>
              <a:t>חוסר שביעות רצון מדימוי גוף.</a:t>
            </a:r>
          </a:p>
          <a:p>
            <a:pPr lvl="1"/>
            <a:r>
              <a:rPr lang="he-IL" sz="2400" dirty="0" smtClean="0"/>
              <a:t>בשניהם קיימות דלוזיות בעלות תובנה מועטה כלפי תפיסת הגוף המעוותת. </a:t>
            </a:r>
          </a:p>
          <a:p>
            <a:pPr lvl="1"/>
            <a:r>
              <a:rPr lang="he-IL" sz="2400" dirty="0" smtClean="0"/>
              <a:t>קו-מורבידיות גבוהה יותר מאשר עם בולימיה.	</a:t>
            </a:r>
          </a:p>
          <a:p>
            <a:pPr lvl="1"/>
            <a:endParaRPr lang="en-US" sz="2400" dirty="0" smtClean="0"/>
          </a:p>
          <a:p>
            <a:r>
              <a:rPr lang="he-IL" sz="2800" dirty="0" smtClean="0"/>
              <a:t>המאמר מנסה לבחון את הדמיון והשוני במרכיבים השונים</a:t>
            </a:r>
            <a:endParaRPr lang="he-IL" sz="2800" dirty="0"/>
          </a:p>
        </p:txBody>
      </p:sp>
    </p:spTree>
    <p:extLst>
      <p:ext uri="{BB962C8B-B14F-4D97-AF65-F5344CB8AC3E}">
        <p14:creationId xmlns:p14="http://schemas.microsoft.com/office/powerpoint/2010/main" val="3381776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Anorexia, MD &amp; Non clinical gym members</a:t>
            </a:r>
            <a:endParaRPr lang="he-IL" dirty="0"/>
          </a:p>
        </p:txBody>
      </p:sp>
      <p:sp>
        <p:nvSpPr>
          <p:cNvPr id="3" name="Content Placeholder 2"/>
          <p:cNvSpPr>
            <a:spLocks noGrp="1"/>
          </p:cNvSpPr>
          <p:nvPr>
            <p:ph idx="1"/>
          </p:nvPr>
        </p:nvSpPr>
        <p:spPr/>
        <p:txBody>
          <a:bodyPr>
            <a:normAutofit/>
          </a:bodyPr>
          <a:lstStyle/>
          <a:p>
            <a:r>
              <a:rPr lang="he-IL" sz="2400" dirty="0" smtClean="0"/>
              <a:t>מאובחני </a:t>
            </a:r>
            <a:r>
              <a:rPr lang="en-US" sz="2400" dirty="0" smtClean="0"/>
              <a:t>AN</a:t>
            </a:r>
            <a:r>
              <a:rPr lang="he-IL" sz="2400" dirty="0" smtClean="0"/>
              <a:t> ומאובחני </a:t>
            </a:r>
            <a:r>
              <a:rPr lang="en-US" sz="2400" dirty="0" smtClean="0"/>
              <a:t>MD</a:t>
            </a:r>
            <a:r>
              <a:rPr lang="he-IL" sz="2400" dirty="0" smtClean="0"/>
              <a:t> הראו דמיון נרחב:</a:t>
            </a:r>
          </a:p>
          <a:p>
            <a:pPr>
              <a:buFontTx/>
              <a:buChar char="-"/>
            </a:pPr>
            <a:r>
              <a:rPr lang="he-IL" sz="2400" dirty="0" smtClean="0"/>
              <a:t>ברמות הפרעת האכילה: אין הבדל בדאגה ובעיסוק במשקל ובצורת הגוף. </a:t>
            </a:r>
          </a:p>
          <a:p>
            <a:pPr>
              <a:buFontTx/>
              <a:buChar char="-"/>
            </a:pPr>
            <a:r>
              <a:rPr lang="he-IL" sz="2400" dirty="0" smtClean="0"/>
              <a:t>אין הבדל ברמות האימון הקומפולסיבי, ואופיו הקשיח, מלא החוקים ומווסת המצב רוח.</a:t>
            </a:r>
          </a:p>
          <a:p>
            <a:pPr>
              <a:buFontTx/>
              <a:buChar char="-"/>
            </a:pPr>
            <a:r>
              <a:rPr lang="he-IL" sz="2400" dirty="0" smtClean="0"/>
              <a:t>אין הבדל ברמות ההתעסקות האובססיבית בגוף שרירי, ובחוסר היכולת לסבול את המראה הנוכחי - באופן שפוגע בתפקוד. </a:t>
            </a:r>
          </a:p>
          <a:p>
            <a:pPr marL="82296" indent="0">
              <a:buNone/>
            </a:pPr>
            <a:endParaRPr lang="he-IL" sz="2400" dirty="0" smtClean="0"/>
          </a:p>
          <a:p>
            <a:pPr>
              <a:buFontTx/>
              <a:buChar char="-"/>
            </a:pPr>
            <a:r>
              <a:rPr lang="he-IL" sz="2400" dirty="0" smtClean="0"/>
              <a:t>נק' שוני – חולי </a:t>
            </a:r>
            <a:r>
              <a:rPr lang="en-US" sz="2400" dirty="0" smtClean="0"/>
              <a:t>AN</a:t>
            </a:r>
            <a:r>
              <a:rPr lang="he-IL" sz="2400" dirty="0" smtClean="0"/>
              <a:t> הביעו חשש גדול יותר הנוגע באכילה ממאובחני </a:t>
            </a:r>
            <a:r>
              <a:rPr lang="en-US" sz="2400" dirty="0" smtClean="0"/>
              <a:t>MD</a:t>
            </a:r>
            <a:r>
              <a:rPr lang="he-IL" sz="2400" dirty="0" smtClean="0"/>
              <a:t>.</a:t>
            </a:r>
          </a:p>
        </p:txBody>
      </p:sp>
    </p:spTree>
    <p:extLst>
      <p:ext uri="{BB962C8B-B14F-4D97-AF65-F5344CB8AC3E}">
        <p14:creationId xmlns:p14="http://schemas.microsoft.com/office/powerpoint/2010/main" val="277579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Anorexia, MD &amp; Normal gym users</a:t>
            </a:r>
            <a:endParaRPr lang="he-IL" dirty="0"/>
          </a:p>
        </p:txBody>
      </p:sp>
      <p:sp>
        <p:nvSpPr>
          <p:cNvPr id="3" name="Content Placeholder 2"/>
          <p:cNvSpPr>
            <a:spLocks noGrp="1"/>
          </p:cNvSpPr>
          <p:nvPr>
            <p:ph idx="1"/>
          </p:nvPr>
        </p:nvSpPr>
        <p:spPr/>
        <p:txBody>
          <a:bodyPr>
            <a:normAutofit/>
          </a:bodyPr>
          <a:lstStyle/>
          <a:p>
            <a:r>
              <a:rPr lang="he-IL" sz="2800" dirty="0" smtClean="0"/>
              <a:t>בהשוואה לקבוצת ה-</a:t>
            </a:r>
            <a:r>
              <a:rPr lang="en-US" sz="2800" dirty="0" smtClean="0"/>
              <a:t>AN</a:t>
            </a:r>
            <a:r>
              <a:rPr lang="he-IL" sz="2800" dirty="0" smtClean="0"/>
              <a:t> ו-</a:t>
            </a:r>
            <a:r>
              <a:rPr lang="en-US" sz="2800" dirty="0" smtClean="0"/>
              <a:t>MD</a:t>
            </a:r>
            <a:r>
              <a:rPr lang="he-IL" sz="2800" dirty="0" smtClean="0"/>
              <a:t> משתמשי </a:t>
            </a:r>
            <a:r>
              <a:rPr lang="he-IL" sz="2800" dirty="0"/>
              <a:t>חדר כושר רגילים לא הראו רמות גבוהות של פסיכופתולוגיה בתחומים אלו</a:t>
            </a:r>
            <a:r>
              <a:rPr lang="he-IL" sz="2800" dirty="0" smtClean="0"/>
              <a:t>.</a:t>
            </a:r>
            <a:endParaRPr lang="he-IL" sz="2800" dirty="0"/>
          </a:p>
          <a:p>
            <a:r>
              <a:rPr lang="he-IL" sz="2800" dirty="0" smtClean="0"/>
              <a:t>הממצאים תומכים ברעיון ששתי ההפרעות שונות בעיקר במיקום השונה שלהן על אותו רצף – פסיכופתולוגיה של דימוי גוף, ולא שונות איכותית.</a:t>
            </a:r>
            <a:endParaRPr lang="he-IL" sz="2800" dirty="0"/>
          </a:p>
        </p:txBody>
      </p:sp>
      <p:pic>
        <p:nvPicPr>
          <p:cNvPr id="3074" name="Picture 2" descr="http://positivemed.com/wp-content/uploads/2014/05/body-dysmorphic-disorder-sig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260743"/>
            <a:ext cx="2944405"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88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en-US" dirty="0" smtClean="0"/>
              <a:t> </a:t>
            </a:r>
            <a:r>
              <a:rPr lang="en-US" dirty="0" smtClean="0"/>
              <a:t>AN</a:t>
            </a:r>
            <a:r>
              <a:rPr lang="he-IL" dirty="0" smtClean="0"/>
              <a:t> ו-</a:t>
            </a:r>
            <a:r>
              <a:rPr lang="en-US" dirty="0" smtClean="0"/>
              <a:t>BDD</a:t>
            </a:r>
            <a:r>
              <a:rPr lang="he-IL" dirty="0" smtClean="0"/>
              <a:t>: הפרעה </a:t>
            </a:r>
            <a:r>
              <a:rPr lang="he-IL" dirty="0" smtClean="0"/>
              <a:t>בדימוי </a:t>
            </a:r>
            <a:r>
              <a:rPr lang="he-IL" dirty="0" smtClean="0"/>
              <a:t>הגוף</a:t>
            </a:r>
            <a:r>
              <a:rPr lang="he-IL" dirty="0" smtClean="0"/>
              <a:t/>
            </a:r>
            <a:br>
              <a:rPr lang="he-IL" dirty="0" smtClean="0"/>
            </a:br>
            <a:endParaRPr lang="he-IL" dirty="0"/>
          </a:p>
        </p:txBody>
      </p:sp>
      <p:sp>
        <p:nvSpPr>
          <p:cNvPr id="3" name="מציין מיקום תוכן 2"/>
          <p:cNvSpPr>
            <a:spLocks noGrp="1"/>
          </p:cNvSpPr>
          <p:nvPr>
            <p:ph idx="1"/>
          </p:nvPr>
        </p:nvSpPr>
        <p:spPr/>
        <p:txBody>
          <a:bodyPr>
            <a:normAutofit/>
          </a:bodyPr>
          <a:lstStyle/>
          <a:p>
            <a:pPr lvl="2"/>
            <a:r>
              <a:rPr lang="he-IL" dirty="0" smtClean="0"/>
              <a:t>המאפיין הבולט ביותר המשותף ל-</a:t>
            </a:r>
            <a:r>
              <a:rPr lang="en-US" dirty="0" smtClean="0"/>
              <a:t>AN</a:t>
            </a:r>
            <a:r>
              <a:rPr lang="he-IL" dirty="0" smtClean="0"/>
              <a:t> ו-</a:t>
            </a:r>
            <a:r>
              <a:rPr lang="en-US" dirty="0" smtClean="0"/>
              <a:t>BDD</a:t>
            </a:r>
            <a:r>
              <a:rPr lang="he-IL" dirty="0" smtClean="0"/>
              <a:t>: הפרעה חמורה בדימוי הגוף.  בולט </a:t>
            </a:r>
            <a:r>
              <a:rPr lang="he-IL" dirty="0" smtClean="0"/>
              <a:t>אף יותר בקרב הסובלים משתיהן יחד.</a:t>
            </a:r>
            <a:endParaRPr lang="he-IL" dirty="0" smtClean="0"/>
          </a:p>
          <a:p>
            <a:pPr lvl="2"/>
            <a:r>
              <a:rPr lang="he-IL" dirty="0" smtClean="0"/>
              <a:t>מוקד העיסוק שונה בין </a:t>
            </a:r>
            <a:r>
              <a:rPr lang="he-IL" dirty="0" smtClean="0"/>
              <a:t>ההפרעות (בחלק מהפעמים): </a:t>
            </a:r>
            <a:endParaRPr lang="he-IL" dirty="0" smtClean="0"/>
          </a:p>
          <a:p>
            <a:pPr lvl="3"/>
            <a:r>
              <a:rPr lang="en-US" dirty="0" smtClean="0"/>
              <a:t>AN</a:t>
            </a:r>
            <a:r>
              <a:rPr lang="he-IL" dirty="0" smtClean="0"/>
              <a:t> – משקל וצורת הגוף</a:t>
            </a:r>
          </a:p>
          <a:p>
            <a:pPr lvl="3"/>
            <a:r>
              <a:rPr lang="en-US" dirty="0" smtClean="0"/>
              <a:t>BDD</a:t>
            </a:r>
            <a:r>
              <a:rPr lang="he-IL" dirty="0" smtClean="0"/>
              <a:t> – חלקי גוף שונים. פעמים רבות – שיער, עור </a:t>
            </a:r>
            <a:r>
              <a:rPr lang="he-IL" dirty="0" smtClean="0"/>
              <a:t>ואף.</a:t>
            </a:r>
            <a:endParaRPr lang="he-IL" dirty="0" smtClean="0"/>
          </a:p>
          <a:p>
            <a:pPr lvl="2"/>
            <a:r>
              <a:rPr lang="he-IL" dirty="0" smtClean="0"/>
              <a:t>בשתי ההפרעות - טקסים </a:t>
            </a:r>
            <a:r>
              <a:rPr lang="he-IL" dirty="0" smtClean="0"/>
              <a:t>הקשורים למראה או התנהגויות </a:t>
            </a:r>
            <a:r>
              <a:rPr lang="he-IL" dirty="0" smtClean="0"/>
              <a:t>רפטטיביות </a:t>
            </a:r>
            <a:r>
              <a:rPr lang="he-IL" dirty="0" smtClean="0"/>
              <a:t>(מדידת </a:t>
            </a:r>
            <a:r>
              <a:rPr lang="he-IL" dirty="0" smtClean="0"/>
              <a:t>הגוף</a:t>
            </a:r>
            <a:r>
              <a:rPr lang="he-IL" dirty="0" smtClean="0"/>
              <a:t>, בדיקה במראה</a:t>
            </a:r>
            <a:r>
              <a:rPr lang="he-IL" dirty="0" smtClean="0"/>
              <a:t>).</a:t>
            </a:r>
            <a:endParaRPr lang="he-IL" dirty="0" smtClean="0"/>
          </a:p>
          <a:p>
            <a:pPr lvl="2"/>
            <a:r>
              <a:rPr lang="he-IL" dirty="0"/>
              <a:t>בשתי ההפרעות </a:t>
            </a:r>
            <a:r>
              <a:rPr lang="he-IL" dirty="0" smtClean="0"/>
              <a:t>- הימנעות </a:t>
            </a:r>
            <a:r>
              <a:rPr lang="he-IL" dirty="0" smtClean="0"/>
              <a:t>ממצבים או מקומות בהם יעלו חששות לגבי </a:t>
            </a:r>
            <a:r>
              <a:rPr lang="he-IL" dirty="0" smtClean="0"/>
              <a:t>הגוף.</a:t>
            </a:r>
            <a:endParaRPr lang="he-IL" dirty="0" smtClean="0"/>
          </a:p>
          <a:p>
            <a:pPr lvl="2"/>
            <a:r>
              <a:rPr lang="he-IL" dirty="0" smtClean="0"/>
              <a:t>ב-</a:t>
            </a:r>
            <a:r>
              <a:rPr lang="en-US" dirty="0" smtClean="0"/>
              <a:t>BDD</a:t>
            </a:r>
            <a:r>
              <a:rPr lang="he-IL" dirty="0" smtClean="0"/>
              <a:t> </a:t>
            </a:r>
            <a:r>
              <a:rPr lang="he-IL" dirty="0" smtClean="0"/>
              <a:t>– הפרעה בדימוי הגוף </a:t>
            </a:r>
            <a:r>
              <a:rPr lang="he-IL" dirty="0" smtClean="0"/>
              <a:t>חמורה יותר.</a:t>
            </a:r>
            <a:endParaRPr lang="he-IL" dirty="0" smtClean="0"/>
          </a:p>
          <a:p>
            <a:pPr lvl="3">
              <a:buNone/>
            </a:pPr>
            <a:endParaRPr lang="he-IL"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en-US" dirty="0" smtClean="0"/>
              <a:t>AN</a:t>
            </a:r>
            <a:r>
              <a:rPr lang="he-IL" dirty="0" smtClean="0"/>
              <a:t> ו-</a:t>
            </a:r>
            <a:r>
              <a:rPr lang="en-US" dirty="0" smtClean="0"/>
              <a:t>BDD</a:t>
            </a:r>
            <a:r>
              <a:rPr lang="he-IL" dirty="0" smtClean="0"/>
              <a:t>: הפרעה </a:t>
            </a:r>
            <a:r>
              <a:rPr lang="he-IL" dirty="0" smtClean="0"/>
              <a:t>בדימוי </a:t>
            </a:r>
            <a:r>
              <a:rPr lang="he-IL" dirty="0" smtClean="0"/>
              <a:t>הגוף ואמונות</a:t>
            </a:r>
            <a:r>
              <a:rPr lang="he-IL" dirty="0" smtClean="0"/>
              <a:t/>
            </a:r>
            <a:br>
              <a:rPr lang="he-IL" dirty="0" smtClean="0"/>
            </a:br>
            <a:endParaRPr lang="he-IL" dirty="0"/>
          </a:p>
        </p:txBody>
      </p:sp>
      <p:sp>
        <p:nvSpPr>
          <p:cNvPr id="3" name="מציין מיקום תוכן 2"/>
          <p:cNvSpPr>
            <a:spLocks noGrp="1"/>
          </p:cNvSpPr>
          <p:nvPr>
            <p:ph idx="1"/>
          </p:nvPr>
        </p:nvSpPr>
        <p:spPr/>
        <p:txBody>
          <a:bodyPr>
            <a:normAutofit/>
          </a:bodyPr>
          <a:lstStyle/>
          <a:p>
            <a:pPr lvl="1"/>
            <a:r>
              <a:rPr lang="en-US" sz="2400" dirty="0" smtClean="0"/>
              <a:t>AN</a:t>
            </a:r>
            <a:r>
              <a:rPr lang="he-IL" sz="2400" dirty="0" smtClean="0"/>
              <a:t> ו-</a:t>
            </a:r>
            <a:r>
              <a:rPr lang="en-US" sz="2400" dirty="0" smtClean="0"/>
              <a:t>BDD</a:t>
            </a:r>
            <a:r>
              <a:rPr lang="he-IL" sz="2400" dirty="0" smtClean="0"/>
              <a:t>: פגיעה ב</a:t>
            </a:r>
            <a:r>
              <a:rPr lang="he-IL" sz="2400" dirty="0" smtClean="0"/>
              <a:t>אמונות </a:t>
            </a:r>
            <a:r>
              <a:rPr lang="he-IL" sz="2400" dirty="0"/>
              <a:t>יסוד </a:t>
            </a:r>
            <a:r>
              <a:rPr lang="he-IL" sz="2400" dirty="0" smtClean="0"/>
              <a:t>- "</a:t>
            </a:r>
            <a:r>
              <a:rPr lang="he-IL" sz="2400" dirty="0"/>
              <a:t>אני רע\אי אפשר לאהוב אותי</a:t>
            </a:r>
            <a:r>
              <a:rPr lang="he-IL" sz="2400" dirty="0" smtClean="0"/>
              <a:t>", ואמונות ביניים (בדרגת חומרה בינונית) - </a:t>
            </a:r>
            <a:r>
              <a:rPr lang="he-IL" sz="2400" dirty="0" smtClean="0"/>
              <a:t>"אם </a:t>
            </a:r>
            <a:r>
              <a:rPr lang="he-IL" sz="2400" dirty="0" smtClean="0"/>
              <a:t>המראה שלי פגום אני חסר ערך</a:t>
            </a:r>
            <a:r>
              <a:rPr lang="he-IL" sz="2400" dirty="0" smtClean="0"/>
              <a:t>".</a:t>
            </a:r>
          </a:p>
          <a:p>
            <a:pPr lvl="1"/>
            <a:endParaRPr lang="he-IL" sz="2400" dirty="0" smtClean="0"/>
          </a:p>
          <a:p>
            <a:pPr lvl="1"/>
            <a:r>
              <a:rPr lang="he-IL" sz="2400" dirty="0" smtClean="0"/>
              <a:t>ב-</a:t>
            </a:r>
            <a:r>
              <a:rPr lang="en-US" sz="2400" dirty="0" smtClean="0"/>
              <a:t>BDD</a:t>
            </a:r>
            <a:r>
              <a:rPr lang="he-IL" sz="2400" dirty="0" smtClean="0"/>
              <a:t> –קישור אימפליציטי חזק בין "מראה חיצוני" לבין מסוגלות, ודירוג "רמת אטרקטיביות ומשיכה" כחשובה באופן מופרז. </a:t>
            </a:r>
          </a:p>
          <a:p>
            <a:pPr lvl="1"/>
            <a:endParaRPr lang="he-IL" sz="2400" dirty="0" smtClean="0"/>
          </a:p>
          <a:p>
            <a:pPr lvl="1"/>
            <a:r>
              <a:rPr lang="he-IL" sz="2400" dirty="0" smtClean="0"/>
              <a:t>ב-</a:t>
            </a:r>
            <a:r>
              <a:rPr lang="en-US" sz="2400" dirty="0" smtClean="0"/>
              <a:t>AN</a:t>
            </a:r>
            <a:r>
              <a:rPr lang="he-IL" sz="2400" dirty="0" smtClean="0"/>
              <a:t> </a:t>
            </a:r>
            <a:r>
              <a:rPr lang="he-IL" sz="2400" dirty="0" smtClean="0"/>
              <a:t>– אין הרבה מידע לגבי הנושא, אך אנורקטיים תופסים </a:t>
            </a:r>
            <a:r>
              <a:rPr lang="en-US" sz="2400" dirty="0" smtClean="0"/>
              <a:t>BMI</a:t>
            </a:r>
            <a:r>
              <a:rPr lang="he-IL" sz="2400" dirty="0" smtClean="0"/>
              <a:t> נמוך כאטרקטיבי יותר ועושים הערכת יתר לחשיבות </a:t>
            </a:r>
            <a:r>
              <a:rPr lang="he-IL" sz="2400" dirty="0" smtClean="0"/>
              <a:t>ה-</a:t>
            </a:r>
            <a:r>
              <a:rPr lang="en-US" sz="2400" dirty="0" smtClean="0"/>
              <a:t>BMI</a:t>
            </a:r>
            <a:r>
              <a:rPr lang="he-IL" sz="2400" dirty="0" smtClean="0"/>
              <a:t> </a:t>
            </a:r>
            <a:r>
              <a:rPr lang="he-IL" sz="2400" dirty="0" smtClean="0"/>
              <a:t>הן כלפי עצמם והן כלפי אחרים. </a:t>
            </a:r>
            <a:endParaRPr lang="he-IL"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AN</a:t>
            </a:r>
            <a:r>
              <a:rPr lang="he-IL" dirty="0" smtClean="0"/>
              <a:t> ו-</a:t>
            </a:r>
            <a:r>
              <a:rPr lang="en-US" dirty="0" smtClean="0"/>
              <a:t>BDD</a:t>
            </a:r>
            <a:r>
              <a:rPr lang="he-IL" dirty="0" smtClean="0"/>
              <a:t>: </a:t>
            </a:r>
            <a:r>
              <a:rPr lang="he-IL" dirty="0" smtClean="0"/>
              <a:t>הערכה עצמית	</a:t>
            </a:r>
            <a:endParaRPr lang="he-IL" dirty="0"/>
          </a:p>
        </p:txBody>
      </p:sp>
      <p:sp>
        <p:nvSpPr>
          <p:cNvPr id="3" name="מציין מיקום תוכן 2"/>
          <p:cNvSpPr>
            <a:spLocks noGrp="1"/>
          </p:cNvSpPr>
          <p:nvPr>
            <p:ph idx="1"/>
          </p:nvPr>
        </p:nvSpPr>
        <p:spPr/>
        <p:txBody>
          <a:bodyPr>
            <a:normAutofit/>
          </a:bodyPr>
          <a:lstStyle/>
          <a:p>
            <a:endParaRPr lang="en-US" sz="2400" dirty="0" smtClean="0"/>
          </a:p>
          <a:p>
            <a:r>
              <a:rPr lang="en-US" sz="2400" dirty="0" smtClean="0"/>
              <a:t> </a:t>
            </a:r>
            <a:r>
              <a:rPr lang="he-IL" sz="2400" dirty="0" smtClean="0"/>
              <a:t>הן מאובחני</a:t>
            </a:r>
            <a:r>
              <a:rPr lang="en-US" sz="2400" dirty="0" smtClean="0"/>
              <a:t>AN </a:t>
            </a:r>
            <a:r>
              <a:rPr lang="he-IL" sz="2400" dirty="0" smtClean="0"/>
              <a:t> והן מאובחני </a:t>
            </a:r>
            <a:r>
              <a:rPr lang="en-US" sz="2400" dirty="0" smtClean="0"/>
              <a:t>BDD</a:t>
            </a:r>
            <a:r>
              <a:rPr lang="he-IL" sz="2400" dirty="0" smtClean="0"/>
              <a:t> חווים (אקספליציטית ואימפליציטית) </a:t>
            </a:r>
            <a:r>
              <a:rPr lang="he-IL" sz="2400" dirty="0" smtClean="0"/>
              <a:t>ביטחון </a:t>
            </a:r>
            <a:r>
              <a:rPr lang="he-IL" sz="2400" dirty="0" smtClean="0"/>
              <a:t>עצמי נמוך </a:t>
            </a:r>
            <a:r>
              <a:rPr lang="he-IL" sz="2400" dirty="0" smtClean="0"/>
              <a:t>יותר.</a:t>
            </a:r>
          </a:p>
          <a:p>
            <a:pPr marL="82296" indent="0">
              <a:buNone/>
            </a:pPr>
            <a:endParaRPr lang="he-IL" sz="2400" dirty="0" smtClean="0"/>
          </a:p>
          <a:p>
            <a:r>
              <a:rPr lang="he-IL" sz="2400" dirty="0" smtClean="0"/>
              <a:t>לא נמצא הבדל אקספליציטי ברמות הבטחון העצמי בין </a:t>
            </a:r>
            <a:r>
              <a:rPr lang="he-IL" sz="2400" dirty="0" smtClean="0"/>
              <a:t>שתי הקבוצות.</a:t>
            </a:r>
            <a:endParaRPr lang="he-IL" sz="2400" dirty="0" smtClean="0"/>
          </a:p>
        </p:txBody>
      </p:sp>
      <p:pic>
        <p:nvPicPr>
          <p:cNvPr id="4098" name="Picture 2" descr="https://cdn.psychologytoday.com/sites/default/files/blogs/2440/2013/07/130088-1297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608" y="3855098"/>
            <a:ext cx="2626246" cy="264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AN</a:t>
            </a:r>
            <a:r>
              <a:rPr lang="he-IL" dirty="0" smtClean="0"/>
              <a:t> ו-</a:t>
            </a:r>
            <a:r>
              <a:rPr lang="en-US" dirty="0" smtClean="0"/>
              <a:t>BDD</a:t>
            </a:r>
            <a:r>
              <a:rPr lang="he-IL" dirty="0" smtClean="0"/>
              <a:t>: </a:t>
            </a:r>
            <a:r>
              <a:rPr lang="he-IL" dirty="0" smtClean="0"/>
              <a:t>מאפיינים קוגניטיביים</a:t>
            </a:r>
            <a:endParaRPr lang="he-IL" dirty="0"/>
          </a:p>
        </p:txBody>
      </p:sp>
      <p:sp>
        <p:nvSpPr>
          <p:cNvPr id="3" name="מציין מיקום תוכן 2"/>
          <p:cNvSpPr>
            <a:spLocks noGrp="1"/>
          </p:cNvSpPr>
          <p:nvPr>
            <p:ph idx="1"/>
          </p:nvPr>
        </p:nvSpPr>
        <p:spPr/>
        <p:txBody>
          <a:bodyPr>
            <a:normAutofit/>
          </a:bodyPr>
          <a:lstStyle/>
          <a:p>
            <a:r>
              <a:rPr lang="he-IL" sz="2800" dirty="0" smtClean="0"/>
              <a:t>בשתי ההפרעות - הטייה </a:t>
            </a:r>
            <a:r>
              <a:rPr lang="he-IL" sz="2800" dirty="0"/>
              <a:t>ב</a:t>
            </a:r>
            <a:r>
              <a:rPr lang="he-IL" sz="2800" dirty="0" smtClean="0"/>
              <a:t>עיבוד </a:t>
            </a:r>
            <a:r>
              <a:rPr lang="he-IL" sz="2800" dirty="0" smtClean="0"/>
              <a:t>מידע </a:t>
            </a:r>
            <a:r>
              <a:rPr lang="he-IL" sz="2800" dirty="0" smtClean="0"/>
              <a:t>כלפי עיבוד מפורט (</a:t>
            </a:r>
            <a:r>
              <a:rPr lang="he-IL" sz="2800" dirty="0" smtClean="0"/>
              <a:t>התמקדות בפרטים) לעומת </a:t>
            </a:r>
            <a:r>
              <a:rPr lang="he-IL" sz="2800" dirty="0" smtClean="0"/>
              <a:t>גלובלי.</a:t>
            </a:r>
          </a:p>
          <a:p>
            <a:endParaRPr lang="he-IL" sz="2800" dirty="0" smtClean="0"/>
          </a:p>
          <a:p>
            <a:r>
              <a:rPr lang="he-IL" sz="2800" dirty="0" smtClean="0"/>
              <a:t>הטייה בעיבוד מצבים </a:t>
            </a:r>
            <a:r>
              <a:rPr lang="he-IL" sz="2800" dirty="0" smtClean="0"/>
              <a:t>עמומים:</a:t>
            </a:r>
            <a:endParaRPr lang="he-IL" sz="2800" dirty="0" smtClean="0"/>
          </a:p>
          <a:p>
            <a:pPr lvl="1"/>
            <a:r>
              <a:rPr lang="en-US" sz="2400" dirty="0" smtClean="0"/>
              <a:t>AN</a:t>
            </a:r>
            <a:r>
              <a:rPr lang="he-IL" sz="2400" dirty="0" smtClean="0"/>
              <a:t>: </a:t>
            </a:r>
            <a:r>
              <a:rPr lang="he-IL" sz="2400" dirty="0" smtClean="0"/>
              <a:t>נוטים לחזות תוצאות שלילות למצבים שמיוחסים לעצמי. </a:t>
            </a:r>
          </a:p>
          <a:p>
            <a:pPr lvl="1"/>
            <a:r>
              <a:rPr lang="en-US" sz="2400" dirty="0" smtClean="0"/>
              <a:t>BDD</a:t>
            </a:r>
            <a:r>
              <a:rPr lang="he-IL" sz="2400" dirty="0" smtClean="0"/>
              <a:t>: </a:t>
            </a:r>
            <a:r>
              <a:rPr lang="he-IL" sz="2400" dirty="0" smtClean="0"/>
              <a:t>מצבים חברתיים הקשורים למראה מפורשים כשליליים. </a:t>
            </a:r>
            <a:endParaRPr lang="he-IL" sz="2400" dirty="0"/>
          </a:p>
        </p:txBody>
      </p:sp>
      <p:pic>
        <p:nvPicPr>
          <p:cNvPr id="5122" name="Picture 2" descr="http://theathleticnerd.com/wp-content/uploads/2012/03/new-turtles-movie-2013-kr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305" y="4838430"/>
            <a:ext cx="2208686" cy="1988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a:t>AN</a:t>
            </a:r>
            <a:r>
              <a:rPr lang="he-IL" dirty="0"/>
              <a:t> ו-</a:t>
            </a:r>
            <a:r>
              <a:rPr lang="en-US" dirty="0"/>
              <a:t>BDD</a:t>
            </a:r>
            <a:r>
              <a:rPr lang="he-IL" dirty="0"/>
              <a:t>: מאפיינים קוגניטיביים</a:t>
            </a:r>
            <a:endParaRPr lang="he-IL" dirty="0"/>
          </a:p>
        </p:txBody>
      </p:sp>
      <p:sp>
        <p:nvSpPr>
          <p:cNvPr id="3" name="מציין מיקום תוכן 2"/>
          <p:cNvSpPr>
            <a:spLocks noGrp="1"/>
          </p:cNvSpPr>
          <p:nvPr>
            <p:ph idx="1"/>
          </p:nvPr>
        </p:nvSpPr>
        <p:spPr/>
        <p:txBody>
          <a:bodyPr>
            <a:normAutofit fontScale="92500"/>
          </a:bodyPr>
          <a:lstStyle/>
          <a:p>
            <a:r>
              <a:rPr lang="en-US" sz="2800" dirty="0" smtClean="0"/>
              <a:t>AN</a:t>
            </a:r>
            <a:r>
              <a:rPr lang="he-IL" sz="2800" dirty="0" smtClean="0"/>
              <a:t> - עיבוד רגשות:</a:t>
            </a:r>
          </a:p>
          <a:p>
            <a:pPr lvl="1"/>
            <a:r>
              <a:rPr lang="he-IL" sz="2400" dirty="0"/>
              <a:t>קושי בסיווג רגשות. קשובים יותר להבעות כעוסות, ומתקשים להתמקד בחיוביות. </a:t>
            </a:r>
          </a:p>
          <a:p>
            <a:pPr lvl="1"/>
            <a:r>
              <a:rPr lang="he-IL" sz="2400" dirty="0"/>
              <a:t>נוטים לפרש הבעה נייטרלית ככועסת. </a:t>
            </a:r>
          </a:p>
          <a:p>
            <a:pPr lvl="1"/>
            <a:r>
              <a:rPr lang="he-IL" sz="2400" dirty="0"/>
              <a:t>אמונות לא אדפטיביות לגבי רגשות </a:t>
            </a:r>
            <a:r>
              <a:rPr lang="he-IL" sz="2400" dirty="0" smtClean="0"/>
              <a:t>שליליים.</a:t>
            </a:r>
          </a:p>
          <a:p>
            <a:pPr marL="402336" lvl="1" indent="0">
              <a:buNone/>
            </a:pPr>
            <a:r>
              <a:rPr lang="he-IL" sz="2400" dirty="0" smtClean="0"/>
              <a:t>חלק </a:t>
            </a:r>
            <a:r>
              <a:rPr lang="he-IL" sz="2400" dirty="0"/>
              <a:t>מההטיות הללו תכונתיות, וחלקן משתפרות בתהליך ההחלמה (מהוות חלק ממהלך המחלה עצמו</a:t>
            </a:r>
            <a:r>
              <a:rPr lang="he-IL" sz="2400" dirty="0" smtClean="0"/>
              <a:t>).</a:t>
            </a:r>
            <a:endParaRPr lang="he-IL" sz="2800" dirty="0" smtClean="0"/>
          </a:p>
          <a:p>
            <a:r>
              <a:rPr lang="en-US" sz="2800" dirty="0" smtClean="0"/>
              <a:t>BDD</a:t>
            </a:r>
            <a:r>
              <a:rPr lang="he-IL" sz="2800" dirty="0" smtClean="0"/>
              <a:t> – קושי בסיווג רגשות באופן דומה ל-</a:t>
            </a:r>
            <a:r>
              <a:rPr lang="en-US" sz="2800" dirty="0" smtClean="0"/>
              <a:t>AN</a:t>
            </a:r>
            <a:r>
              <a:rPr lang="he-IL" sz="2800" dirty="0" smtClean="0"/>
              <a:t>.</a:t>
            </a:r>
          </a:p>
          <a:p>
            <a:endParaRPr lang="he-IL" sz="2800" dirty="0" smtClean="0"/>
          </a:p>
          <a:p>
            <a:r>
              <a:rPr lang="he-IL" sz="2800" dirty="0"/>
              <a:t>בשתי ההפרעות: </a:t>
            </a:r>
            <a:r>
              <a:rPr lang="he-IL" sz="2800" dirty="0" smtClean="0"/>
              <a:t>מידה </a:t>
            </a:r>
            <a:r>
              <a:rPr lang="he-IL" sz="2800" dirty="0"/>
              <a:t>גבוהה של רגשות שליליים כלפי הגוף (כעס, בושה, גועל, חרדה, תוגה, אשמה).</a:t>
            </a:r>
          </a:p>
          <a:p>
            <a:endParaRPr lang="he-IL" sz="28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en-US" dirty="0" smtClean="0"/>
              <a:t>AN</a:t>
            </a:r>
            <a:r>
              <a:rPr lang="he-IL" dirty="0" smtClean="0"/>
              <a:t> ו-</a:t>
            </a:r>
            <a:r>
              <a:rPr lang="en-US" dirty="0" smtClean="0"/>
              <a:t>BDD</a:t>
            </a:r>
            <a:r>
              <a:rPr lang="he-IL" dirty="0" smtClean="0"/>
              <a:t>: </a:t>
            </a:r>
            <a:r>
              <a:rPr lang="he-IL" dirty="0" smtClean="0"/>
              <a:t>מאפיינים קוגניטיביים</a:t>
            </a:r>
            <a:endParaRPr lang="he-IL" dirty="0"/>
          </a:p>
        </p:txBody>
      </p:sp>
      <p:sp>
        <p:nvSpPr>
          <p:cNvPr id="3" name="מציין מיקום תוכן 2"/>
          <p:cNvSpPr>
            <a:spLocks noGrp="1"/>
          </p:cNvSpPr>
          <p:nvPr>
            <p:ph idx="1"/>
          </p:nvPr>
        </p:nvSpPr>
        <p:spPr/>
        <p:txBody>
          <a:bodyPr>
            <a:normAutofit/>
          </a:bodyPr>
          <a:lstStyle/>
          <a:p>
            <a:r>
              <a:rPr lang="he-IL" sz="2400" dirty="0" smtClean="0"/>
              <a:t>דיכוי פונקציות אקזקוטיביות:</a:t>
            </a:r>
          </a:p>
          <a:p>
            <a:pPr>
              <a:buFont typeface="Courier New" panose="02070309020205020404" pitchFamily="49" charset="0"/>
              <a:buChar char="o"/>
            </a:pPr>
            <a:r>
              <a:rPr lang="en-US" sz="2400" dirty="0" smtClean="0"/>
              <a:t>AN</a:t>
            </a:r>
            <a:r>
              <a:rPr lang="he-IL" sz="2400" dirty="0" smtClean="0"/>
              <a:t> </a:t>
            </a:r>
            <a:r>
              <a:rPr lang="he-IL" sz="2400" dirty="0" smtClean="0"/>
              <a:t>– </a:t>
            </a:r>
            <a:r>
              <a:rPr lang="he-IL" sz="2400" dirty="0" smtClean="0"/>
              <a:t>קושי בקבלת </a:t>
            </a:r>
            <a:r>
              <a:rPr lang="he-IL" sz="2400" dirty="0" smtClean="0"/>
              <a:t>החלטות ותכנון. </a:t>
            </a:r>
            <a:endParaRPr lang="he-IL" sz="2400" dirty="0" smtClean="0"/>
          </a:p>
          <a:p>
            <a:pPr>
              <a:buFont typeface="Courier New" panose="02070309020205020404" pitchFamily="49" charset="0"/>
              <a:buChar char="o"/>
            </a:pPr>
            <a:r>
              <a:rPr lang="en-US" sz="2400" dirty="0" smtClean="0"/>
              <a:t>BDD</a:t>
            </a:r>
            <a:r>
              <a:rPr lang="he-IL" sz="2400" dirty="0" smtClean="0"/>
              <a:t> </a:t>
            </a:r>
            <a:r>
              <a:rPr lang="he-IL" sz="2400" dirty="0" smtClean="0"/>
              <a:t>– </a:t>
            </a:r>
            <a:r>
              <a:rPr lang="he-IL" sz="2400" dirty="0" smtClean="0"/>
              <a:t>ליקוי בזיכרון </a:t>
            </a:r>
            <a:r>
              <a:rPr lang="he-IL" sz="2400" dirty="0" smtClean="0"/>
              <a:t>עבודה </a:t>
            </a:r>
            <a:r>
              <a:rPr lang="he-IL" sz="2400" dirty="0" smtClean="0"/>
              <a:t>מרחבי.</a:t>
            </a:r>
          </a:p>
          <a:p>
            <a:pPr marL="82296" indent="0">
              <a:buNone/>
            </a:pPr>
            <a:endParaRPr lang="he-IL" sz="2400" dirty="0"/>
          </a:p>
          <a:p>
            <a:r>
              <a:rPr lang="he-IL" dirty="0"/>
              <a:t> </a:t>
            </a:r>
            <a:r>
              <a:rPr lang="he-IL" sz="2400" dirty="0" smtClean="0"/>
              <a:t>זיכרון:</a:t>
            </a:r>
            <a:endParaRPr lang="he-IL" sz="2800" dirty="0"/>
          </a:p>
          <a:p>
            <a:pPr lvl="1"/>
            <a:r>
              <a:rPr lang="en-US" sz="2400" dirty="0" smtClean="0"/>
              <a:t>AN</a:t>
            </a:r>
            <a:r>
              <a:rPr lang="he-IL" sz="2400" dirty="0" smtClean="0"/>
              <a:t>- </a:t>
            </a:r>
            <a:r>
              <a:rPr lang="he-IL" sz="2400" dirty="0"/>
              <a:t>בעיות </a:t>
            </a:r>
            <a:r>
              <a:rPr lang="he-IL" sz="2400" dirty="0" smtClean="0"/>
              <a:t>בזיכרון </a:t>
            </a:r>
            <a:r>
              <a:rPr lang="he-IL" sz="2400" dirty="0"/>
              <a:t>(ממצאים אינם עקביים). ככל הנראה הטיה לזכור מידע שקשור לגוף, </a:t>
            </a:r>
            <a:r>
              <a:rPr lang="he-IL" sz="2400" dirty="0" smtClean="0"/>
              <a:t>ולאכילה</a:t>
            </a:r>
            <a:r>
              <a:rPr lang="he-IL" sz="2400" dirty="0"/>
              <a:t>. </a:t>
            </a:r>
          </a:p>
          <a:p>
            <a:pPr lvl="1"/>
            <a:r>
              <a:rPr lang="en-US" sz="2400" dirty="0" smtClean="0"/>
              <a:t>BDD</a:t>
            </a:r>
            <a:r>
              <a:rPr lang="he-IL" sz="2400" dirty="0" smtClean="0"/>
              <a:t>- </a:t>
            </a:r>
            <a:r>
              <a:rPr lang="he-IL" sz="2400" dirty="0"/>
              <a:t>(ובולימיה) – הופעה ספונטנית רבה </a:t>
            </a:r>
            <a:r>
              <a:rPr lang="he-IL" sz="2400" dirty="0" smtClean="0"/>
              <a:t>של </a:t>
            </a:r>
            <a:r>
              <a:rPr lang="he-IL" sz="2400" dirty="0"/>
              <a:t>דימויים שליליים שקשורים </a:t>
            </a:r>
            <a:r>
              <a:rPr lang="he-IL" sz="2400" dirty="0" smtClean="0"/>
              <a:t>להופעה ולמראה. </a:t>
            </a:r>
            <a:endParaRPr lang="he-IL" sz="2400" dirty="0"/>
          </a:p>
          <a:p>
            <a:pPr marL="82296" indent="0">
              <a:buNone/>
            </a:pPr>
            <a:endParaRPr lang="he-IL" sz="2400" dirty="0" smtClean="0"/>
          </a:p>
          <a:p>
            <a:pPr lvl="1"/>
            <a:endParaRPr lang="he-IL" sz="20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אובדנות</a:t>
            </a:r>
            <a:endParaRPr lang="he-IL" dirty="0"/>
          </a:p>
        </p:txBody>
      </p:sp>
      <p:sp>
        <p:nvSpPr>
          <p:cNvPr id="3" name="מציין מיקום תוכן 2"/>
          <p:cNvSpPr>
            <a:spLocks noGrp="1"/>
          </p:cNvSpPr>
          <p:nvPr>
            <p:ph idx="1"/>
          </p:nvPr>
        </p:nvSpPr>
        <p:spPr/>
        <p:txBody>
          <a:bodyPr>
            <a:normAutofit/>
          </a:bodyPr>
          <a:lstStyle/>
          <a:p>
            <a:r>
              <a:rPr lang="en-US" sz="2400" dirty="0" smtClean="0"/>
              <a:t>AN</a:t>
            </a:r>
            <a:r>
              <a:rPr lang="he-IL" sz="2800" dirty="0" smtClean="0"/>
              <a:t>:</a:t>
            </a:r>
          </a:p>
          <a:p>
            <a:pPr marL="425196" lvl="1" indent="-342900">
              <a:spcBef>
                <a:spcPts val="600"/>
              </a:spcBef>
              <a:buSzPct val="80000"/>
              <a:buFont typeface="Courier New" panose="02070309020205020404" pitchFamily="49" charset="0"/>
              <a:buChar char="o"/>
            </a:pPr>
            <a:r>
              <a:rPr lang="he-IL" sz="2400" dirty="0"/>
              <a:t>שעור גבוה של נסיונות </a:t>
            </a:r>
            <a:r>
              <a:rPr lang="he-IL" sz="2400" dirty="0" smtClean="0"/>
              <a:t>אובדנות (כ-3</a:t>
            </a:r>
            <a:r>
              <a:rPr lang="he-IL" sz="2400" dirty="0"/>
              <a:t>%-20</a:t>
            </a:r>
            <a:r>
              <a:rPr lang="he-IL" sz="2400" dirty="0" smtClean="0"/>
              <a:t>%). </a:t>
            </a:r>
          </a:p>
          <a:p>
            <a:pPr marL="425196" lvl="1" indent="-342900">
              <a:spcBef>
                <a:spcPts val="600"/>
              </a:spcBef>
              <a:buSzPct val="80000"/>
              <a:buFont typeface="Courier New" panose="02070309020205020404" pitchFamily="49" charset="0"/>
              <a:buChar char="o"/>
            </a:pPr>
            <a:r>
              <a:rPr lang="he-IL" sz="2400" dirty="0" smtClean="0"/>
              <a:t>אחוז </a:t>
            </a:r>
            <a:r>
              <a:rPr lang="he-IL" sz="2400" dirty="0"/>
              <a:t>גבוה פי </a:t>
            </a:r>
            <a:r>
              <a:rPr lang="he-IL" sz="2400" dirty="0" smtClean="0"/>
              <a:t>שלושה </a:t>
            </a:r>
            <a:r>
              <a:rPr lang="he-IL" sz="2400" dirty="0"/>
              <a:t>בסוג ה</a:t>
            </a:r>
            <a:r>
              <a:rPr lang="en-US" sz="2400" dirty="0"/>
              <a:t>Binge &amp; purge </a:t>
            </a:r>
            <a:r>
              <a:rPr lang="he-IL" sz="2400" dirty="0"/>
              <a:t> מאשר בסוג הרסטרקטיבי</a:t>
            </a:r>
            <a:r>
              <a:rPr lang="he-IL" sz="2400" dirty="0" smtClean="0"/>
              <a:t>.</a:t>
            </a:r>
            <a:endParaRPr lang="he-IL" sz="2800" dirty="0" smtClean="0"/>
          </a:p>
          <a:p>
            <a:r>
              <a:rPr lang="en-US" sz="2400" dirty="0" smtClean="0"/>
              <a:t>BDD</a:t>
            </a:r>
            <a:r>
              <a:rPr lang="he-IL" sz="2800" dirty="0" smtClean="0"/>
              <a:t>:</a:t>
            </a:r>
          </a:p>
          <a:p>
            <a:pPr>
              <a:buFont typeface="Courier New" panose="02070309020205020404" pitchFamily="49" charset="0"/>
              <a:buChar char="o"/>
            </a:pPr>
            <a:r>
              <a:rPr lang="he-IL" sz="2400" dirty="0" smtClean="0"/>
              <a:t>שיעורי </a:t>
            </a:r>
            <a:r>
              <a:rPr lang="he-IL" sz="2400" dirty="0"/>
              <a:t>אובדנות וניסיונות אובדנות גבוהים בהרבה. (כ-24%-28% ניסיונות אובדנות</a:t>
            </a:r>
            <a:r>
              <a:rPr lang="he-IL" sz="2400" dirty="0" smtClean="0"/>
              <a:t>).</a:t>
            </a:r>
          </a:p>
          <a:p>
            <a:pPr>
              <a:buFont typeface="Courier New" panose="02070309020205020404" pitchFamily="49" charset="0"/>
              <a:buChar char="o"/>
            </a:pPr>
            <a:endParaRPr lang="he-IL" sz="2800" dirty="0" smtClean="0"/>
          </a:p>
          <a:p>
            <a:pPr marL="365760" lvl="1" indent="-283464">
              <a:spcBef>
                <a:spcPts val="600"/>
              </a:spcBef>
              <a:buSzPct val="80000"/>
              <a:buFont typeface="Wingdings 2"/>
              <a:buChar char=""/>
            </a:pPr>
            <a:r>
              <a:rPr lang="he-IL" sz="2400" dirty="0" smtClean="0"/>
              <a:t>קומורבידיות </a:t>
            </a:r>
            <a:r>
              <a:rPr lang="en-US" sz="2400" dirty="0" smtClean="0"/>
              <a:t>AN</a:t>
            </a:r>
            <a:r>
              <a:rPr lang="he-IL" sz="2400" dirty="0" smtClean="0"/>
              <a:t> </a:t>
            </a:r>
            <a:r>
              <a:rPr lang="he-IL" sz="2400" dirty="0"/>
              <a:t>עם </a:t>
            </a:r>
            <a:r>
              <a:rPr lang="en-US" sz="2400" dirty="0" smtClean="0"/>
              <a:t>BDD</a:t>
            </a:r>
            <a:r>
              <a:rPr lang="he-IL" sz="2400" dirty="0" smtClean="0"/>
              <a:t>: מעלה משמעותית </a:t>
            </a:r>
            <a:r>
              <a:rPr lang="he-IL" sz="2400" dirty="0"/>
              <a:t>את שיעור </a:t>
            </a:r>
            <a:r>
              <a:rPr lang="he-IL" sz="2400" dirty="0" smtClean="0"/>
              <a:t>האובדנות.</a:t>
            </a:r>
            <a:endParaRPr lang="he-IL" sz="2400" dirty="0"/>
          </a:p>
          <a:p>
            <a:endParaRPr lang="he-IL" sz="28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AN</a:t>
            </a:r>
            <a:r>
              <a:rPr lang="he-IL" dirty="0" smtClean="0"/>
              <a:t> ו-</a:t>
            </a:r>
            <a:r>
              <a:rPr lang="en-US" dirty="0" smtClean="0"/>
              <a:t>BDD</a:t>
            </a:r>
            <a:r>
              <a:rPr lang="he-IL" dirty="0" smtClean="0"/>
              <a:t>: דלוזיונאליות</a:t>
            </a:r>
            <a:endParaRPr lang="he-IL" dirty="0"/>
          </a:p>
        </p:txBody>
      </p:sp>
      <p:sp>
        <p:nvSpPr>
          <p:cNvPr id="3" name="מציין מיקום תוכן 2"/>
          <p:cNvSpPr>
            <a:spLocks noGrp="1"/>
          </p:cNvSpPr>
          <p:nvPr>
            <p:ph idx="1"/>
          </p:nvPr>
        </p:nvSpPr>
        <p:spPr/>
        <p:txBody>
          <a:bodyPr>
            <a:normAutofit/>
          </a:bodyPr>
          <a:lstStyle/>
          <a:p>
            <a:r>
              <a:rPr lang="en-US" sz="2400" dirty="0" smtClean="0"/>
              <a:t>AN</a:t>
            </a:r>
            <a:r>
              <a:rPr lang="he-IL" sz="2400" dirty="0" smtClean="0"/>
              <a:t>: 20-24% </a:t>
            </a:r>
            <a:r>
              <a:rPr lang="he-IL" sz="2400" dirty="0" smtClean="0"/>
              <a:t>מאופיינים בקושי חמור בתובנה לגבי </a:t>
            </a:r>
            <a:r>
              <a:rPr lang="he-IL" sz="2400" dirty="0" smtClean="0"/>
              <a:t>המחלה (אופייני בעיקר </a:t>
            </a:r>
            <a:r>
              <a:rPr lang="he-IL" sz="2400" dirty="0" smtClean="0"/>
              <a:t>בסוג </a:t>
            </a:r>
            <a:r>
              <a:rPr lang="he-IL" sz="2400" dirty="0" smtClean="0"/>
              <a:t>הרסטרקטיבי). </a:t>
            </a:r>
          </a:p>
          <a:p>
            <a:endParaRPr lang="he-IL" sz="2400" dirty="0" smtClean="0"/>
          </a:p>
          <a:p>
            <a:r>
              <a:rPr lang="en-US" sz="2400" dirty="0" smtClean="0"/>
              <a:t>BDD</a:t>
            </a:r>
            <a:r>
              <a:rPr lang="he-IL" sz="2400" dirty="0" smtClean="0"/>
              <a:t> – אחוז גבוה שמדווחים על אלמנט </a:t>
            </a:r>
            <a:r>
              <a:rPr lang="he-IL" sz="2400" dirty="0" smtClean="0"/>
              <a:t>דלוזיונאלי.</a:t>
            </a:r>
          </a:p>
          <a:p>
            <a:pPr marL="82296" indent="0">
              <a:buNone/>
            </a:pPr>
            <a:r>
              <a:rPr lang="en-US" sz="2400" dirty="0">
                <a:hlinkClick r:id="rId3"/>
              </a:rPr>
              <a:t>http://</a:t>
            </a:r>
            <a:r>
              <a:rPr lang="en-US" sz="2400" dirty="0" smtClean="0">
                <a:hlinkClick r:id="rId3"/>
              </a:rPr>
              <a:t>youtu.be/oGEVjvf93qA</a:t>
            </a:r>
            <a:endParaRPr lang="he-IL" sz="2400" dirty="0" smtClean="0"/>
          </a:p>
          <a:p>
            <a:r>
              <a:rPr lang="he-IL" sz="2400" dirty="0" smtClean="0"/>
              <a:t>ההבדל </a:t>
            </a:r>
            <a:r>
              <a:rPr lang="he-IL" sz="2400" dirty="0" smtClean="0"/>
              <a:t>ברמת התובנה </a:t>
            </a:r>
            <a:r>
              <a:rPr lang="he-IL" sz="2400" dirty="0" smtClean="0"/>
              <a:t>אצל מאובחני </a:t>
            </a:r>
            <a:r>
              <a:rPr lang="en-US" sz="2400" dirty="0" smtClean="0"/>
              <a:t>BDD</a:t>
            </a:r>
            <a:r>
              <a:rPr lang="he-IL" sz="2400" dirty="0" smtClean="0"/>
              <a:t> אינו מעיד </a:t>
            </a:r>
            <a:r>
              <a:rPr lang="he-IL" sz="2400" dirty="0" smtClean="0"/>
              <a:t>על קיום שתי הפרעות </a:t>
            </a:r>
            <a:r>
              <a:rPr lang="he-IL" sz="2400" dirty="0" smtClean="0"/>
              <a:t>שונות</a:t>
            </a:r>
            <a:r>
              <a:rPr lang="he-IL" sz="2400" dirty="0"/>
              <a:t> </a:t>
            </a:r>
            <a:r>
              <a:rPr lang="he-IL" sz="2400" dirty="0" smtClean="0"/>
              <a:t>– רצף.</a:t>
            </a:r>
            <a:endParaRPr lang="he-IL" sz="2400" dirty="0" smtClean="0"/>
          </a:p>
          <a:p>
            <a:endParaRPr lang="he-IL" sz="2400" dirty="0" smtClean="0"/>
          </a:p>
          <a:p>
            <a:r>
              <a:rPr lang="he-IL" sz="2400" dirty="0" smtClean="0"/>
              <a:t>קומורבידיות </a:t>
            </a:r>
            <a:r>
              <a:rPr lang="en-US" sz="2400" dirty="0" smtClean="0"/>
              <a:t>AN</a:t>
            </a:r>
            <a:r>
              <a:rPr lang="he-IL" sz="2400" dirty="0" smtClean="0"/>
              <a:t> ו-</a:t>
            </a:r>
            <a:r>
              <a:rPr lang="en-US" sz="2400" dirty="0" smtClean="0"/>
              <a:t>BDD</a:t>
            </a:r>
            <a:r>
              <a:rPr lang="he-IL" sz="2400" dirty="0" smtClean="0"/>
              <a:t> – שיעור </a:t>
            </a:r>
            <a:r>
              <a:rPr lang="he-IL" sz="2400" dirty="0" smtClean="0"/>
              <a:t>דלוזיות </a:t>
            </a:r>
            <a:r>
              <a:rPr lang="he-IL" sz="2400" dirty="0" smtClean="0"/>
              <a:t>גבוה מאשר ב-</a:t>
            </a:r>
            <a:r>
              <a:rPr lang="en-US" sz="2400" dirty="0" smtClean="0"/>
              <a:t>AN</a:t>
            </a:r>
            <a:r>
              <a:rPr lang="he-IL" sz="2400" dirty="0" smtClean="0"/>
              <a:t> בלבד, אך </a:t>
            </a:r>
            <a:r>
              <a:rPr lang="he-IL" sz="2400" dirty="0" smtClean="0"/>
              <a:t>בהשוואה </a:t>
            </a:r>
            <a:r>
              <a:rPr lang="he-IL" sz="2400" dirty="0" smtClean="0"/>
              <a:t>ל-</a:t>
            </a:r>
            <a:r>
              <a:rPr lang="en-US" sz="2400" dirty="0" smtClean="0"/>
              <a:t>BDD</a:t>
            </a:r>
            <a:r>
              <a:rPr lang="he-IL" sz="2400" dirty="0" smtClean="0"/>
              <a:t> </a:t>
            </a:r>
            <a:r>
              <a:rPr lang="he-IL" sz="2400" dirty="0" smtClean="0"/>
              <a:t>לא נמצא </a:t>
            </a:r>
            <a:r>
              <a:rPr lang="he-IL" sz="2400" dirty="0" smtClean="0"/>
              <a:t>הבדל.</a:t>
            </a:r>
            <a:endParaRPr lang="he-I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הגדרות</a:t>
            </a:r>
            <a:r>
              <a:rPr lang="en-US" dirty="0" smtClean="0"/>
              <a:t>Anorexia </a:t>
            </a:r>
            <a:r>
              <a:rPr lang="en-US" dirty="0" err="1" smtClean="0"/>
              <a:t>Nervousa</a:t>
            </a:r>
            <a:r>
              <a:rPr lang="en-US" dirty="0" smtClean="0"/>
              <a:t> - </a:t>
            </a:r>
            <a:endParaRPr lang="he-IL" dirty="0"/>
          </a:p>
        </p:txBody>
      </p:sp>
      <p:sp>
        <p:nvSpPr>
          <p:cNvPr id="3" name="מציין מיקום תוכן 2"/>
          <p:cNvSpPr>
            <a:spLocks noGrp="1"/>
          </p:cNvSpPr>
          <p:nvPr>
            <p:ph idx="1"/>
          </p:nvPr>
        </p:nvSpPr>
        <p:spPr/>
        <p:txBody>
          <a:bodyPr>
            <a:normAutofit fontScale="70000" lnSpcReduction="20000"/>
          </a:bodyPr>
          <a:lstStyle/>
          <a:p>
            <a:r>
              <a:rPr lang="en-US" dirty="0" smtClean="0"/>
              <a:t>Anorexia </a:t>
            </a:r>
            <a:r>
              <a:rPr lang="en-US" dirty="0" err="1" smtClean="0"/>
              <a:t>Nervousa</a:t>
            </a:r>
            <a:r>
              <a:rPr lang="he-IL" dirty="0" smtClean="0"/>
              <a:t> (</a:t>
            </a:r>
            <a:r>
              <a:rPr lang="en-US" dirty="0" smtClean="0"/>
              <a:t>Feeding and Eating Disorders</a:t>
            </a:r>
            <a:r>
              <a:rPr lang="he-IL" dirty="0" smtClean="0"/>
              <a:t>)</a:t>
            </a:r>
          </a:p>
          <a:p>
            <a:pPr>
              <a:buNone/>
            </a:pPr>
            <a:r>
              <a:rPr lang="he-IL" dirty="0" smtClean="0"/>
              <a:t>   </a:t>
            </a:r>
            <a:r>
              <a:rPr lang="en-US" dirty="0" smtClean="0"/>
              <a:t>A</a:t>
            </a:r>
          </a:p>
          <a:p>
            <a:pPr lvl="1" algn="r"/>
            <a:r>
              <a:rPr lang="he-IL" sz="2400" dirty="0" smtClean="0"/>
              <a:t>הגבלת צריכת אנרגיה שמובילה למשקל נמוך בצורה משמעותית ביחס למין, גיל, מסלול התפתחות ובריאות פיזית. </a:t>
            </a:r>
          </a:p>
          <a:p>
            <a:pPr lvl="1" algn="r"/>
            <a:r>
              <a:rPr lang="he-IL" sz="2400" dirty="0" smtClean="0"/>
              <a:t>משקל נמוך באופן משמעותי מוגדר כמשקל נמוך מהמינימום המוגדר </a:t>
            </a:r>
            <a:r>
              <a:rPr lang="he-IL" sz="2400" dirty="0" err="1" smtClean="0"/>
              <a:t>כ'נורמאלי</a:t>
            </a:r>
            <a:r>
              <a:rPr lang="he-IL" sz="2400" dirty="0" smtClean="0"/>
              <a:t>'.</a:t>
            </a:r>
          </a:p>
          <a:p>
            <a:pPr lvl="1"/>
            <a:r>
              <a:rPr lang="en-US" sz="2000" dirty="0" smtClean="0"/>
              <a:t>Mild: BMI&gt;17kg/m2 </a:t>
            </a:r>
          </a:p>
          <a:p>
            <a:pPr lvl="1"/>
            <a:r>
              <a:rPr lang="en-US" sz="2000" dirty="0" smtClean="0"/>
              <a:t>Moderate: BM116-16.99 kg/m^ </a:t>
            </a:r>
          </a:p>
          <a:p>
            <a:pPr lvl="1"/>
            <a:r>
              <a:rPr lang="en-US" sz="2000" dirty="0" smtClean="0"/>
              <a:t>Severe: BM115-15.99 kg/m^ </a:t>
            </a:r>
          </a:p>
          <a:p>
            <a:pPr lvl="1"/>
            <a:r>
              <a:rPr lang="en-US" sz="2000" dirty="0" smtClean="0"/>
              <a:t>Extreme: BMI &lt; 15 kg/m^ </a:t>
            </a:r>
            <a:endParaRPr lang="he-IL" sz="2400" dirty="0" smtClean="0"/>
          </a:p>
          <a:p>
            <a:pPr lvl="1" algn="r">
              <a:buNone/>
            </a:pPr>
            <a:r>
              <a:rPr lang="en-US" sz="2400" b="1" dirty="0" smtClean="0"/>
              <a:t>B</a:t>
            </a:r>
            <a:endParaRPr lang="he-IL" sz="2400" b="1" dirty="0" smtClean="0"/>
          </a:p>
          <a:p>
            <a:pPr lvl="1" algn="r"/>
            <a:r>
              <a:rPr lang="he-IL" sz="2400" dirty="0" smtClean="0"/>
              <a:t>פחד רב לעלות במשקל, להפוך לשמן, או התנהגות חוזרת שמונעת עליה במשקל למרות שהמשקל נמוך באופן משמעותי.</a:t>
            </a:r>
          </a:p>
          <a:p>
            <a:pPr lvl="1">
              <a:buNone/>
            </a:pPr>
            <a:r>
              <a:rPr lang="en-US" sz="2400" b="1" dirty="0" smtClean="0"/>
              <a:t>C</a:t>
            </a:r>
            <a:endParaRPr lang="he-IL" sz="2400" dirty="0" smtClean="0"/>
          </a:p>
          <a:p>
            <a:pPr lvl="1" algn="r"/>
            <a:r>
              <a:rPr lang="he-IL" sz="2400" dirty="0" smtClean="0"/>
              <a:t>הפרעה באופן בו משקלו או צורתו של האדם נחווים על ידו. ייחוס משמעות מופרז של המשקל או צורת גוף על ההערכה העצמית, או סירוב להכיר בחומרת המצב של משקל הגוף הנמוך.</a:t>
            </a:r>
          </a:p>
          <a:p>
            <a:pPr lvl="1" algn="r">
              <a:buNone/>
            </a:pPr>
            <a:endParaRPr lang="en-US" sz="2400" b="1" dirty="0" smtClean="0"/>
          </a:p>
          <a:p>
            <a:pPr lvl="1"/>
            <a:endParaRPr lang="he-IL" dirty="0"/>
          </a:p>
        </p:txBody>
      </p:sp>
    </p:spTree>
    <p:extLst>
      <p:ext uri="{BB962C8B-B14F-4D97-AF65-F5344CB8AC3E}">
        <p14:creationId xmlns:p14="http://schemas.microsoft.com/office/powerpoint/2010/main" val="1533211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מאפיינים אישיותיים</a:t>
            </a:r>
            <a:endParaRPr lang="he-IL" dirty="0"/>
          </a:p>
        </p:txBody>
      </p:sp>
      <p:pic>
        <p:nvPicPr>
          <p:cNvPr id="6148" name="Picture 4" descr="http://www.utica.edu/student-blogs/wp-content/uploads/2014/05/The-Perfectionist-Scal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5013176"/>
            <a:ext cx="4824536" cy="2099888"/>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p:cNvSpPr>
            <a:spLocks noGrp="1"/>
          </p:cNvSpPr>
          <p:nvPr>
            <p:ph idx="1"/>
          </p:nvPr>
        </p:nvSpPr>
        <p:spPr/>
        <p:txBody>
          <a:bodyPr>
            <a:normAutofit/>
          </a:bodyPr>
          <a:lstStyle/>
          <a:p>
            <a:r>
              <a:rPr lang="he-IL" sz="2800" dirty="0" smtClean="0"/>
              <a:t>הפרעות </a:t>
            </a:r>
            <a:r>
              <a:rPr lang="he-IL" sz="2800" dirty="0" smtClean="0"/>
              <a:t>אכילה - </a:t>
            </a:r>
            <a:endParaRPr lang="he-IL" sz="2800" dirty="0" smtClean="0"/>
          </a:p>
          <a:p>
            <a:pPr lvl="1"/>
            <a:r>
              <a:rPr lang="he-IL" sz="2400" dirty="0" smtClean="0"/>
              <a:t>פרפקציוניזם, התמדה, נוירוטיות, אובססיביות וקומפולסיביות, רגשות שליליים.</a:t>
            </a:r>
            <a:r>
              <a:rPr lang="en-US" sz="2400" dirty="0" smtClean="0"/>
              <a:t> </a:t>
            </a:r>
            <a:r>
              <a:rPr lang="he-IL" sz="2400" dirty="0" smtClean="0"/>
              <a:t> </a:t>
            </a:r>
            <a:r>
              <a:rPr lang="en-US" sz="2400" dirty="0" smtClean="0"/>
              <a:t>Harm avoidance</a:t>
            </a:r>
            <a:r>
              <a:rPr lang="he-IL" sz="2400" dirty="0" smtClean="0"/>
              <a:t>.</a:t>
            </a:r>
          </a:p>
          <a:p>
            <a:pPr lvl="1"/>
            <a:endParaRPr lang="he-IL" sz="2400" dirty="0" smtClean="0"/>
          </a:p>
          <a:p>
            <a:pPr lvl="1"/>
            <a:r>
              <a:rPr lang="en-US" sz="2400" dirty="0" smtClean="0"/>
              <a:t>AN</a:t>
            </a:r>
            <a:r>
              <a:rPr lang="he-IL" sz="2400" dirty="0" smtClean="0"/>
              <a:t>  - ריסון, התמדה, צורך בסדר, פרפקציוניזם, רגישות לשבחים, נמוכים </a:t>
            </a:r>
            <a:r>
              <a:rPr lang="he-IL" sz="2400" dirty="0" smtClean="0"/>
              <a:t>ב-</a:t>
            </a:r>
            <a:r>
              <a:rPr lang="en-US" sz="2400" dirty="0" smtClean="0"/>
              <a:t>Openness to experience</a:t>
            </a:r>
            <a:r>
              <a:rPr lang="he-IL" sz="2400" dirty="0" smtClean="0"/>
              <a:t>. </a:t>
            </a:r>
          </a:p>
          <a:p>
            <a:pPr lvl="1"/>
            <a:endParaRPr lang="he-IL" sz="2400" dirty="0" smtClean="0"/>
          </a:p>
          <a:p>
            <a:pPr lvl="1"/>
            <a:r>
              <a:rPr lang="en-US" sz="2400" dirty="0" smtClean="0"/>
              <a:t>BDD</a:t>
            </a:r>
            <a:r>
              <a:rPr lang="he-IL" sz="2400" dirty="0" smtClean="0"/>
              <a:t> </a:t>
            </a:r>
            <a:r>
              <a:rPr lang="he-IL" sz="2400" dirty="0" smtClean="0"/>
              <a:t>(מידע מוגבל) </a:t>
            </a:r>
            <a:r>
              <a:rPr lang="he-IL" sz="2400" dirty="0" smtClean="0"/>
              <a:t>– פרפקציוניזם, רגישות </a:t>
            </a:r>
            <a:r>
              <a:rPr lang="he-IL" sz="2400" dirty="0" smtClean="0"/>
              <a:t>לדחייה</a:t>
            </a:r>
            <a:r>
              <a:rPr lang="he-IL" sz="2400" dirty="0" smtClean="0"/>
              <a:t>, נוירוטיות, </a:t>
            </a:r>
            <a:r>
              <a:rPr lang="he-IL" sz="2400" dirty="0" smtClean="0"/>
              <a:t>אינטרוברטיים, </a:t>
            </a:r>
            <a:r>
              <a:rPr lang="en-US" sz="2400" dirty="0" smtClean="0"/>
              <a:t>harm avoidance</a:t>
            </a:r>
            <a:r>
              <a:rPr lang="he-IL" sz="2400" dirty="0" smtClean="0"/>
              <a:t>. </a:t>
            </a:r>
          </a:p>
          <a:p>
            <a:pPr lvl="1"/>
            <a:endParaRPr lang="he-IL"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טיפול פסיכיאטרי</a:t>
            </a:r>
            <a:endParaRPr lang="he-IL" dirty="0"/>
          </a:p>
        </p:txBody>
      </p:sp>
      <p:sp>
        <p:nvSpPr>
          <p:cNvPr id="3" name="מציין מיקום תוכן 2"/>
          <p:cNvSpPr>
            <a:spLocks noGrp="1"/>
          </p:cNvSpPr>
          <p:nvPr>
            <p:ph idx="1"/>
          </p:nvPr>
        </p:nvSpPr>
        <p:spPr/>
        <p:txBody>
          <a:bodyPr>
            <a:noAutofit/>
          </a:bodyPr>
          <a:lstStyle/>
          <a:p>
            <a:r>
              <a:rPr lang="he-IL" sz="2800" dirty="0" smtClean="0"/>
              <a:t>המחקרים והעדויות סביב טיפול תרופתי אינם חד משמעיים. </a:t>
            </a:r>
          </a:p>
          <a:p>
            <a:r>
              <a:rPr lang="en-US" sz="2800" dirty="0" smtClean="0"/>
              <a:t>AN</a:t>
            </a:r>
            <a:r>
              <a:rPr lang="he-IL" sz="2800" dirty="0" smtClean="0"/>
              <a:t>:</a:t>
            </a:r>
          </a:p>
          <a:p>
            <a:pPr lvl="1"/>
            <a:r>
              <a:rPr lang="he-IL" sz="2400" dirty="0" smtClean="0"/>
              <a:t>רק מחצית מהחולים מזוהים במרפאות כלליות.</a:t>
            </a:r>
          </a:p>
          <a:p>
            <a:pPr lvl="1"/>
            <a:r>
              <a:rPr lang="he-IL" sz="2400" dirty="0" smtClean="0"/>
              <a:t>רק כשליש מהחולים מטופלים במערכות של בריאות נפש. </a:t>
            </a:r>
          </a:p>
          <a:p>
            <a:pPr lvl="1"/>
            <a:r>
              <a:rPr lang="he-IL" sz="2400" dirty="0" smtClean="0"/>
              <a:t>טיפול תרופתי</a:t>
            </a:r>
          </a:p>
          <a:p>
            <a:pPr lvl="2"/>
            <a:r>
              <a:rPr lang="he-IL" dirty="0" smtClean="0"/>
              <a:t> תרופות אנטי פסיכוטיות א-</a:t>
            </a:r>
            <a:r>
              <a:rPr lang="he-IL" dirty="0" err="1" smtClean="0"/>
              <a:t>טיפיקליות</a:t>
            </a:r>
            <a:endParaRPr lang="he-IL" dirty="0" smtClean="0"/>
          </a:p>
          <a:p>
            <a:pPr lvl="2"/>
            <a:r>
              <a:rPr lang="en-US" dirty="0" smtClean="0"/>
              <a:t>SSRI</a:t>
            </a:r>
            <a:r>
              <a:rPr lang="he-IL" dirty="0" smtClean="0"/>
              <a:t> יעיל במניעת </a:t>
            </a:r>
            <a:r>
              <a:rPr lang="en-US" dirty="0" smtClean="0"/>
              <a:t>relapse</a:t>
            </a:r>
            <a:r>
              <a:rPr lang="he-IL" dirty="0" smtClean="0"/>
              <a:t>. </a:t>
            </a:r>
          </a:p>
          <a:p>
            <a:pPr lvl="2">
              <a:buNone/>
            </a:pPr>
            <a:r>
              <a:rPr lang="he-IL" dirty="0" smtClean="0"/>
              <a:t>במקרים חמורים ניתן לאשפז בכפייה. </a:t>
            </a:r>
          </a:p>
        </p:txBody>
      </p:sp>
    </p:spTree>
    <p:extLst>
      <p:ext uri="{BB962C8B-B14F-4D97-AF65-F5344CB8AC3E}">
        <p14:creationId xmlns:p14="http://schemas.microsoft.com/office/powerpoint/2010/main" val="1274195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humbs.dreamstime.com/z/crazy-dentist-74668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918155"/>
            <a:ext cx="1994566" cy="2720814"/>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p:txBody>
          <a:bodyPr/>
          <a:lstStyle/>
          <a:p>
            <a:pPr algn="ctr"/>
            <a:r>
              <a:rPr lang="he-IL" dirty="0" smtClean="0"/>
              <a:t>טיפול פסיכיאטרי</a:t>
            </a:r>
            <a:endParaRPr lang="he-IL" dirty="0"/>
          </a:p>
        </p:txBody>
      </p:sp>
      <p:sp>
        <p:nvSpPr>
          <p:cNvPr id="3" name="מציין מיקום תוכן 2"/>
          <p:cNvSpPr>
            <a:spLocks noGrp="1"/>
          </p:cNvSpPr>
          <p:nvPr>
            <p:ph idx="1"/>
          </p:nvPr>
        </p:nvSpPr>
        <p:spPr/>
        <p:txBody>
          <a:bodyPr>
            <a:normAutofit/>
          </a:bodyPr>
          <a:lstStyle/>
          <a:p>
            <a:r>
              <a:rPr lang="en-US" sz="2800" dirty="0" smtClean="0"/>
              <a:t>BDD</a:t>
            </a:r>
            <a:r>
              <a:rPr lang="he-IL" sz="2800" dirty="0" smtClean="0"/>
              <a:t> – לרוב לא מחפשים טיפול פסיכולוגי\פסיכיאטרי. </a:t>
            </a:r>
          </a:p>
          <a:p>
            <a:pPr lvl="1"/>
            <a:r>
              <a:rPr lang="he-IL" sz="2400" dirty="0" smtClean="0"/>
              <a:t>סטיגמה, בושה, חוסר בתובנה, סקפטיות לגבי טיפול, סיבות לוגיסטיות וכלכליות. </a:t>
            </a:r>
          </a:p>
          <a:p>
            <a:pPr lvl="1"/>
            <a:r>
              <a:rPr lang="he-IL" sz="2400" dirty="0" smtClean="0"/>
              <a:t>פונים לניתוחים פלסטיים, אך פעמים רבות מוביל להחמרה בסימפטומים. </a:t>
            </a:r>
          </a:p>
          <a:p>
            <a:pPr lvl="1"/>
            <a:r>
              <a:rPr lang="en-US" sz="2400" dirty="0" smtClean="0"/>
              <a:t>SRI’S</a:t>
            </a:r>
            <a:r>
              <a:rPr lang="he-IL" sz="2400" dirty="0" smtClean="0"/>
              <a:t> – אפקטיביים עם אחוזי הצלחה של 53-73 אחוזים. תוספת טיפול בתרופות אנטי פסיכוטיות יכולות להוות שלב שני בטיפול תרופתי. </a:t>
            </a:r>
            <a:endParaRPr lang="he-IL" sz="2400" dirty="0"/>
          </a:p>
        </p:txBody>
      </p:sp>
    </p:spTree>
    <p:extLst>
      <p:ext uri="{BB962C8B-B14F-4D97-AF65-F5344CB8AC3E}">
        <p14:creationId xmlns:p14="http://schemas.microsoft.com/office/powerpoint/2010/main" val="1275312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טיפול </a:t>
            </a:r>
            <a:r>
              <a:rPr lang="he-IL" dirty="0" err="1" smtClean="0"/>
              <a:t>פסיכוסוציאלי</a:t>
            </a:r>
            <a:r>
              <a:rPr lang="he-IL" dirty="0" smtClean="0"/>
              <a:t> - </a:t>
            </a:r>
            <a:r>
              <a:rPr lang="en-US" dirty="0" smtClean="0"/>
              <a:t>AN</a:t>
            </a:r>
            <a:endParaRPr lang="he-IL" dirty="0"/>
          </a:p>
        </p:txBody>
      </p:sp>
      <p:sp>
        <p:nvSpPr>
          <p:cNvPr id="3" name="מציין מיקום תוכן 2"/>
          <p:cNvSpPr>
            <a:spLocks noGrp="1"/>
          </p:cNvSpPr>
          <p:nvPr>
            <p:ph idx="1"/>
          </p:nvPr>
        </p:nvSpPr>
        <p:spPr/>
        <p:txBody>
          <a:bodyPr>
            <a:noAutofit/>
          </a:bodyPr>
          <a:lstStyle/>
          <a:p>
            <a:r>
              <a:rPr lang="he-IL" sz="2400" dirty="0" smtClean="0"/>
              <a:t>מעט מידע מהימן על יעילות טיפול. </a:t>
            </a:r>
          </a:p>
          <a:p>
            <a:r>
              <a:rPr lang="en-US" sz="2400" dirty="0" smtClean="0"/>
              <a:t>E</a:t>
            </a:r>
            <a:r>
              <a:rPr lang="he-IL" sz="2400" dirty="0" smtClean="0"/>
              <a:t>-</a:t>
            </a:r>
            <a:r>
              <a:rPr lang="en-US" sz="2400" dirty="0" smtClean="0"/>
              <a:t>CBT</a:t>
            </a:r>
            <a:r>
              <a:rPr lang="he-IL" sz="2400" dirty="0" smtClean="0"/>
              <a:t> כאופציה טיפולית. </a:t>
            </a:r>
          </a:p>
          <a:p>
            <a:r>
              <a:rPr lang="en-US" sz="2400" dirty="0" smtClean="0"/>
              <a:t>CBT</a:t>
            </a:r>
            <a:r>
              <a:rPr lang="he-IL" sz="2400" dirty="0" smtClean="0"/>
              <a:t> </a:t>
            </a:r>
          </a:p>
          <a:p>
            <a:pPr lvl="1"/>
            <a:r>
              <a:rPr lang="he-IL" sz="2000" dirty="0" smtClean="0"/>
              <a:t>דגש על הערכת היתר של המשקל, הצורה, הלך הרוח ושמנוּת. </a:t>
            </a:r>
          </a:p>
          <a:p>
            <a:pPr lvl="1"/>
            <a:r>
              <a:rPr lang="he-IL" sz="2000" dirty="0" smtClean="0"/>
              <a:t>עבודה על מקורות הערכה-עצמית אחרים מלבד הגוף</a:t>
            </a:r>
          </a:p>
          <a:p>
            <a:pPr lvl="1"/>
            <a:r>
              <a:rPr lang="he-IL" sz="2000" dirty="0" err="1" smtClean="0"/>
              <a:t>המנעות</a:t>
            </a:r>
            <a:r>
              <a:rPr lang="he-IL" sz="2000" dirty="0" smtClean="0"/>
              <a:t> ממראות</a:t>
            </a:r>
          </a:p>
          <a:p>
            <a:pPr lvl="1"/>
            <a:r>
              <a:rPr lang="he-IL" sz="2000" dirty="0" smtClean="0"/>
              <a:t>ביסוס ועבודה על חוקי תזונה, הערכת יתר של שליטה על אכילה</a:t>
            </a:r>
          </a:p>
          <a:p>
            <a:pPr lvl="1"/>
            <a:r>
              <a:rPr lang="he-IL" sz="2000" dirty="0" smtClean="0"/>
              <a:t>קישור בין </a:t>
            </a:r>
            <a:r>
              <a:rPr lang="he-IL" sz="2000" dirty="0" err="1" smtClean="0"/>
              <a:t>ארועים</a:t>
            </a:r>
            <a:r>
              <a:rPr lang="he-IL" sz="2000" dirty="0" smtClean="0"/>
              <a:t>, מצבי רוח ואכילה.</a:t>
            </a:r>
          </a:p>
          <a:p>
            <a:pPr lvl="1">
              <a:buNone/>
            </a:pPr>
            <a:r>
              <a:rPr lang="he-IL" sz="2000" dirty="0" smtClean="0"/>
              <a:t>ה</a:t>
            </a:r>
            <a:r>
              <a:rPr lang="en-US" sz="2000" dirty="0" smtClean="0"/>
              <a:t>E</a:t>
            </a:r>
            <a:r>
              <a:rPr lang="he-IL" sz="2000" dirty="0" smtClean="0"/>
              <a:t> – מכניס אלמנטים של פרפקציוניזם, הערכה עצמית ובעיות בינאישיות</a:t>
            </a:r>
            <a:r>
              <a:rPr lang="he-IL" sz="2400" dirty="0" smtClean="0"/>
              <a:t>. </a:t>
            </a:r>
          </a:p>
        </p:txBody>
      </p:sp>
    </p:spTree>
    <p:extLst>
      <p:ext uri="{BB962C8B-B14F-4D97-AF65-F5344CB8AC3E}">
        <p14:creationId xmlns:p14="http://schemas.microsoft.com/office/powerpoint/2010/main" val="303566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טיפול </a:t>
            </a:r>
            <a:r>
              <a:rPr lang="he-IL" dirty="0" err="1" smtClean="0"/>
              <a:t>פסיכוסוציאלי</a:t>
            </a:r>
            <a:r>
              <a:rPr lang="he-IL" dirty="0" smtClean="0"/>
              <a:t> - </a:t>
            </a:r>
            <a:r>
              <a:rPr lang="en-US" dirty="0" smtClean="0"/>
              <a:t>AN</a:t>
            </a:r>
            <a:endParaRPr lang="he-IL" dirty="0"/>
          </a:p>
        </p:txBody>
      </p:sp>
      <p:sp>
        <p:nvSpPr>
          <p:cNvPr id="3" name="מציין מיקום תוכן 2"/>
          <p:cNvSpPr>
            <a:spLocks noGrp="1"/>
          </p:cNvSpPr>
          <p:nvPr>
            <p:ph idx="1"/>
          </p:nvPr>
        </p:nvSpPr>
        <p:spPr/>
        <p:txBody>
          <a:bodyPr>
            <a:normAutofit/>
          </a:bodyPr>
          <a:lstStyle/>
          <a:p>
            <a:r>
              <a:rPr lang="he-IL" sz="2800" dirty="0" smtClean="0"/>
              <a:t>טיפול מבוסס משפחה הוכח כיעיל בקרב בני נוער. </a:t>
            </a:r>
            <a:r>
              <a:rPr lang="en-US" sz="2800" dirty="0" smtClean="0"/>
              <a:t> </a:t>
            </a:r>
            <a:r>
              <a:rPr lang="he-IL" sz="2800" dirty="0" smtClean="0"/>
              <a:t> </a:t>
            </a:r>
            <a:r>
              <a:rPr lang="en-US" sz="2800" dirty="0" smtClean="0"/>
              <a:t> CBT</a:t>
            </a:r>
            <a:r>
              <a:rPr lang="he-IL" sz="2800" dirty="0" smtClean="0"/>
              <a:t> משפחתי כולל:</a:t>
            </a:r>
          </a:p>
          <a:p>
            <a:pPr lvl="1"/>
            <a:r>
              <a:rPr lang="he-IL" sz="2400" dirty="0" smtClean="0"/>
              <a:t>המשפחה נתפסת כמשאב שיכול לעזור למתבגר להתגבר על ההפרעה. </a:t>
            </a:r>
          </a:p>
          <a:p>
            <a:pPr lvl="1"/>
            <a:r>
              <a:rPr lang="he-IL" sz="2400" dirty="0" err="1" smtClean="0"/>
              <a:t>פסיכואדוקציה</a:t>
            </a:r>
            <a:r>
              <a:rPr lang="he-IL" sz="2400" dirty="0" smtClean="0"/>
              <a:t> – אלמנט חוסר השליטה בסימפטומים.</a:t>
            </a:r>
          </a:p>
          <a:p>
            <a:pPr lvl="1"/>
            <a:r>
              <a:rPr lang="he-IL" sz="2400" dirty="0" smtClean="0"/>
              <a:t>משפחות מבררות מה הדרך הטובה ביותר לשקם את משקל הילד.</a:t>
            </a:r>
          </a:p>
          <a:p>
            <a:pPr lvl="1"/>
            <a:r>
              <a:rPr lang="he-IL" sz="2400" dirty="0" smtClean="0"/>
              <a:t>השבת השליטה באכילה ובמשקל אל הילד, ופיתוח יחסים בריאים בין הנער למשפחתו.</a:t>
            </a:r>
          </a:p>
          <a:p>
            <a:endParaRPr lang="he-IL" sz="2800" dirty="0" smtClean="0"/>
          </a:p>
          <a:p>
            <a:endParaRPr lang="he-IL" sz="2800" dirty="0"/>
          </a:p>
        </p:txBody>
      </p:sp>
    </p:spTree>
    <p:extLst>
      <p:ext uri="{BB962C8B-B14F-4D97-AF65-F5344CB8AC3E}">
        <p14:creationId xmlns:p14="http://schemas.microsoft.com/office/powerpoint/2010/main" val="1132278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טיפול </a:t>
            </a:r>
            <a:r>
              <a:rPr lang="he-IL" dirty="0" err="1" smtClean="0"/>
              <a:t>פסיכוסוציאלי</a:t>
            </a:r>
            <a:r>
              <a:rPr lang="he-IL" dirty="0" smtClean="0"/>
              <a:t> - </a:t>
            </a:r>
            <a:r>
              <a:rPr lang="en-US" dirty="0" smtClean="0"/>
              <a:t>AN</a:t>
            </a:r>
            <a:endParaRPr lang="he-IL" dirty="0"/>
          </a:p>
        </p:txBody>
      </p:sp>
      <p:sp>
        <p:nvSpPr>
          <p:cNvPr id="3" name="מציין מיקום תוכן 2"/>
          <p:cNvSpPr>
            <a:spLocks noGrp="1"/>
          </p:cNvSpPr>
          <p:nvPr>
            <p:ph idx="1"/>
          </p:nvPr>
        </p:nvSpPr>
        <p:spPr/>
        <p:txBody>
          <a:bodyPr>
            <a:normAutofit/>
          </a:bodyPr>
          <a:lstStyle/>
          <a:p>
            <a:r>
              <a:rPr lang="en-US" sz="2800" dirty="0" smtClean="0"/>
              <a:t>UCAN</a:t>
            </a:r>
            <a:r>
              <a:rPr lang="he-IL" sz="2800" dirty="0" smtClean="0"/>
              <a:t> (</a:t>
            </a:r>
            <a:r>
              <a:rPr lang="en-US" sz="2800" dirty="0" smtClean="0"/>
              <a:t>(Uniting Couples</a:t>
            </a:r>
            <a:r>
              <a:rPr lang="he-IL" sz="2800" dirty="0" smtClean="0"/>
              <a:t> טיפול במבוגרים שפותח על בסיס הטיפול המשפחתי. </a:t>
            </a:r>
          </a:p>
          <a:p>
            <a:r>
              <a:rPr lang="he-IL" sz="2800" dirty="0" smtClean="0"/>
              <a:t>התייחסות לאנורקסיה בתוך קונטקסט זוגי.</a:t>
            </a:r>
          </a:p>
          <a:p>
            <a:pPr lvl="1"/>
            <a:r>
              <a:rPr lang="he-IL" sz="2400" dirty="0" smtClean="0"/>
              <a:t>לימוד בן הזוג לתמוך בצורה לא שיפוטית ומנטרת.</a:t>
            </a:r>
          </a:p>
          <a:p>
            <a:pPr lvl="1"/>
            <a:r>
              <a:rPr lang="he-IL" sz="2400" dirty="0" smtClean="0"/>
              <a:t>אינטראקציות חיוביות סביב ארוחות.</a:t>
            </a:r>
          </a:p>
          <a:p>
            <a:pPr lvl="1"/>
            <a:r>
              <a:rPr lang="he-IL" sz="2400" dirty="0" smtClean="0"/>
              <a:t>הרחבת האינטראקציה סביב ארוחות לקונטקסטים שונים</a:t>
            </a:r>
          </a:p>
          <a:p>
            <a:pPr lvl="1"/>
            <a:r>
              <a:rPr lang="he-IL" sz="2400" dirty="0" smtClean="0"/>
              <a:t>התמקדות בדימוי הגוף של המטופל בתוך הקשר הזוגי</a:t>
            </a:r>
          </a:p>
          <a:p>
            <a:pPr lvl="1"/>
            <a:r>
              <a:rPr lang="he-IL" sz="2400" dirty="0" smtClean="0"/>
              <a:t>העלאת המודעות לדימוי הגוף בתוך מערכת היחסים.</a:t>
            </a:r>
          </a:p>
          <a:p>
            <a:pPr lvl="1"/>
            <a:r>
              <a:rPr lang="he-IL" sz="2400" dirty="0" smtClean="0"/>
              <a:t>עבודה על המיניות בקשר נוכח הפגיעה בדימוי הגוף</a:t>
            </a:r>
          </a:p>
          <a:p>
            <a:pPr lvl="1"/>
            <a:endParaRPr lang="he-IL" dirty="0" smtClean="0"/>
          </a:p>
          <a:p>
            <a:endParaRPr lang="he-IL" dirty="0"/>
          </a:p>
        </p:txBody>
      </p:sp>
    </p:spTree>
    <p:extLst>
      <p:ext uri="{BB962C8B-B14F-4D97-AF65-F5344CB8AC3E}">
        <p14:creationId xmlns:p14="http://schemas.microsoft.com/office/powerpoint/2010/main" val="3012426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BDD</a:t>
            </a:r>
            <a:r>
              <a:rPr lang="he-IL" dirty="0" smtClean="0"/>
              <a:t> טיפול </a:t>
            </a:r>
            <a:r>
              <a:rPr lang="he-IL" dirty="0" err="1" smtClean="0"/>
              <a:t>פסיכוסוציאלי</a:t>
            </a:r>
            <a:endParaRPr lang="he-IL" dirty="0"/>
          </a:p>
        </p:txBody>
      </p:sp>
      <p:sp>
        <p:nvSpPr>
          <p:cNvPr id="3" name="מציין מיקום תוכן 2"/>
          <p:cNvSpPr>
            <a:spLocks noGrp="1"/>
          </p:cNvSpPr>
          <p:nvPr>
            <p:ph idx="1"/>
          </p:nvPr>
        </p:nvSpPr>
        <p:spPr/>
        <p:txBody>
          <a:bodyPr>
            <a:normAutofit fontScale="92500"/>
          </a:bodyPr>
          <a:lstStyle/>
          <a:p>
            <a:r>
              <a:rPr lang="he-IL" sz="2800" dirty="0" smtClean="0"/>
              <a:t>עדויות ברורות לבחירת </a:t>
            </a:r>
            <a:r>
              <a:rPr lang="en-US" sz="2800" dirty="0" smtClean="0"/>
              <a:t>CBT</a:t>
            </a:r>
            <a:r>
              <a:rPr lang="he-IL" sz="2800" dirty="0" smtClean="0"/>
              <a:t> כשיטת הטיפול המועדפת (קבוצתי או אינדיבידואלי)</a:t>
            </a:r>
          </a:p>
          <a:p>
            <a:pPr lvl="1"/>
            <a:r>
              <a:rPr lang="he-IL" sz="2400" dirty="0" smtClean="0"/>
              <a:t>תוצאות טיפול שמגיעות לכדי רמיסיה מלאה והפחתת סימפטומים משניים כגון </a:t>
            </a:r>
            <a:r>
              <a:rPr lang="he-IL" sz="2400" dirty="0" err="1" smtClean="0"/>
              <a:t>דכאון</a:t>
            </a:r>
            <a:r>
              <a:rPr lang="he-IL" sz="2400" dirty="0" smtClean="0"/>
              <a:t>.</a:t>
            </a:r>
          </a:p>
          <a:p>
            <a:r>
              <a:rPr lang="en-US" sz="2800" dirty="0" smtClean="0"/>
              <a:t>CBT</a:t>
            </a:r>
            <a:r>
              <a:rPr lang="he-IL" sz="2800" dirty="0" smtClean="0"/>
              <a:t>-</a:t>
            </a:r>
            <a:r>
              <a:rPr lang="en-US" sz="2800" dirty="0" smtClean="0"/>
              <a:t>BDD</a:t>
            </a:r>
            <a:r>
              <a:rPr lang="he-IL" sz="2800" dirty="0" smtClean="0"/>
              <a:t>, פרוטוקול שפותח במיוחד להפרעה נמצא אפקטיבי. </a:t>
            </a:r>
            <a:r>
              <a:rPr lang="he-IL" sz="1900" dirty="0" smtClean="0"/>
              <a:t>(</a:t>
            </a:r>
            <a:r>
              <a:rPr lang="en-US" sz="1900" dirty="0" smtClean="0"/>
              <a:t>Wilhelm, Phillips, &amp; </a:t>
            </a:r>
            <a:r>
              <a:rPr lang="en-US" sz="1900" dirty="0" err="1" smtClean="0"/>
              <a:t>steketee</a:t>
            </a:r>
            <a:r>
              <a:rPr lang="en-US" sz="1900" dirty="0" smtClean="0"/>
              <a:t>, 2013; Wilhelm et al., 2011</a:t>
            </a:r>
            <a:r>
              <a:rPr lang="he-IL" sz="1900" dirty="0" smtClean="0"/>
              <a:t>)</a:t>
            </a:r>
            <a:endParaRPr lang="en-US" sz="2800" dirty="0" smtClean="0"/>
          </a:p>
          <a:p>
            <a:r>
              <a:rPr lang="he-IL" sz="2800" dirty="0" smtClean="0"/>
              <a:t>ב</a:t>
            </a:r>
            <a:r>
              <a:rPr lang="en-US" sz="2800" dirty="0" smtClean="0"/>
              <a:t>BDD</a:t>
            </a:r>
            <a:r>
              <a:rPr lang="he-IL" sz="2800" dirty="0" smtClean="0"/>
              <a:t> נפוצים תובנה נמוכה או אמונות </a:t>
            </a:r>
            <a:r>
              <a:rPr lang="he-IL" sz="2800" dirty="0" err="1" smtClean="0"/>
              <a:t>דלוזויונליות</a:t>
            </a:r>
            <a:r>
              <a:rPr lang="he-IL" sz="2800" dirty="0" smtClean="0"/>
              <a:t>. לכן בטיפול מתמקדים בהעלאת מוטיבציה לטיפול. </a:t>
            </a:r>
          </a:p>
          <a:p>
            <a:r>
              <a:rPr lang="he-IL" sz="2800" dirty="0" smtClean="0"/>
              <a:t>קוגניטיבית – </a:t>
            </a:r>
            <a:r>
              <a:rPr lang="he-IL" sz="2800" dirty="0" err="1" smtClean="0"/>
              <a:t>אתגור</a:t>
            </a:r>
            <a:r>
              <a:rPr lang="he-IL" sz="2800" dirty="0" smtClean="0"/>
              <a:t> חשיבה לא אדפטיבית.</a:t>
            </a:r>
          </a:p>
          <a:p>
            <a:r>
              <a:rPr lang="he-IL" sz="2800" dirty="0" smtClean="0"/>
              <a:t>חשיפות.</a:t>
            </a:r>
          </a:p>
          <a:p>
            <a:r>
              <a:rPr lang="he-IL" sz="2800" dirty="0" err="1" smtClean="0"/>
              <a:t>מיינדפולנס</a:t>
            </a:r>
            <a:r>
              <a:rPr lang="he-IL" sz="2800" dirty="0" smtClean="0"/>
              <a:t>.</a:t>
            </a:r>
          </a:p>
          <a:p>
            <a:pPr>
              <a:buNone/>
            </a:pPr>
            <a:endParaRPr lang="he-IL" dirty="0"/>
          </a:p>
        </p:txBody>
      </p:sp>
    </p:spTree>
    <p:extLst>
      <p:ext uri="{BB962C8B-B14F-4D97-AF65-F5344CB8AC3E}">
        <p14:creationId xmlns:p14="http://schemas.microsoft.com/office/powerpoint/2010/main" val="902156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BDD</a:t>
            </a:r>
            <a:r>
              <a:rPr lang="he-IL" dirty="0" smtClean="0"/>
              <a:t> טיפול </a:t>
            </a:r>
            <a:r>
              <a:rPr lang="he-IL" dirty="0" err="1" smtClean="0"/>
              <a:t>פסיכוסוציאלי</a:t>
            </a:r>
            <a:endParaRPr lang="he-IL" dirty="0"/>
          </a:p>
        </p:txBody>
      </p:sp>
      <p:sp>
        <p:nvSpPr>
          <p:cNvPr id="3" name="מציין מיקום תוכן 2"/>
          <p:cNvSpPr>
            <a:spLocks noGrp="1"/>
          </p:cNvSpPr>
          <p:nvPr>
            <p:ph idx="1"/>
          </p:nvPr>
        </p:nvSpPr>
        <p:spPr/>
        <p:txBody>
          <a:bodyPr/>
          <a:lstStyle/>
          <a:p>
            <a:r>
              <a:rPr lang="en-US" sz="2400" dirty="0" smtClean="0"/>
              <a:t>IBT</a:t>
            </a:r>
            <a:r>
              <a:rPr lang="he-IL" sz="2400" dirty="0" smtClean="0"/>
              <a:t> ככיוון מבטיח לטיפול ב</a:t>
            </a:r>
            <a:r>
              <a:rPr lang="en-US" sz="2400" dirty="0" smtClean="0"/>
              <a:t>BDD</a:t>
            </a:r>
            <a:r>
              <a:rPr lang="he-IL" sz="2400" dirty="0" smtClean="0"/>
              <a:t>. התערבות קוגניטיבית שמתמקדת בהגמשה של חשיבה נוקשה (התערבות מוצלחת מאוד ב</a:t>
            </a:r>
            <a:r>
              <a:rPr lang="en-US" sz="2400" dirty="0" smtClean="0"/>
              <a:t>OCD</a:t>
            </a:r>
            <a:r>
              <a:rPr lang="he-IL" sz="2400" dirty="0" smtClean="0"/>
              <a:t>). חשיבה אינדוקטיבית שמובילה לספקות אובססיביים. </a:t>
            </a:r>
          </a:p>
          <a:p>
            <a:endParaRPr lang="he-IL" dirty="0"/>
          </a:p>
        </p:txBody>
      </p:sp>
      <p:pic>
        <p:nvPicPr>
          <p:cNvPr id="10242" name="Picture 2" descr="http://www.rackafracka.com/wp-content/uploads/2010/10/pumpkin-theropy-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534263"/>
            <a:ext cx="2921967" cy="332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39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סיכום</a:t>
            </a:r>
            <a:endParaRPr lang="he-IL" dirty="0"/>
          </a:p>
        </p:txBody>
      </p:sp>
      <p:sp>
        <p:nvSpPr>
          <p:cNvPr id="3" name="מציין מיקום תוכן 2"/>
          <p:cNvSpPr>
            <a:spLocks noGrp="1"/>
          </p:cNvSpPr>
          <p:nvPr>
            <p:ph idx="1"/>
          </p:nvPr>
        </p:nvSpPr>
        <p:spPr/>
        <p:txBody>
          <a:bodyPr>
            <a:normAutofit/>
          </a:bodyPr>
          <a:lstStyle/>
          <a:p>
            <a:r>
              <a:rPr lang="he-IL" sz="2800" dirty="0" smtClean="0"/>
              <a:t>שתי ההפרעות חולקות סימפטומים ואטיולוגיות אך מגיבות בצורה שונה לטיפולים. </a:t>
            </a:r>
          </a:p>
          <a:p>
            <a:r>
              <a:rPr lang="he-IL" sz="2800" dirty="0" smtClean="0"/>
              <a:t>גיל הפריצה דומה, קיימת </a:t>
            </a:r>
            <a:r>
              <a:rPr lang="he-IL" sz="2800" dirty="0" err="1" smtClean="0"/>
              <a:t>קומורבידיות</a:t>
            </a:r>
            <a:r>
              <a:rPr lang="he-IL" sz="2800" dirty="0" smtClean="0"/>
              <a:t> גבוהה.</a:t>
            </a:r>
          </a:p>
          <a:p>
            <a:r>
              <a:rPr lang="he-IL" sz="2800" dirty="0" smtClean="0"/>
              <a:t>התפרצות </a:t>
            </a:r>
            <a:r>
              <a:rPr lang="en-US" sz="2800" dirty="0" smtClean="0"/>
              <a:t>BDD</a:t>
            </a:r>
            <a:r>
              <a:rPr lang="he-IL" sz="2800" dirty="0" smtClean="0"/>
              <a:t> קודמת פעמים רבות להתפרצות </a:t>
            </a:r>
            <a:r>
              <a:rPr lang="en-US" sz="2800" dirty="0" smtClean="0"/>
              <a:t>AN</a:t>
            </a:r>
            <a:r>
              <a:rPr lang="he-IL" sz="2800" dirty="0" smtClean="0"/>
              <a:t>. </a:t>
            </a:r>
          </a:p>
          <a:p>
            <a:r>
              <a:rPr lang="he-IL" sz="2800" dirty="0" smtClean="0"/>
              <a:t>ככלל, אין מספיק מחקרים שבחנים את המנגנונים מאחורי ההפרעות או האטיולוגיה שלהן. </a:t>
            </a:r>
          </a:p>
          <a:p>
            <a:pPr lvl="1"/>
            <a:r>
              <a:rPr lang="he-IL" sz="2400" dirty="0" smtClean="0"/>
              <a:t>אם מחקרים יאששו אטיולוגיות משותפות יש לבחון גישות טיפוליות שמתאימות להפרעה אחת יכול להיות שיתאימו גם </a:t>
            </a:r>
            <a:r>
              <a:rPr lang="he-IL" sz="2400" dirty="0" err="1" smtClean="0"/>
              <a:t>לשניה</a:t>
            </a:r>
            <a:r>
              <a:rPr lang="he-IL" sz="2400" dirty="0" smtClean="0"/>
              <a:t>. </a:t>
            </a:r>
            <a:endParaRPr lang="he-IL" sz="2400" dirty="0"/>
          </a:p>
        </p:txBody>
      </p:sp>
    </p:spTree>
    <p:extLst>
      <p:ext uri="{BB962C8B-B14F-4D97-AF65-F5344CB8AC3E}">
        <p14:creationId xmlns:p14="http://schemas.microsoft.com/office/powerpoint/2010/main" val="2547560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smtClean="0"/>
              <a:t>שיקופית</a:t>
            </a:r>
            <a:r>
              <a:rPr lang="he-IL" dirty="0" smtClean="0"/>
              <a:t> </a:t>
            </a:r>
            <a:r>
              <a:rPr lang="en-US" dirty="0" smtClean="0"/>
              <a:t>THM</a:t>
            </a:r>
            <a:endParaRPr lang="he-IL" dirty="0"/>
          </a:p>
        </p:txBody>
      </p:sp>
      <p:sp>
        <p:nvSpPr>
          <p:cNvPr id="3" name="מציין מיקום תוכן 2"/>
          <p:cNvSpPr>
            <a:spLocks noGrp="1"/>
          </p:cNvSpPr>
          <p:nvPr>
            <p:ph idx="1"/>
          </p:nvPr>
        </p:nvSpPr>
        <p:spPr/>
        <p:txBody>
          <a:bodyPr>
            <a:normAutofit fontScale="70000" lnSpcReduction="20000"/>
          </a:bodyPr>
          <a:lstStyle/>
          <a:p>
            <a:r>
              <a:rPr lang="he-IL" dirty="0" smtClean="0"/>
              <a:t>קושי באיתור ההפרעות: </a:t>
            </a:r>
            <a:r>
              <a:rPr lang="en-US" dirty="0" smtClean="0"/>
              <a:t>BDD</a:t>
            </a:r>
            <a:r>
              <a:rPr lang="he-IL" dirty="0" smtClean="0"/>
              <a:t> מאובחן בממוצע רק 15 שנה לאחר פרוץ ההפרעה. קושי באיתור אנורקסיה. (חוסר תובנה, הכחשה, חוסר מודעות חברתית- </a:t>
            </a:r>
            <a:r>
              <a:rPr lang="en-US" dirty="0" smtClean="0"/>
              <a:t>BDD</a:t>
            </a:r>
            <a:r>
              <a:rPr lang="he-IL" dirty="0" smtClean="0"/>
              <a:t>).</a:t>
            </a:r>
          </a:p>
          <a:p>
            <a:r>
              <a:rPr lang="he-IL" dirty="0"/>
              <a:t>אחוזים משמעותיים מתוך חולי אנורקסיה לוקים או ילקו גם ב-</a:t>
            </a:r>
            <a:r>
              <a:rPr lang="en-US" dirty="0" smtClean="0"/>
              <a:t>BDD</a:t>
            </a:r>
            <a:r>
              <a:rPr lang="he-IL" dirty="0" smtClean="0"/>
              <a:t> (יתכן סימן אזהרה מקדים).</a:t>
            </a:r>
          </a:p>
          <a:p>
            <a:r>
              <a:rPr lang="he-IL" dirty="0"/>
              <a:t>קומורבידיות גבוהה בין </a:t>
            </a:r>
            <a:r>
              <a:rPr lang="en-US" dirty="0"/>
              <a:t>BDD</a:t>
            </a:r>
            <a:r>
              <a:rPr lang="he-IL" dirty="0"/>
              <a:t> ו-</a:t>
            </a:r>
            <a:r>
              <a:rPr lang="en-US" dirty="0"/>
              <a:t>AN</a:t>
            </a:r>
            <a:r>
              <a:rPr lang="he-IL" dirty="0"/>
              <a:t> מגבירה סימפטומים בצורה משמעותית: סיכוי לאובדנות, דלוזיות, קומורבידיות עם הפרעות אחרות, ועוד</a:t>
            </a:r>
            <a:r>
              <a:rPr lang="he-IL" dirty="0" smtClean="0"/>
              <a:t>.</a:t>
            </a:r>
          </a:p>
          <a:p>
            <a:r>
              <a:rPr lang="he-IL" dirty="0" smtClean="0"/>
              <a:t>בגלל הדמיון הרב בין ההפרעות אפשר לפספס את אבחנת הקומורבידיות.</a:t>
            </a:r>
          </a:p>
          <a:p>
            <a:r>
              <a:rPr lang="he-IL" dirty="0" smtClean="0"/>
              <a:t>הדמיון בהפרעות (סימפטומים, מנגנונים, אטיולוגיה) מזמין ניסיון לשאול התערבויות טיפוליות מהפרעה אחת לאחרת (מהווה אופציה גם במקרה של תקיעות בטיפול).</a:t>
            </a:r>
            <a:endParaRPr lang="he-IL" dirty="0"/>
          </a:p>
          <a:p>
            <a:r>
              <a:rPr lang="he-IL" dirty="0" smtClean="0"/>
              <a:t>באופן כללי – לשאוב רעיונות לטיפול ב-</a:t>
            </a:r>
            <a:r>
              <a:rPr lang="en-US" dirty="0" smtClean="0"/>
              <a:t>AN</a:t>
            </a:r>
            <a:r>
              <a:rPr lang="he-IL" dirty="0" smtClean="0"/>
              <a:t> ו-</a:t>
            </a:r>
            <a:r>
              <a:rPr lang="en-US" dirty="0" smtClean="0"/>
              <a:t>BDD</a:t>
            </a:r>
            <a:r>
              <a:rPr lang="he-IL" dirty="0" smtClean="0"/>
              <a:t> מטיפולים להפרעות עם מנגנונים משותפים עימן (</a:t>
            </a:r>
            <a:r>
              <a:rPr lang="en-US" dirty="0" smtClean="0"/>
              <a:t>OCD</a:t>
            </a:r>
            <a:r>
              <a:rPr lang="he-IL" dirty="0" smtClean="0"/>
              <a:t> לדוג').</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תת סוגי אנורקסיה</a:t>
            </a:r>
            <a:endParaRPr lang="he-IL" dirty="0"/>
          </a:p>
        </p:txBody>
      </p:sp>
      <p:sp>
        <p:nvSpPr>
          <p:cNvPr id="3" name="מציין מיקום תוכן 2"/>
          <p:cNvSpPr>
            <a:spLocks noGrp="1"/>
          </p:cNvSpPr>
          <p:nvPr>
            <p:ph idx="1"/>
          </p:nvPr>
        </p:nvSpPr>
        <p:spPr/>
        <p:txBody>
          <a:bodyPr/>
          <a:lstStyle/>
          <a:p>
            <a:pPr lvl="1">
              <a:buNone/>
            </a:pPr>
            <a:r>
              <a:rPr lang="en-US" sz="2400" dirty="0" smtClean="0"/>
              <a:t>Restricting Type</a:t>
            </a:r>
            <a:r>
              <a:rPr lang="he-IL" sz="2400" dirty="0" smtClean="0"/>
              <a:t>: במהלך שלושת החודשים האחרונים, לא היו אפיזודות של </a:t>
            </a:r>
            <a:r>
              <a:rPr lang="en-US" sz="2400" dirty="0" smtClean="0"/>
              <a:t>binge eating</a:t>
            </a:r>
            <a:r>
              <a:rPr lang="he-IL" sz="2400" dirty="0" smtClean="0"/>
              <a:t> או </a:t>
            </a:r>
            <a:r>
              <a:rPr lang="en-US" sz="2400" dirty="0" smtClean="0"/>
              <a:t>purging </a:t>
            </a:r>
            <a:r>
              <a:rPr lang="en-US" sz="2400" dirty="0" err="1" smtClean="0"/>
              <a:t>behaviour</a:t>
            </a:r>
            <a:r>
              <a:rPr lang="he-IL" sz="2400" dirty="0" smtClean="0"/>
              <a:t>. סוג זה מתאפיין בהורדת משקל בעיקר דרך דיאטה, התעמלות מוגזמת וצום.</a:t>
            </a:r>
          </a:p>
          <a:p>
            <a:pPr lvl="1">
              <a:buNone/>
            </a:pPr>
            <a:r>
              <a:rPr lang="en-US" sz="2400" dirty="0" smtClean="0"/>
              <a:t>Binge-eating\purging type</a:t>
            </a:r>
            <a:r>
              <a:rPr lang="he-IL" sz="2400" dirty="0" smtClean="0"/>
              <a:t>: במהלך שלושת החודשים האחרונים, קיימות  אפיזודות חוזרות של </a:t>
            </a:r>
            <a:r>
              <a:rPr lang="en-US" sz="2400" dirty="0" smtClean="0"/>
              <a:t>binge eating </a:t>
            </a:r>
            <a:r>
              <a:rPr lang="he-IL" sz="2400" dirty="0" smtClean="0"/>
              <a:t> או</a:t>
            </a:r>
            <a:r>
              <a:rPr lang="en-US" sz="2400" dirty="0" smtClean="0"/>
              <a:t>purge behavior </a:t>
            </a:r>
            <a:r>
              <a:rPr lang="he-IL" sz="2400" dirty="0" smtClean="0"/>
              <a:t> (הקאות, ספורט מוגזם, שימוש במשלשלים, חוקנים, ותרופות אחרות).</a:t>
            </a:r>
          </a:p>
          <a:p>
            <a:endParaRPr lang="he-IL" dirty="0"/>
          </a:p>
        </p:txBody>
      </p:sp>
      <p:pic>
        <p:nvPicPr>
          <p:cNvPr id="7170" name="Picture 2" descr="http://cdn.instructables.com/F2X/EZKM/G1BB7VQI/F2XEZKMG1BB7VQI.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185525"/>
            <a:ext cx="2016223" cy="268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307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דיון</a:t>
            </a:r>
            <a:endParaRPr lang="he-IL" dirty="0"/>
          </a:p>
        </p:txBody>
      </p:sp>
      <p:sp>
        <p:nvSpPr>
          <p:cNvPr id="3" name="Content Placeholder 2"/>
          <p:cNvSpPr>
            <a:spLocks noGrp="1"/>
          </p:cNvSpPr>
          <p:nvPr>
            <p:ph idx="1"/>
          </p:nvPr>
        </p:nvSpPr>
        <p:spPr/>
        <p:txBody>
          <a:bodyPr>
            <a:normAutofit/>
          </a:bodyPr>
          <a:lstStyle/>
          <a:p>
            <a:r>
              <a:rPr lang="he-IL" sz="2800" dirty="0" smtClean="0"/>
              <a:t>ההפרעות מאופיינות בסימפטומים שחלקם מקובלים חברתית (לעיתים אף בביטוי הקיצוני, לדוג' ספורטאים) – כיצד נאתר, נאבחן ונטפל?</a:t>
            </a:r>
          </a:p>
          <a:p>
            <a:endParaRPr lang="he-IL" sz="2800" dirty="0" smtClean="0"/>
          </a:p>
          <a:p>
            <a:r>
              <a:rPr lang="he-IL" sz="2800" dirty="0" smtClean="0"/>
              <a:t>נוכח הדמיון הרב בין ההפרעות, מדוע לבצע הפרדה אשכולית בין השתיים ועל סמך מה?</a:t>
            </a:r>
          </a:p>
          <a:p>
            <a:endParaRPr lang="he-IL" sz="2800" dirty="0" smtClean="0"/>
          </a:p>
          <a:p>
            <a:r>
              <a:rPr lang="he-IL" sz="2800" dirty="0" smtClean="0"/>
              <a:t>איך כמטפלים נייצר תובנה או מוטיבציה לטיפול כשהמטופל אינו מעוניין בכך?</a:t>
            </a:r>
          </a:p>
          <a:p>
            <a:endParaRPr lang="he-IL" sz="2800" dirty="0" smtClean="0"/>
          </a:p>
          <a:p>
            <a:endParaRPr lang="he-IL" sz="2800" dirty="0"/>
          </a:p>
        </p:txBody>
      </p:sp>
    </p:spTree>
    <p:extLst>
      <p:ext uri="{BB962C8B-B14F-4D97-AF65-F5344CB8AC3E}">
        <p14:creationId xmlns:p14="http://schemas.microsoft.com/office/powerpoint/2010/main" val="108666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שינויים מה - </a:t>
            </a:r>
            <a:r>
              <a:rPr lang="en-US" dirty="0" smtClean="0"/>
              <a:t>DSM</a:t>
            </a:r>
            <a:r>
              <a:rPr lang="he-IL" dirty="0" smtClean="0"/>
              <a:t> </a:t>
            </a:r>
            <a:r>
              <a:rPr lang="en-US" dirty="0" smtClean="0"/>
              <a:t>VI</a:t>
            </a:r>
            <a:r>
              <a:rPr lang="he-IL" dirty="0" smtClean="0"/>
              <a:t> </a:t>
            </a:r>
            <a:r>
              <a:rPr lang="en-US" dirty="0" smtClean="0"/>
              <a:t>TR</a:t>
            </a:r>
            <a:endParaRPr lang="he-IL" dirty="0"/>
          </a:p>
        </p:txBody>
      </p:sp>
      <p:sp>
        <p:nvSpPr>
          <p:cNvPr id="3" name="מציין מיקום תוכן 2"/>
          <p:cNvSpPr>
            <a:spLocks noGrp="1"/>
          </p:cNvSpPr>
          <p:nvPr>
            <p:ph idx="1"/>
          </p:nvPr>
        </p:nvSpPr>
        <p:spPr/>
        <p:txBody>
          <a:bodyPr/>
          <a:lstStyle/>
          <a:p>
            <a:r>
              <a:rPr lang="he-IL" sz="2400" dirty="0" smtClean="0"/>
              <a:t>בשונה מה</a:t>
            </a:r>
            <a:r>
              <a:rPr lang="en-US" sz="2400" dirty="0" smtClean="0"/>
              <a:t>DSM  4 TR</a:t>
            </a:r>
            <a:r>
              <a:rPr lang="he-IL" sz="2400" dirty="0" smtClean="0"/>
              <a:t>, קריטריון </a:t>
            </a:r>
            <a:r>
              <a:rPr lang="en-US" sz="2400" dirty="0" smtClean="0"/>
              <a:t>A</a:t>
            </a:r>
            <a:r>
              <a:rPr lang="he-IL" sz="2400" dirty="0" smtClean="0"/>
              <a:t> מתואר בצורה התנהגותית( '</a:t>
            </a:r>
            <a:r>
              <a:rPr lang="en-US" sz="2400" dirty="0" smtClean="0"/>
              <a:t>restricting calorie intake</a:t>
            </a:r>
            <a:r>
              <a:rPr lang="he-IL" sz="2400" dirty="0" smtClean="0"/>
              <a:t>'), לעומת שימוש בביטוי כגון "סירוב להעלות במשקל" בו יש אלמנט שמרמז על כוונה. </a:t>
            </a:r>
          </a:p>
          <a:p>
            <a:pPr lvl="1"/>
            <a:r>
              <a:rPr lang="en-US" sz="2000" dirty="0" smtClean="0"/>
              <a:t>DSM</a:t>
            </a:r>
            <a:r>
              <a:rPr lang="he-IL" sz="2000" dirty="0" smtClean="0"/>
              <a:t> 4 </a:t>
            </a:r>
            <a:r>
              <a:rPr lang="en-US" sz="2000" dirty="0" smtClean="0"/>
              <a:t>TR</a:t>
            </a:r>
            <a:r>
              <a:rPr lang="he-IL" sz="2000" dirty="0" smtClean="0"/>
              <a:t> קריטריון </a:t>
            </a:r>
            <a:r>
              <a:rPr lang="en-US" sz="2000" dirty="0" smtClean="0"/>
              <a:t>A</a:t>
            </a:r>
            <a:r>
              <a:rPr lang="he-IL" sz="2000" dirty="0" smtClean="0"/>
              <a:t>:  '</a:t>
            </a:r>
            <a:r>
              <a:rPr lang="en-NZ" sz="2000" dirty="0" smtClean="0"/>
              <a:t>A refusal to maintain body weight at or above a minimally normal weight for age and height </a:t>
            </a:r>
            <a:r>
              <a:rPr lang="he-IL" sz="2000" dirty="0" smtClean="0"/>
              <a:t>'</a:t>
            </a:r>
          </a:p>
          <a:p>
            <a:endParaRPr lang="he-IL" sz="2400" dirty="0" smtClean="0"/>
          </a:p>
          <a:p>
            <a:r>
              <a:rPr lang="he-IL" sz="2400" dirty="0" smtClean="0"/>
              <a:t>הוצאת קריטריון </a:t>
            </a:r>
            <a:r>
              <a:rPr lang="en-US" sz="2400" dirty="0" smtClean="0"/>
              <a:t>D</a:t>
            </a:r>
            <a:r>
              <a:rPr lang="he-IL" sz="2400" dirty="0" smtClean="0"/>
              <a:t> שכלל </a:t>
            </a:r>
            <a:r>
              <a:rPr lang="en-US" sz="2400" dirty="0" smtClean="0"/>
              <a:t>amenorrhea</a:t>
            </a:r>
            <a:r>
              <a:rPr lang="he-IL" sz="2400" dirty="0" smtClean="0"/>
              <a:t> או אי קבלת מחזור במשך שלושה חודשים.</a:t>
            </a:r>
          </a:p>
          <a:p>
            <a:endParaRPr lang="he-IL" dirty="0" smtClean="0"/>
          </a:p>
        </p:txBody>
      </p:sp>
    </p:spTree>
    <p:extLst>
      <p:ext uri="{BB962C8B-B14F-4D97-AF65-F5344CB8AC3E}">
        <p14:creationId xmlns:p14="http://schemas.microsoft.com/office/powerpoint/2010/main" val="32335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הגדרות </a:t>
            </a:r>
            <a:r>
              <a:rPr lang="en-US" dirty="0" smtClean="0"/>
              <a:t>BDD</a:t>
            </a:r>
            <a:endParaRPr lang="he-IL" dirty="0"/>
          </a:p>
        </p:txBody>
      </p:sp>
      <p:sp>
        <p:nvSpPr>
          <p:cNvPr id="3" name="מציין מיקום תוכן 2"/>
          <p:cNvSpPr>
            <a:spLocks noGrp="1"/>
          </p:cNvSpPr>
          <p:nvPr>
            <p:ph idx="1"/>
          </p:nvPr>
        </p:nvSpPr>
        <p:spPr/>
        <p:txBody>
          <a:bodyPr>
            <a:normAutofit fontScale="70000" lnSpcReduction="20000"/>
          </a:bodyPr>
          <a:lstStyle/>
          <a:p>
            <a:r>
              <a:rPr lang="en-US" sz="3400" dirty="0" smtClean="0"/>
              <a:t>Body </a:t>
            </a:r>
            <a:r>
              <a:rPr lang="en-US" sz="3400" dirty="0" err="1" smtClean="0"/>
              <a:t>Dysmorphic</a:t>
            </a:r>
            <a:r>
              <a:rPr lang="en-US" sz="3400" dirty="0" smtClean="0"/>
              <a:t> Disorder</a:t>
            </a:r>
            <a:r>
              <a:rPr lang="he-IL" sz="3400" dirty="0" smtClean="0"/>
              <a:t> (</a:t>
            </a:r>
            <a:r>
              <a:rPr lang="en-US" sz="3400" dirty="0" smtClean="0"/>
              <a:t>Obsessive-Compulsive and Related Disorders</a:t>
            </a:r>
            <a:r>
              <a:rPr lang="he-IL" sz="3400" dirty="0" smtClean="0"/>
              <a:t>)</a:t>
            </a:r>
          </a:p>
          <a:p>
            <a:pPr>
              <a:buNone/>
            </a:pPr>
            <a:r>
              <a:rPr lang="he-IL" dirty="0" smtClean="0"/>
              <a:t>    </a:t>
            </a:r>
            <a:r>
              <a:rPr lang="en-US" dirty="0" smtClean="0"/>
              <a:t>A</a:t>
            </a:r>
            <a:endParaRPr lang="he-IL" dirty="0" smtClean="0"/>
          </a:p>
          <a:p>
            <a:pPr lvl="1"/>
            <a:r>
              <a:rPr lang="he-IL" dirty="0" smtClean="0"/>
              <a:t>עיסוק יתר בפגם (או פגמים) נתפס במראה החיצוני שאינו נראה בעיני אחרים או שנתפס כלא משמעותי בעיניהם.</a:t>
            </a:r>
          </a:p>
          <a:p>
            <a:pPr lvl="1">
              <a:buNone/>
            </a:pPr>
            <a:r>
              <a:rPr lang="en-US" dirty="0" smtClean="0"/>
              <a:t>B</a:t>
            </a:r>
            <a:endParaRPr lang="he-IL" dirty="0" smtClean="0"/>
          </a:p>
          <a:p>
            <a:pPr lvl="1"/>
            <a:r>
              <a:rPr lang="he-IL" dirty="0" smtClean="0"/>
              <a:t>במהלך קיום ההפרעה, האדם ביצע פעולות חזרתיות (בדיקה במראה, טיפוח יתר, חיטוט בעור, חיפוש אישורים) או פעולות מנטליות (השוואת המראה שלו לזה של אחרים) שנבעו מהדאגות למראהו.</a:t>
            </a:r>
          </a:p>
          <a:p>
            <a:pPr lvl="1">
              <a:buNone/>
            </a:pPr>
            <a:r>
              <a:rPr lang="en-US" dirty="0" smtClean="0"/>
              <a:t>C</a:t>
            </a:r>
            <a:endParaRPr lang="he-IL" dirty="0" smtClean="0"/>
          </a:p>
          <a:p>
            <a:pPr lvl="1"/>
            <a:r>
              <a:rPr lang="he-IL" dirty="0" smtClean="0"/>
              <a:t>העיסוק גורם למצוקה משמעותית, או פגיעה בתפקוד בתחום החברתי, תעסוקתי, או תחום משמעותי אחר.</a:t>
            </a:r>
          </a:p>
          <a:p>
            <a:pPr lvl="1">
              <a:buNone/>
            </a:pPr>
            <a:r>
              <a:rPr lang="en-US" dirty="0" smtClean="0"/>
              <a:t>D</a:t>
            </a:r>
            <a:endParaRPr lang="he-IL" dirty="0" smtClean="0"/>
          </a:p>
          <a:p>
            <a:pPr lvl="1"/>
            <a:r>
              <a:rPr lang="he-IL" dirty="0" smtClean="0"/>
              <a:t>העיסוק במראה לא יכול להיות מוסבר בצורה טובה יותר על ידי דאגה לשומן הגוף או המשקל אצל אדם אשר הסימפטומים שלו עונים לקריטריון הדיאגנוסטי של הפרעת אכילה.</a:t>
            </a:r>
          </a:p>
          <a:p>
            <a:pPr lvl="1"/>
            <a:endParaRPr lang="he-IL" dirty="0" smtClean="0"/>
          </a:p>
          <a:p>
            <a:endParaRPr lang="he-IL" dirty="0" smtClean="0"/>
          </a:p>
          <a:p>
            <a:endParaRPr lang="he-IL" dirty="0"/>
          </a:p>
        </p:txBody>
      </p:sp>
    </p:spTree>
    <p:extLst>
      <p:ext uri="{BB962C8B-B14F-4D97-AF65-F5344CB8AC3E}">
        <p14:creationId xmlns:p14="http://schemas.microsoft.com/office/powerpoint/2010/main" val="17525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הגדרות </a:t>
            </a:r>
            <a:r>
              <a:rPr lang="en-US" dirty="0" smtClean="0"/>
              <a:t>BDD</a:t>
            </a:r>
            <a:endParaRPr lang="he-IL" dirty="0"/>
          </a:p>
        </p:txBody>
      </p:sp>
      <p:sp>
        <p:nvSpPr>
          <p:cNvPr id="3" name="מציין מיקום תוכן 2"/>
          <p:cNvSpPr>
            <a:spLocks noGrp="1"/>
          </p:cNvSpPr>
          <p:nvPr>
            <p:ph idx="1"/>
          </p:nvPr>
        </p:nvSpPr>
        <p:spPr/>
        <p:txBody>
          <a:bodyPr>
            <a:noAutofit/>
          </a:bodyPr>
          <a:lstStyle/>
          <a:p>
            <a:pPr marL="365760" lvl="1" indent="-283464">
              <a:spcBef>
                <a:spcPts val="600"/>
              </a:spcBef>
              <a:buSzPct val="80000"/>
              <a:buFont typeface="Wingdings 2"/>
              <a:buChar char=""/>
            </a:pPr>
            <a:r>
              <a:rPr lang="en-US" sz="2000" dirty="0" smtClean="0"/>
              <a:t>Muscle </a:t>
            </a:r>
            <a:r>
              <a:rPr lang="en-US" sz="2000" dirty="0" err="1" smtClean="0"/>
              <a:t>Dysmorphia</a:t>
            </a:r>
            <a:r>
              <a:rPr lang="he-IL" sz="2000" dirty="0" smtClean="0"/>
              <a:t> – סוג של </a:t>
            </a:r>
            <a:r>
              <a:rPr lang="en-US" sz="2000" dirty="0" smtClean="0"/>
              <a:t>BDD</a:t>
            </a:r>
            <a:r>
              <a:rPr lang="he-IL" sz="2000" dirty="0" smtClean="0"/>
              <a:t> המופיע כמעט באופן בלעדי אצל גברים. כולל עיסוק ברעיון שהגוף קטן מדי או לא שרירי מספיק. בפועל, לאנשים עם הפרעה זו יש גוף בעל מראה נורמאלי או אפילו שרירי ביותר. עשוי להיות עיסוק יתר בחלקי גוף אחרים כמו שיער או עור. מרביתם (אך לא כולם) נמצאים בדיאטה, מתעמלים או מרימים משקולות באופן מוגזם שעשוי אף לגרום לנזק גופני. חלקם משתמשים בסטרואידים </a:t>
            </a:r>
            <a:r>
              <a:rPr lang="he-IL" sz="2000" dirty="0" err="1" smtClean="0"/>
              <a:t>אנאבוליים</a:t>
            </a:r>
            <a:r>
              <a:rPr lang="he-IL" sz="2000" dirty="0" smtClean="0"/>
              <a:t> ואמצעים אחרים בכדי לגרום לגופם להראות שרירי יותר. </a:t>
            </a:r>
          </a:p>
          <a:p>
            <a:pPr marL="365760" lvl="1" indent="-283464">
              <a:spcBef>
                <a:spcPts val="600"/>
              </a:spcBef>
              <a:buSzPct val="80000"/>
              <a:buFont typeface="Wingdings 2"/>
              <a:buChar char=""/>
            </a:pPr>
            <a:endParaRPr lang="he-IL" sz="2400" dirty="0" smtClean="0"/>
          </a:p>
          <a:p>
            <a:pPr marL="365760" lvl="1" indent="-283464">
              <a:spcBef>
                <a:spcPts val="600"/>
              </a:spcBef>
              <a:buSzPct val="80000"/>
              <a:buFont typeface="Wingdings 2"/>
              <a:buChar char=""/>
            </a:pPr>
            <a:endParaRPr lang="he-IL" sz="2400" dirty="0" smtClean="0"/>
          </a:p>
        </p:txBody>
      </p:sp>
    </p:spTree>
    <p:extLst>
      <p:ext uri="{BB962C8B-B14F-4D97-AF65-F5344CB8AC3E}">
        <p14:creationId xmlns:p14="http://schemas.microsoft.com/office/powerpoint/2010/main" val="66849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שאלוני </a:t>
            </a:r>
            <a:r>
              <a:rPr lang="en-US" dirty="0" smtClean="0"/>
              <a:t>ED</a:t>
            </a:r>
            <a:endParaRPr lang="he-IL" dirty="0"/>
          </a:p>
        </p:txBody>
      </p:sp>
      <p:sp>
        <p:nvSpPr>
          <p:cNvPr id="3" name="מציין מיקום תוכן 2"/>
          <p:cNvSpPr>
            <a:spLocks noGrp="1"/>
          </p:cNvSpPr>
          <p:nvPr>
            <p:ph idx="1"/>
          </p:nvPr>
        </p:nvSpPr>
        <p:spPr/>
        <p:txBody>
          <a:bodyPr>
            <a:normAutofit fontScale="77500" lnSpcReduction="20000"/>
          </a:bodyPr>
          <a:lstStyle/>
          <a:p>
            <a:r>
              <a:rPr lang="he-IL" dirty="0" smtClean="0"/>
              <a:t>שאלוני הפרעות אכילה:</a:t>
            </a:r>
          </a:p>
          <a:p>
            <a:pPr lvl="1"/>
            <a:r>
              <a:rPr lang="en-US" dirty="0" smtClean="0"/>
              <a:t>Eating Disorder Examination (EDE)</a:t>
            </a:r>
            <a:endParaRPr lang="he-IL" dirty="0" smtClean="0"/>
          </a:p>
          <a:p>
            <a:pPr lvl="1"/>
            <a:r>
              <a:rPr lang="en-US" dirty="0" smtClean="0"/>
              <a:t>EDE-Q</a:t>
            </a:r>
            <a:r>
              <a:rPr lang="he-IL" dirty="0" smtClean="0"/>
              <a:t> (</a:t>
            </a:r>
            <a:r>
              <a:rPr lang="en-US" dirty="0" smtClean="0"/>
              <a:t>Eating Disorder Examination-Questionnaire</a:t>
            </a:r>
            <a:r>
              <a:rPr lang="he-IL" dirty="0" smtClean="0"/>
              <a:t>)</a:t>
            </a:r>
          </a:p>
          <a:p>
            <a:pPr lvl="1"/>
            <a:r>
              <a:rPr lang="he-IL" dirty="0" smtClean="0"/>
              <a:t>שני הכלים כוללים ארבעה תתי סולמות הקשורים למאפיינים הקוגניטיביים של הפרעות אכילה: איפוק, עיסוק באוכל, עיסוק בצורת גוף ודאגה למשקל. </a:t>
            </a:r>
          </a:p>
          <a:p>
            <a:pPr lvl="1"/>
            <a:r>
              <a:rPr lang="he-IL" dirty="0" smtClean="0"/>
              <a:t>כוללים פריטים שבודקים סימפטומים התנהגותיים כמו שכיחות הקאה רצונית או אכילה </a:t>
            </a:r>
            <a:r>
              <a:rPr lang="he-IL" dirty="0" err="1" smtClean="0"/>
              <a:t>בולמוסית</a:t>
            </a:r>
            <a:r>
              <a:rPr lang="he-IL" dirty="0" smtClean="0"/>
              <a:t>, שימוש במשלשלים ועוד. </a:t>
            </a:r>
          </a:p>
          <a:p>
            <a:pPr lvl="1"/>
            <a:r>
              <a:rPr lang="he-IL" dirty="0" smtClean="0"/>
              <a:t>חוקרים וקלינאים משתמשים בסולמות הללו לקבל מידע תיאורי של סימפטומי הפרעות האכילה ולבצע אבחנות. </a:t>
            </a:r>
          </a:p>
          <a:p>
            <a:pPr lvl="1"/>
            <a:r>
              <a:rPr lang="he-IL" dirty="0" smtClean="0"/>
              <a:t>ה</a:t>
            </a:r>
            <a:r>
              <a:rPr lang="en-US" dirty="0" smtClean="0"/>
              <a:t>EDE</a:t>
            </a:r>
            <a:r>
              <a:rPr lang="he-IL" dirty="0" smtClean="0"/>
              <a:t> כסטנדרט שאל מולו בודקים ומתקפים כלים אחרים</a:t>
            </a:r>
          </a:p>
          <a:p>
            <a:pPr lvl="1"/>
            <a:r>
              <a:rPr lang="he-IL" dirty="0" smtClean="0"/>
              <a:t>שאלון הדיווח העצמי מספיק, אך לבירור עומק, סוגיות רגישות ומטרות מחקריות רצוי להשתמש ב</a:t>
            </a:r>
            <a:r>
              <a:rPr lang="en-US" dirty="0" smtClean="0"/>
              <a:t>EDE</a:t>
            </a:r>
            <a:r>
              <a:rPr lang="he-IL" dirty="0" smtClean="0"/>
              <a:t>.</a:t>
            </a:r>
          </a:p>
          <a:p>
            <a:pPr lvl="1"/>
            <a:r>
              <a:rPr lang="he-IL" dirty="0" smtClean="0"/>
              <a:t>מחקרים מראים מהימנות ותוקף גבוהים. </a:t>
            </a:r>
            <a:endParaRPr lang="he-IL" dirty="0"/>
          </a:p>
        </p:txBody>
      </p:sp>
    </p:spTree>
    <p:extLst>
      <p:ext uri="{BB962C8B-B14F-4D97-AF65-F5344CB8AC3E}">
        <p14:creationId xmlns:p14="http://schemas.microsoft.com/office/powerpoint/2010/main" val="354397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שאלוני </a:t>
            </a:r>
            <a:r>
              <a:rPr lang="en-US" dirty="0" smtClean="0"/>
              <a:t>BDD</a:t>
            </a:r>
            <a:endParaRPr lang="he-IL" dirty="0"/>
          </a:p>
        </p:txBody>
      </p:sp>
      <p:sp>
        <p:nvSpPr>
          <p:cNvPr id="3" name="מציין מיקום תוכן 2"/>
          <p:cNvSpPr>
            <a:spLocks noGrp="1"/>
          </p:cNvSpPr>
          <p:nvPr>
            <p:ph idx="1"/>
          </p:nvPr>
        </p:nvSpPr>
        <p:spPr/>
        <p:txBody>
          <a:bodyPr>
            <a:normAutofit/>
          </a:bodyPr>
          <a:lstStyle/>
          <a:p>
            <a:r>
              <a:rPr lang="he-IL" sz="2400" dirty="0" smtClean="0"/>
              <a:t>מספר שאלונים:</a:t>
            </a:r>
          </a:p>
          <a:p>
            <a:r>
              <a:rPr lang="en-US" sz="2400" dirty="0" smtClean="0"/>
              <a:t>Yale Brown Obsessive Compulsive Scale modified for BDD (BDD-YBOCS)</a:t>
            </a:r>
          </a:p>
          <a:p>
            <a:r>
              <a:rPr lang="en-US" sz="2400" dirty="0" smtClean="0"/>
              <a:t>The Cosmetic Procedure Screening Scale (COPS)</a:t>
            </a:r>
          </a:p>
          <a:p>
            <a:r>
              <a:rPr lang="en-US" sz="2400" dirty="0" smtClean="0"/>
              <a:t>The Body Image Disturbance Questionnaire (BIDQ)</a:t>
            </a:r>
          </a:p>
          <a:p>
            <a:r>
              <a:rPr lang="en-US" sz="2400" dirty="0" smtClean="0"/>
              <a:t>http://bddfoundation.org/professionals/scales/</a:t>
            </a:r>
            <a:endParaRPr lang="he-IL" sz="2400" dirty="0" smtClean="0"/>
          </a:p>
        </p:txBody>
      </p:sp>
      <p:pic>
        <p:nvPicPr>
          <p:cNvPr id="8194" name="Picture 2" descr="https://s-media-cache-ak0.pinimg.com/736x/15/59/18/15591874133c7de478a49f5bc0c4507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251743"/>
            <a:ext cx="2641476" cy="260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545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פנה השמש">
  <a:themeElements>
    <a:clrScheme name="יושר">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מפנה השמש">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מפנה השמש">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13449</TotalTime>
  <Words>4578</Words>
  <Application>Microsoft Office PowerPoint</Application>
  <PresentationFormat>On-screen Show (4:3)</PresentationFormat>
  <Paragraphs>421</Paragraphs>
  <Slides>40</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Courier New</vt:lpstr>
      <vt:lpstr>Gill Sans MT</vt:lpstr>
      <vt:lpstr>Verdana</vt:lpstr>
      <vt:lpstr>Wingdings 2</vt:lpstr>
      <vt:lpstr>מפנה השמש</vt:lpstr>
      <vt:lpstr>The relationship between anorexia nervosa and body dysmorphic disorder</vt:lpstr>
      <vt:lpstr>הקדמה</vt:lpstr>
      <vt:lpstr>הגדרותAnorexia Nervousa - </vt:lpstr>
      <vt:lpstr>תת סוגי אנורקסיה</vt:lpstr>
      <vt:lpstr>שינויים מה - DSM VI TR</vt:lpstr>
      <vt:lpstr>הגדרות BDD</vt:lpstr>
      <vt:lpstr>הגדרות BDD</vt:lpstr>
      <vt:lpstr>שאלוני ED</vt:lpstr>
      <vt:lpstr>שאלוני BDD</vt:lpstr>
      <vt:lpstr>BDD ו-AN – חפיפות דיאגנוסטיות </vt:lpstr>
      <vt:lpstr>  Comorbidity with other disorders</vt:lpstr>
      <vt:lpstr>AN and BDD Comorbidity </vt:lpstr>
      <vt:lpstr>AN ו-BDD: מאפיינים דמוגרפיים</vt:lpstr>
      <vt:lpstr>AN ו-BDD: מאפיינים דמוגרפיים</vt:lpstr>
      <vt:lpstr>AN בקרב גברים</vt:lpstr>
      <vt:lpstr>Anorexia, Reverse Anorexia, MD</vt:lpstr>
      <vt:lpstr>Anorexia, Reverse Anorexia, MD</vt:lpstr>
      <vt:lpstr>Anorexia, Reverse Anorexia, MD</vt:lpstr>
      <vt:lpstr>Anorexia, Reverse Anorexia, MD</vt:lpstr>
      <vt:lpstr>Anorexia, MD &amp; Non clinical gym members</vt:lpstr>
      <vt:lpstr>Anorexia, MD &amp; Normal gym users</vt:lpstr>
      <vt:lpstr> AN ו-BDD: הפרעה בדימוי הגוף </vt:lpstr>
      <vt:lpstr>AN ו-BDD: הפרעה בדימוי הגוף ואמונות </vt:lpstr>
      <vt:lpstr>AN ו-BDD: הערכה עצמית </vt:lpstr>
      <vt:lpstr>AN ו-BDD: מאפיינים קוגניטיביים</vt:lpstr>
      <vt:lpstr>AN ו-BDD: מאפיינים קוגניטיביים</vt:lpstr>
      <vt:lpstr>AN ו-BDD: מאפיינים קוגניטיביים</vt:lpstr>
      <vt:lpstr>אובדנות</vt:lpstr>
      <vt:lpstr>AN ו-BDD: דלוזיונאליות</vt:lpstr>
      <vt:lpstr>מאפיינים אישיותיים</vt:lpstr>
      <vt:lpstr>טיפול פסיכיאטרי</vt:lpstr>
      <vt:lpstr>טיפול פסיכיאטרי</vt:lpstr>
      <vt:lpstr>טיפול פסיכוסוציאלי - AN</vt:lpstr>
      <vt:lpstr>טיפול פסיכוסוציאלי - AN</vt:lpstr>
      <vt:lpstr>טיפול פסיכוסוציאלי - AN</vt:lpstr>
      <vt:lpstr>BDD טיפול פסיכוסוציאלי</vt:lpstr>
      <vt:lpstr>BDD טיפול פסיכוסוציאלי</vt:lpstr>
      <vt:lpstr>סיכום</vt:lpstr>
      <vt:lpstr>שיקופית THM</vt:lpstr>
      <vt:lpstr>דיון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baruch noller</dc:creator>
  <cp:lastModifiedBy>Adinevo10</cp:lastModifiedBy>
  <cp:revision>94</cp:revision>
  <dcterms:created xsi:type="dcterms:W3CDTF">2015-11-17T14:03:36Z</dcterms:created>
  <dcterms:modified xsi:type="dcterms:W3CDTF">2015-12-06T22:12:51Z</dcterms:modified>
</cp:coreProperties>
</file>