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4"/>
  </p:sldMasterIdLst>
  <p:notesMasterIdLst>
    <p:notesMasterId r:id="rId27"/>
  </p:notesMasterIdLst>
  <p:handoutMasterIdLst>
    <p:handoutMasterId r:id="rId28"/>
  </p:handoutMasterIdLst>
  <p:sldIdLst>
    <p:sldId id="267" r:id="rId5"/>
    <p:sldId id="278" r:id="rId6"/>
    <p:sldId id="283" r:id="rId7"/>
    <p:sldId id="284" r:id="rId8"/>
    <p:sldId id="285" r:id="rId9"/>
    <p:sldId id="286" r:id="rId10"/>
    <p:sldId id="281" r:id="rId11"/>
    <p:sldId id="287" r:id="rId12"/>
    <p:sldId id="288" r:id="rId13"/>
    <p:sldId id="290" r:id="rId14"/>
    <p:sldId id="293" r:id="rId15"/>
    <p:sldId id="298" r:id="rId16"/>
    <p:sldId id="294" r:id="rId17"/>
    <p:sldId id="299" r:id="rId18"/>
    <p:sldId id="295" r:id="rId19"/>
    <p:sldId id="296" r:id="rId20"/>
    <p:sldId id="297" r:id="rId21"/>
    <p:sldId id="301" r:id="rId22"/>
    <p:sldId id="302" r:id="rId23"/>
    <p:sldId id="303" r:id="rId24"/>
    <p:sldId id="304" r:id="rId25"/>
    <p:sldId id="305" r:id="rId26"/>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0409" autoAdjust="0"/>
  </p:normalViewPr>
  <p:slideViewPr>
    <p:cSldViewPr>
      <p:cViewPr varScale="1">
        <p:scale>
          <a:sx n="71" d="100"/>
          <a:sy n="71" d="100"/>
        </p:scale>
        <p:origin x="882" y="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rtlCol="1"/>
        <a:lstStyle/>
        <a:p>
          <a:pPr rtl="1"/>
          <a:endParaRPr lang="en-US"/>
        </a:p>
      </dgm:t>
    </dgm:pt>
    <dgm:pt modelId="{4DF9FE7B-F642-4898-A360-D4E3814E1A3D}">
      <dgm:prSet phldrT="[Text]"/>
      <dgm:spPr/>
      <dgm:t>
        <a:bodyPr rtlCol="1"/>
        <a:lstStyle/>
        <a:p>
          <a:pPr algn="r" rtl="1"/>
          <a:r>
            <a:rPr lang="he-IL" noProof="0" dirty="0" smtClean="0">
              <a:latin typeface="Tahoma" panose="020B0604030504040204" pitchFamily="34" charset="0"/>
              <a:ea typeface="Tahoma" panose="020B0604030504040204" pitchFamily="34" charset="0"/>
              <a:cs typeface="Tahoma" panose="020B0604030504040204" pitchFamily="34" charset="0"/>
            </a:rPr>
            <a:t>סוג 1</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1C10F06D-860A-4604-A7AD-02E614FE3976}" type="parTrans" cxnId="{EBD8BE8D-6018-43E2-B081-034BB5656EB6}">
      <dgm:prSet/>
      <dgm:spPr/>
      <dgm:t>
        <a:bodyPr rtlCol="1"/>
        <a:lstStyle/>
        <a:p>
          <a:pPr rtl="1"/>
          <a:endParaRPr lang="en-US"/>
        </a:p>
      </dgm:t>
    </dgm:pt>
    <dgm:pt modelId="{43C18EFF-81FC-4D70-8C6B-E95FF3730413}" type="sibTrans" cxnId="{EBD8BE8D-6018-43E2-B081-034BB5656EB6}">
      <dgm:prSet/>
      <dgm:spPr/>
      <dgm:t>
        <a:bodyPr rtlCol="1"/>
        <a:lstStyle/>
        <a:p>
          <a:pPr rtl="1"/>
          <a:endParaRPr lang="en-US"/>
        </a:p>
      </dgm:t>
    </dgm:pt>
    <dgm:pt modelId="{EFF2750D-B4B3-474C-8B62-8B638DC31F7E}">
      <dgm:prSet phldrT="[Text]"/>
      <dgm:spPr/>
      <dgm:t>
        <a:bodyPr rtlCol="1"/>
        <a:lstStyle/>
        <a:p>
          <a:pPr rtl="1"/>
          <a:r>
            <a:rPr lang="he-IL" noProof="0" dirty="0" smtClean="0">
              <a:latin typeface="Tahoma" panose="020B0604030504040204" pitchFamily="34" charset="0"/>
              <a:ea typeface="Tahoma" panose="020B0604030504040204" pitchFamily="34" charset="0"/>
              <a:cs typeface="Tahoma" panose="020B0604030504040204" pitchFamily="34" charset="0"/>
            </a:rPr>
            <a:t>עצירות</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AEBC78E6-CDDC-4C8F-A157-3C51E907FACD}" type="parTrans" cxnId="{A058DDA2-48CA-4E5B-B389-F71A59C262B0}">
      <dgm:prSet/>
      <dgm:spPr/>
      <dgm:t>
        <a:bodyPr rtlCol="1"/>
        <a:lstStyle/>
        <a:p>
          <a:pPr rtl="1"/>
          <a:endParaRPr lang="en-US"/>
        </a:p>
      </dgm:t>
    </dgm:pt>
    <dgm:pt modelId="{75C067D7-FCD2-4969-8F27-4BBDA88E75ED}" type="sibTrans" cxnId="{A058DDA2-48CA-4E5B-B389-F71A59C262B0}">
      <dgm:prSet/>
      <dgm:spPr/>
      <dgm:t>
        <a:bodyPr rtlCol="1"/>
        <a:lstStyle/>
        <a:p>
          <a:pPr rtl="1"/>
          <a:endParaRPr lang="en-US"/>
        </a:p>
      </dgm:t>
    </dgm:pt>
    <dgm:pt modelId="{789CD6DB-3A68-4A41-90BD-4F0CBB3617D1}">
      <dgm:prSet phldrT="[Text]"/>
      <dgm:spPr/>
      <dgm:t>
        <a:bodyPr rtlCol="1"/>
        <a:lstStyle/>
        <a:p>
          <a:pPr rtl="1"/>
          <a:r>
            <a:rPr lang="he-IL" noProof="0" dirty="0" smtClean="0">
              <a:latin typeface="Tahoma" panose="020B0604030504040204" pitchFamily="34" charset="0"/>
              <a:ea typeface="Tahoma" panose="020B0604030504040204" pitchFamily="34" charset="0"/>
              <a:cs typeface="Tahoma" panose="020B0604030504040204" pitchFamily="34" charset="0"/>
            </a:rPr>
            <a:t>חוסר שליטה בגלל הצפת יתר או דליפה</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C0BEB5FF-8DFB-40B9-A228-C0C6097DDDC4}" type="parTrans" cxnId="{62C10234-45D3-426A-8820-4C0D1D8CBA21}">
      <dgm:prSet/>
      <dgm:spPr/>
      <dgm:t>
        <a:bodyPr rtlCol="1"/>
        <a:lstStyle/>
        <a:p>
          <a:pPr rtl="1"/>
          <a:endParaRPr lang="en-US"/>
        </a:p>
      </dgm:t>
    </dgm:pt>
    <dgm:pt modelId="{1A702531-A59F-4EE2-8246-E2EB0955D8B1}" type="sibTrans" cxnId="{62C10234-45D3-426A-8820-4C0D1D8CBA21}">
      <dgm:prSet/>
      <dgm:spPr/>
      <dgm:t>
        <a:bodyPr rtlCol="1"/>
        <a:lstStyle/>
        <a:p>
          <a:pPr rtl="1"/>
          <a:endParaRPr lang="en-US"/>
        </a:p>
      </dgm:t>
    </dgm:pt>
    <dgm:pt modelId="{3929B1E1-4BC4-4C73-ABE8-27CEF96A3652}">
      <dgm:prSet phldrT="[Text]"/>
      <dgm:spPr/>
      <dgm:t>
        <a:bodyPr rtlCol="1"/>
        <a:lstStyle/>
        <a:p>
          <a:pPr algn="r" rtl="1"/>
          <a:r>
            <a:rPr lang="he-IL" noProof="0" dirty="0" smtClean="0">
              <a:latin typeface="Tahoma" panose="020B0604030504040204" pitchFamily="34" charset="0"/>
              <a:ea typeface="Tahoma" panose="020B0604030504040204" pitchFamily="34" charset="0"/>
              <a:cs typeface="Tahoma" panose="020B0604030504040204" pitchFamily="34" charset="0"/>
            </a:rPr>
            <a:t>סוג 2 – "לכלוך מניפולטיבי"</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F356CC76-9117-4B79-A270-BBBAFD3E9C79}" type="parTrans" cxnId="{1339090C-9A95-4C05-841C-FA3AF987601B}">
      <dgm:prSet/>
      <dgm:spPr/>
      <dgm:t>
        <a:bodyPr rtlCol="1"/>
        <a:lstStyle/>
        <a:p>
          <a:pPr rtl="1"/>
          <a:endParaRPr lang="en-US"/>
        </a:p>
      </dgm:t>
    </dgm:pt>
    <dgm:pt modelId="{19BA0C22-38BB-4E9F-89D5-0FF5FF9F12CE}" type="sibTrans" cxnId="{1339090C-9A95-4C05-841C-FA3AF987601B}">
      <dgm:prSet/>
      <dgm:spPr/>
      <dgm:t>
        <a:bodyPr rtlCol="1"/>
        <a:lstStyle/>
        <a:p>
          <a:pPr rtl="1"/>
          <a:endParaRPr lang="en-US"/>
        </a:p>
      </dgm:t>
    </dgm:pt>
    <dgm:pt modelId="{99E0600D-9954-43F4-8926-13B8777FAAA1}">
      <dgm:prSet phldrT="[Text]"/>
      <dgm:spPr/>
      <dgm:t>
        <a:bodyPr rtlCol="1"/>
        <a:lstStyle/>
        <a:p>
          <a:pPr rtl="1"/>
          <a:r>
            <a:rPr lang="he-IL" noProof="0" dirty="0" smtClean="0">
              <a:latin typeface="Tahoma" panose="020B0604030504040204" pitchFamily="34" charset="0"/>
              <a:ea typeface="Tahoma" panose="020B0604030504040204" pitchFamily="34" charset="0"/>
              <a:cs typeface="Tahoma" panose="020B0604030504040204" pitchFamily="34" charset="0"/>
            </a:rPr>
            <a:t>אין עצירות, אין חוסר שליטה</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BE23F476-2C5C-42ED-BF2B-CD5FC7ADDDF6}" type="parTrans" cxnId="{09FCCB9D-A30A-4326-970E-26252D39327F}">
      <dgm:prSet/>
      <dgm:spPr/>
      <dgm:t>
        <a:bodyPr rtlCol="1"/>
        <a:lstStyle/>
        <a:p>
          <a:pPr rtl="1"/>
          <a:endParaRPr lang="en-US"/>
        </a:p>
      </dgm:t>
    </dgm:pt>
    <dgm:pt modelId="{C44937DC-4907-4769-AA8B-1B3E7391D7B0}" type="sibTrans" cxnId="{09FCCB9D-A30A-4326-970E-26252D39327F}">
      <dgm:prSet/>
      <dgm:spPr/>
      <dgm:t>
        <a:bodyPr rtlCol="1"/>
        <a:lstStyle/>
        <a:p>
          <a:pPr rtl="1"/>
          <a:endParaRPr lang="en-US"/>
        </a:p>
      </dgm:t>
    </dgm:pt>
    <dgm:pt modelId="{60CDF8D0-D4FC-4467-A51E-79C5A58B0B2C}">
      <dgm:prSet phldrT="[Text]"/>
      <dgm:spPr/>
      <dgm:t>
        <a:bodyPr rtlCol="1"/>
        <a:lstStyle/>
        <a:p>
          <a:pPr algn="r" rtl="1"/>
          <a:r>
            <a:rPr lang="he-IL" noProof="0" dirty="0" smtClean="0">
              <a:latin typeface="Tahoma" panose="020B0604030504040204" pitchFamily="34" charset="0"/>
              <a:ea typeface="Tahoma" panose="020B0604030504040204" pitchFamily="34" charset="0"/>
              <a:cs typeface="Tahoma" panose="020B0604030504040204" pitchFamily="34" charset="0"/>
            </a:rPr>
            <a:t>סוג 3 - נדיר</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E12A269F-AB82-486A-9077-80F2BBBE48C2}" type="parTrans" cxnId="{2BA65DEC-E719-4ED3-8135-48349D42DD04}">
      <dgm:prSet/>
      <dgm:spPr/>
      <dgm:t>
        <a:bodyPr rtlCol="1"/>
        <a:lstStyle/>
        <a:p>
          <a:pPr rtl="1"/>
          <a:endParaRPr lang="en-US"/>
        </a:p>
      </dgm:t>
    </dgm:pt>
    <dgm:pt modelId="{3F7FD59D-A716-4310-A89A-AB6F740D9FFF}" type="sibTrans" cxnId="{2BA65DEC-E719-4ED3-8135-48349D42DD04}">
      <dgm:prSet/>
      <dgm:spPr/>
      <dgm:t>
        <a:bodyPr rtlCol="1"/>
        <a:lstStyle/>
        <a:p>
          <a:pPr rtl="1"/>
          <a:endParaRPr lang="en-US"/>
        </a:p>
      </dgm:t>
    </dgm:pt>
    <dgm:pt modelId="{50629C12-7464-4473-ADEF-1A284F8A9957}">
      <dgm:prSet phldrT="[Text]"/>
      <dgm:spPr/>
      <dgm:t>
        <a:bodyPr rtlCol="1"/>
        <a:lstStyle/>
        <a:p>
          <a:pPr rtl="1"/>
          <a:r>
            <a:rPr lang="he-IL" noProof="0" dirty="0" smtClean="0">
              <a:latin typeface="Tahoma" panose="020B0604030504040204" pitchFamily="34" charset="0"/>
              <a:ea typeface="Tahoma" panose="020B0604030504040204" pitchFamily="34" charset="0"/>
              <a:cs typeface="Tahoma" panose="020B0604030504040204" pitchFamily="34" charset="0"/>
            </a:rPr>
            <a:t>שלשול מתמיד ותסמונת מעי </a:t>
          </a:r>
          <a:r>
            <a:rPr lang="he-IL" noProof="0" dirty="0" err="1" smtClean="0">
              <a:latin typeface="Tahoma" panose="020B0604030504040204" pitchFamily="34" charset="0"/>
              <a:ea typeface="Tahoma" panose="020B0604030504040204" pitchFamily="34" charset="0"/>
              <a:cs typeface="Tahoma" panose="020B0604030504040204" pitchFamily="34" charset="0"/>
            </a:rPr>
            <a:t>רגיז</a:t>
          </a:r>
          <a:r>
            <a:rPr lang="he-IL" noProof="0" dirty="0" smtClean="0">
              <a:latin typeface="Tahoma" panose="020B0604030504040204" pitchFamily="34" charset="0"/>
              <a:ea typeface="Tahoma" panose="020B0604030504040204" pitchFamily="34" charset="0"/>
              <a:cs typeface="Tahoma" panose="020B0604030504040204" pitchFamily="34" charset="0"/>
            </a:rPr>
            <a:t>.</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9D1CB46C-0CFA-4B27-9224-267431FBD094}" type="parTrans" cxnId="{1D32FCC9-657C-4348-9C0D-52115D559FEB}">
      <dgm:prSet/>
      <dgm:spPr/>
      <dgm:t>
        <a:bodyPr rtlCol="1"/>
        <a:lstStyle/>
        <a:p>
          <a:pPr rtl="1"/>
          <a:endParaRPr lang="en-US"/>
        </a:p>
      </dgm:t>
    </dgm:pt>
    <dgm:pt modelId="{4576BCC5-0598-4332-A2E7-87AC3ADD4EB8}" type="sibTrans" cxnId="{1D32FCC9-657C-4348-9C0D-52115D559FEB}">
      <dgm:prSet/>
      <dgm:spPr/>
      <dgm:t>
        <a:bodyPr rtlCol="1"/>
        <a:lstStyle/>
        <a:p>
          <a:pPr rtl="1"/>
          <a:endParaRPr lang="en-US"/>
        </a:p>
      </dgm:t>
    </dgm:pt>
    <dgm:pt modelId="{4C9C6212-F7A9-494B-85C8-5CBCC3EE5C99}">
      <dgm:prSet phldrT="[Text]"/>
      <dgm:spPr/>
      <dgm:t>
        <a:bodyPr rtlCol="1"/>
        <a:lstStyle/>
        <a:p>
          <a:pPr rtl="1"/>
          <a:r>
            <a:rPr lang="he-IL" noProof="0" dirty="0" smtClean="0">
              <a:latin typeface="Tahoma" panose="020B0604030504040204" pitchFamily="34" charset="0"/>
              <a:ea typeface="Tahoma" panose="020B0604030504040204" pitchFamily="34" charset="0"/>
              <a:cs typeface="Tahoma" panose="020B0604030504040204" pitchFamily="34" charset="0"/>
            </a:rPr>
            <a:t>שכיחות הפרשות ומרקמן נראה נורמלי</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2F820DB1-A143-4A6D-A1FA-BE68FB3C05B8}" type="parTrans" cxnId="{55D1ED88-1A3B-4B02-9D35-F774A0E30213}">
      <dgm:prSet/>
      <dgm:spPr/>
      <dgm:t>
        <a:bodyPr/>
        <a:lstStyle/>
        <a:p>
          <a:pPr rtl="1"/>
          <a:endParaRPr lang="he-IL"/>
        </a:p>
      </dgm:t>
    </dgm:pt>
    <dgm:pt modelId="{893F94B1-C58F-4C5F-AA61-D3CA0134B712}" type="sibTrans" cxnId="{55D1ED88-1A3B-4B02-9D35-F774A0E30213}">
      <dgm:prSet/>
      <dgm:spPr/>
      <dgm:t>
        <a:bodyPr/>
        <a:lstStyle/>
        <a:p>
          <a:pPr rtl="1"/>
          <a:endParaRPr lang="he-IL"/>
        </a:p>
      </dgm:t>
    </dgm:pt>
    <dgm:pt modelId="{AA280578-04FA-4029-89CF-428F0A81AC60}">
      <dgm:prSet phldrT="[Text]"/>
      <dgm:spPr/>
      <dgm:t>
        <a:bodyPr rtlCol="1"/>
        <a:lstStyle/>
        <a:p>
          <a:pPr rtl="1"/>
          <a:r>
            <a:rPr lang="he-IL" noProof="0" dirty="0" smtClean="0">
              <a:latin typeface="Tahoma" panose="020B0604030504040204" pitchFamily="34" charset="0"/>
              <a:ea typeface="Tahoma" panose="020B0604030504040204" pitchFamily="34" charset="0"/>
              <a:cs typeface="Tahoma" panose="020B0604030504040204" pitchFamily="34" charset="0"/>
            </a:rPr>
            <a:t>התלכלכות אינה עקבית</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014D8ED8-0D2F-49D5-8D2B-4EF30220985E}" type="parTrans" cxnId="{8B413DB7-EA6A-41FF-8A26-1AB1658B7B0D}">
      <dgm:prSet/>
      <dgm:spPr/>
      <dgm:t>
        <a:bodyPr/>
        <a:lstStyle/>
        <a:p>
          <a:pPr rtl="1"/>
          <a:endParaRPr lang="he-IL"/>
        </a:p>
      </dgm:t>
    </dgm:pt>
    <dgm:pt modelId="{013C9A5E-DF7A-416E-A34D-F908F278A31C}" type="sibTrans" cxnId="{8B413DB7-EA6A-41FF-8A26-1AB1658B7B0D}">
      <dgm:prSet/>
      <dgm:spPr/>
      <dgm:t>
        <a:bodyPr/>
        <a:lstStyle/>
        <a:p>
          <a:pPr rtl="1"/>
          <a:endParaRPr lang="he-IL"/>
        </a:p>
      </dgm:t>
    </dgm:pt>
    <dgm:pt modelId="{49C8F0AD-E581-4420-A44F-7B813D6ADDCA}">
      <dgm:prSet phldrT="[Text]"/>
      <dgm:spPr/>
      <dgm:t>
        <a:bodyPr rtlCol="1"/>
        <a:lstStyle/>
        <a:p>
          <a:pPr rtl="1"/>
          <a:r>
            <a:rPr lang="he-IL" noProof="0" dirty="0" smtClean="0">
              <a:latin typeface="Tahoma" panose="020B0604030504040204" pitchFamily="34" charset="0"/>
              <a:ea typeface="Tahoma" panose="020B0604030504040204" pitchFamily="34" charset="0"/>
              <a:cs typeface="Tahoma" panose="020B0604030504040204" pitchFamily="34" charset="0"/>
            </a:rPr>
            <a:t>במקרים כאלו ההתלכלכות לא פעם מכוונת, קשורה להפרעת התנהגות מרדנית (</a:t>
          </a:r>
          <a:r>
            <a:rPr lang="en-US" noProof="0" dirty="0" smtClean="0">
              <a:latin typeface="Tahoma" panose="020B0604030504040204" pitchFamily="34" charset="0"/>
              <a:ea typeface="Tahoma" panose="020B0604030504040204" pitchFamily="34" charset="0"/>
              <a:cs typeface="Tahoma" panose="020B0604030504040204" pitchFamily="34" charset="0"/>
            </a:rPr>
            <a:t>ODD</a:t>
          </a:r>
          <a:r>
            <a:rPr lang="he-IL" noProof="0" dirty="0" smtClean="0">
              <a:latin typeface="Tahoma" panose="020B0604030504040204" pitchFamily="34" charset="0"/>
              <a:ea typeface="Tahoma" panose="020B0604030504040204" pitchFamily="34" charset="0"/>
              <a:cs typeface="Tahoma" panose="020B0604030504040204" pitchFamily="34" charset="0"/>
            </a:rPr>
            <a:t>).</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06BB2927-B4CB-475E-950B-8AEF46861DC4}" type="parTrans" cxnId="{5F0C3003-C9E2-4151-BA02-96A46432A9AA}">
      <dgm:prSet/>
      <dgm:spPr/>
      <dgm:t>
        <a:bodyPr/>
        <a:lstStyle/>
        <a:p>
          <a:pPr rtl="1"/>
          <a:endParaRPr lang="he-IL"/>
        </a:p>
      </dgm:t>
    </dgm:pt>
    <dgm:pt modelId="{8CE10486-9E9C-41EB-B507-277BED7F02EA}" type="sibTrans" cxnId="{5F0C3003-C9E2-4151-BA02-96A46432A9AA}">
      <dgm:prSet/>
      <dgm:spPr/>
      <dgm:t>
        <a:bodyPr/>
        <a:lstStyle/>
        <a:p>
          <a:pPr rtl="1"/>
          <a:endParaRPr lang="he-IL"/>
        </a:p>
      </dgm:t>
    </dgm:pt>
    <dgm:pt modelId="{C7902082-A993-41F9-9222-25C3D5097A31}">
      <dgm:prSet phldrT="[Text]"/>
      <dgm:spPr/>
      <dgm:t>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20B65C4E-C2D2-4868-A46C-0F98D04A8E1E}" type="parTrans" cxnId="{F6854A53-A17F-477E-98CD-401B3021691F}">
      <dgm:prSet/>
      <dgm:spPr/>
      <dgm:t>
        <a:bodyPr/>
        <a:lstStyle/>
        <a:p>
          <a:pPr rtl="1"/>
          <a:endParaRPr lang="he-IL"/>
        </a:p>
      </dgm:t>
    </dgm:pt>
    <dgm:pt modelId="{B991E908-2E21-4617-A885-67400EE329EC}" type="sibTrans" cxnId="{F6854A53-A17F-477E-98CD-401B3021691F}">
      <dgm:prSet/>
      <dgm:spPr/>
      <dgm:t>
        <a:bodyPr/>
        <a:lstStyle/>
        <a:p>
          <a:pPr rtl="1"/>
          <a:endParaRPr lang="he-IL"/>
        </a:p>
      </dgm:t>
    </dgm:pt>
    <dgm:pt modelId="{74009BFD-A4D8-4A47-9410-A80F9E32D1F9}">
      <dgm:prSet phldrT="[Text]"/>
      <dgm:spPr/>
      <dgm:t>
        <a:bodyPr/>
        <a:lstStyle/>
        <a:p>
          <a:pPr rtl="1"/>
          <a:r>
            <a:rPr lang="he-IL" dirty="0" smtClean="0"/>
            <a:t>הטיפול בסוג השני צריך להיות דומה לכל טיפול מקובל ומבוסס שנועד להפרעת התנהגות מרדנית. </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D874532E-B335-4E59-B5A4-957381CB8E46}" type="parTrans" cxnId="{0889E6DC-B0A2-4761-A3AE-8BDC74B33CF4}">
      <dgm:prSet/>
      <dgm:spPr/>
      <dgm:t>
        <a:bodyPr/>
        <a:lstStyle/>
        <a:p>
          <a:pPr rtl="1"/>
          <a:endParaRPr lang="he-IL"/>
        </a:p>
      </dgm:t>
    </dgm:pt>
    <dgm:pt modelId="{0349CA34-0983-44FC-9B0A-B6AE1E51DAA9}" type="sibTrans" cxnId="{0889E6DC-B0A2-4761-A3AE-8BDC74B33CF4}">
      <dgm:prSet/>
      <dgm:spPr/>
      <dgm:t>
        <a:bodyPr/>
        <a:lstStyle/>
        <a:p>
          <a:pPr rtl="1"/>
          <a:endParaRPr lang="he-IL"/>
        </a:p>
      </dgm:t>
    </dgm:pt>
    <dgm:pt modelId="{37141256-D1B8-4F3E-8A47-50A03094E084}">
      <dgm:prSet phldrT="[Text]"/>
      <dgm:spPr/>
      <dgm:t>
        <a:bodyPr/>
        <a:lstStyle/>
        <a:p>
          <a:pPr rtl="1"/>
          <a:r>
            <a:rPr lang="he-IL" dirty="0" smtClean="0"/>
            <a:t>מצב פיזיולוגי המוחמר על ידי מתח ולחץ. מצב זה דורש בעיקר טיפול רפואי הולם ובדיקת מקורות הלחץ והפגתם.</a:t>
          </a:r>
          <a:endParaRPr lang="he-IL" noProof="0" dirty="0">
            <a:latin typeface="Tahoma" panose="020B0604030504040204" pitchFamily="34" charset="0"/>
            <a:ea typeface="Tahoma" panose="020B0604030504040204" pitchFamily="34" charset="0"/>
            <a:cs typeface="Tahoma" panose="020B0604030504040204" pitchFamily="34" charset="0"/>
          </a:endParaRPr>
        </a:p>
      </dgm:t>
    </dgm:pt>
    <dgm:pt modelId="{508825A0-D6C3-4266-9D6D-ABFA5C5C31A9}" type="parTrans" cxnId="{E953E146-D9D1-46D6-8A74-B4639438542B}">
      <dgm:prSet/>
      <dgm:spPr/>
      <dgm:t>
        <a:bodyPr/>
        <a:lstStyle/>
        <a:p>
          <a:pPr rtl="1"/>
          <a:endParaRPr lang="he-IL"/>
        </a:p>
      </dgm:t>
    </dgm:pt>
    <dgm:pt modelId="{2162B998-5110-4DAB-B834-E8217A3BC66E}" type="sibTrans" cxnId="{E953E146-D9D1-46D6-8A74-B4639438542B}">
      <dgm:prSet/>
      <dgm:spPr/>
      <dgm:t>
        <a:bodyPr/>
        <a:lstStyle/>
        <a:p>
          <a:pPr rtl="1"/>
          <a:endParaRPr lang="he-IL"/>
        </a:p>
      </dgm:t>
    </dgm:pt>
    <dgm:pt modelId="{E6A445EE-D086-4B01-B491-D67950A5A065}" type="pres">
      <dgm:prSet presAssocID="{3F442EA2-39BA-4C9A-AD59-755D4917D532}" presName="linear" presStyleCnt="0">
        <dgm:presLayoutVars>
          <dgm:dir val="rev"/>
          <dgm:animLvl val="lvl"/>
          <dgm:resizeHandles val="exact"/>
        </dgm:presLayoutVars>
      </dgm:prSet>
      <dgm:spPr/>
      <dgm:t>
        <a:bodyPr/>
        <a:lstStyle/>
        <a:p>
          <a:pPr rtl="1"/>
          <a:endParaRPr lang="he-IL"/>
        </a:p>
      </dgm:t>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t>
        <a:bodyPr/>
        <a:lstStyle/>
        <a:p>
          <a:pPr rtl="1"/>
          <a:endParaRPr lang="he-IL"/>
        </a:p>
      </dgm:t>
    </dgm:pt>
    <dgm:pt modelId="{674922F1-7266-4681-AD4F-1C618A5FFF23}" type="pres">
      <dgm:prSet presAssocID="{4DF9FE7B-F642-4898-A360-D4E3814E1A3D}" presName="parentText" presStyleLbl="node1" presStyleIdx="0" presStyleCnt="3">
        <dgm:presLayoutVars>
          <dgm:chMax val="0"/>
          <dgm:bulletEnabled val="1"/>
        </dgm:presLayoutVars>
      </dgm:prSet>
      <dgm:spPr/>
      <dgm:t>
        <a:bodyPr/>
        <a:lstStyle/>
        <a:p>
          <a:pPr rtl="1"/>
          <a:endParaRPr lang="he-IL"/>
        </a:p>
      </dgm:t>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t>
        <a:bodyPr/>
        <a:lstStyle/>
        <a:p>
          <a:pPr rtl="1"/>
          <a:endParaRPr lang="he-IL"/>
        </a:p>
      </dgm:t>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t>
        <a:bodyPr/>
        <a:lstStyle/>
        <a:p>
          <a:pPr rtl="1"/>
          <a:endParaRPr lang="he-IL"/>
        </a:p>
      </dgm:t>
    </dgm:pt>
    <dgm:pt modelId="{21EEBBE2-729F-4D85-8CAE-C2B30FF126D2}" type="pres">
      <dgm:prSet presAssocID="{3929B1E1-4BC4-4C73-ABE8-27CEF96A3652}" presName="parentText" presStyleLbl="node1" presStyleIdx="1" presStyleCnt="3">
        <dgm:presLayoutVars>
          <dgm:chMax val="0"/>
          <dgm:bulletEnabled val="1"/>
        </dgm:presLayoutVars>
      </dgm:prSet>
      <dgm:spPr/>
      <dgm:t>
        <a:bodyPr/>
        <a:lstStyle/>
        <a:p>
          <a:pPr rtl="1"/>
          <a:endParaRPr lang="he-IL"/>
        </a:p>
      </dgm:t>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t>
        <a:bodyPr/>
        <a:lstStyle/>
        <a:p>
          <a:pPr rtl="1"/>
          <a:endParaRPr lang="he-IL"/>
        </a:p>
      </dgm:t>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t>
        <a:bodyPr/>
        <a:lstStyle/>
        <a:p>
          <a:pPr rtl="1"/>
          <a:endParaRPr lang="he-IL"/>
        </a:p>
      </dgm:t>
    </dgm:pt>
    <dgm:pt modelId="{5B203A22-00AF-46E7-9415-C6DAFD7E01CC}" type="pres">
      <dgm:prSet presAssocID="{60CDF8D0-D4FC-4467-A51E-79C5A58B0B2C}" presName="parentText" presStyleLbl="node1" presStyleIdx="2" presStyleCnt="3">
        <dgm:presLayoutVars>
          <dgm:chMax val="0"/>
          <dgm:bulletEnabled val="1"/>
        </dgm:presLayoutVars>
      </dgm:prSet>
      <dgm:spPr/>
      <dgm:t>
        <a:bodyPr/>
        <a:lstStyle/>
        <a:p>
          <a:pPr rtl="1"/>
          <a:endParaRPr lang="he-IL"/>
        </a:p>
      </dgm:t>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dgm:presLayoutVars>
          <dgm:bulletEnabled val="1"/>
        </dgm:presLayoutVars>
      </dgm:prSet>
      <dgm:spPr/>
      <dgm:t>
        <a:bodyPr/>
        <a:lstStyle/>
        <a:p>
          <a:pPr rtl="1"/>
          <a:endParaRPr lang="he-IL"/>
        </a:p>
      </dgm:t>
    </dgm:pt>
  </dgm:ptLst>
  <dgm:cxnLst>
    <dgm:cxn modelId="{133AB3BA-08EC-432D-814B-0243B8AEAE27}" type="presOf" srcId="{3F442EA2-39BA-4C9A-AD59-755D4917D532}" destId="{E6A445EE-D086-4B01-B491-D67950A5A065}" srcOrd="0" destOrd="0" presId="urn:microsoft.com/office/officeart/2005/8/layout/list1"/>
    <dgm:cxn modelId="{5119FC9B-921D-46BE-938D-474204B4B845}" type="presOf" srcId="{49C8F0AD-E581-4420-A44F-7B813D6ADDCA}" destId="{5282638F-EFF2-4770-BB1A-21455422E45D}" srcOrd="0" destOrd="3" presId="urn:microsoft.com/office/officeart/2005/8/layout/list1"/>
    <dgm:cxn modelId="{9F679DC2-6B0E-43AA-A414-29A0BEBDE7EB}" type="presOf" srcId="{50629C12-7464-4473-ADEF-1A284F8A9957}" destId="{964E6811-5072-4466-B721-689C35A65029}" srcOrd="0" destOrd="0" presId="urn:microsoft.com/office/officeart/2005/8/layout/list1"/>
    <dgm:cxn modelId="{E953E146-D9D1-46D6-8A74-B4639438542B}" srcId="{60CDF8D0-D4FC-4467-A51E-79C5A58B0B2C}" destId="{37141256-D1B8-4F3E-8A47-50A03094E084}" srcOrd="1" destOrd="0" parTransId="{508825A0-D6C3-4266-9D6D-ABFA5C5C31A9}" sibTransId="{2162B998-5110-4DAB-B834-E8217A3BC66E}"/>
    <dgm:cxn modelId="{EF39DC10-C489-4F29-BCDA-31D69D3CEE27}" type="presOf" srcId="{60CDF8D0-D4FC-4467-A51E-79C5A58B0B2C}" destId="{5B203A22-00AF-46E7-9415-C6DAFD7E01CC}" srcOrd="1"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09FCCB9D-A30A-4326-970E-26252D39327F}" srcId="{3929B1E1-4BC4-4C73-ABE8-27CEF96A3652}" destId="{99E0600D-9954-43F4-8926-13B8777FAAA1}" srcOrd="0" destOrd="0" parTransId="{BE23F476-2C5C-42ED-BF2B-CD5FC7ADDDF6}" sibTransId="{C44937DC-4907-4769-AA8B-1B3E7391D7B0}"/>
    <dgm:cxn modelId="{62C10234-45D3-426A-8820-4C0D1D8CBA21}" srcId="{4DF9FE7B-F642-4898-A360-D4E3814E1A3D}" destId="{789CD6DB-3A68-4A41-90BD-4F0CBB3617D1}" srcOrd="1" destOrd="0" parTransId="{C0BEB5FF-8DFB-40B9-A228-C0C6097DDDC4}" sibTransId="{1A702531-A59F-4EE2-8246-E2EB0955D8B1}"/>
    <dgm:cxn modelId="{5F0C3003-C9E2-4151-BA02-96A46432A9AA}" srcId="{3929B1E1-4BC4-4C73-ABE8-27CEF96A3652}" destId="{49C8F0AD-E581-4420-A44F-7B813D6ADDCA}" srcOrd="3" destOrd="0" parTransId="{06BB2927-B4CB-475E-950B-8AEF46861DC4}" sibTransId="{8CE10486-9E9C-41EB-B507-277BED7F02EA}"/>
    <dgm:cxn modelId="{1D32FCC9-657C-4348-9C0D-52115D559FEB}" srcId="{60CDF8D0-D4FC-4467-A51E-79C5A58B0B2C}" destId="{50629C12-7464-4473-ADEF-1A284F8A9957}" srcOrd="0" destOrd="0" parTransId="{9D1CB46C-0CFA-4B27-9224-267431FBD094}" sibTransId="{4576BCC5-0598-4332-A2E7-87AC3ADD4EB8}"/>
    <dgm:cxn modelId="{3A76F5FD-AC51-43D5-A60D-6EA2DBBDF0F6}" type="presOf" srcId="{4DF9FE7B-F642-4898-A360-D4E3814E1A3D}" destId="{674922F1-7266-4681-AD4F-1C618A5FFF23}" srcOrd="1"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A3092879-2732-4617-BA41-2540AFBE148A}" type="presOf" srcId="{4C9C6212-F7A9-494B-85C8-5CBCC3EE5C99}" destId="{5282638F-EFF2-4770-BB1A-21455422E45D}" srcOrd="0" destOrd="1" presId="urn:microsoft.com/office/officeart/2005/8/layout/list1"/>
    <dgm:cxn modelId="{1339090C-9A95-4C05-841C-FA3AF987601B}" srcId="{3F442EA2-39BA-4C9A-AD59-755D4917D532}" destId="{3929B1E1-4BC4-4C73-ABE8-27CEF96A3652}" srcOrd="1" destOrd="0" parTransId="{F356CC76-9117-4B79-A270-BBBAFD3E9C79}" sibTransId="{19BA0C22-38BB-4E9F-89D5-0FF5FF9F12CE}"/>
    <dgm:cxn modelId="{A058DDA2-48CA-4E5B-B389-F71A59C262B0}" srcId="{4DF9FE7B-F642-4898-A360-D4E3814E1A3D}" destId="{EFF2750D-B4B3-474C-8B62-8B638DC31F7E}" srcOrd="0" destOrd="0" parTransId="{AEBC78E6-CDDC-4C8F-A157-3C51E907FACD}" sibTransId="{75C067D7-FCD2-4969-8F27-4BBDA88E75ED}"/>
    <dgm:cxn modelId="{F6854A53-A17F-477E-98CD-401B3021691F}" srcId="{3929B1E1-4BC4-4C73-ABE8-27CEF96A3652}" destId="{C7902082-A993-41F9-9222-25C3D5097A31}" srcOrd="5" destOrd="0" parTransId="{20B65C4E-C2D2-4868-A46C-0F98D04A8E1E}" sibTransId="{B991E908-2E21-4617-A885-67400EE329EC}"/>
    <dgm:cxn modelId="{E694B157-BB09-40E7-9144-6278540E0676}" type="presOf" srcId="{789CD6DB-3A68-4A41-90BD-4F0CBB3617D1}" destId="{80259B02-529C-422B-91BE-D70198BA9F6C}" srcOrd="0" destOrd="1" presId="urn:microsoft.com/office/officeart/2005/8/layout/list1"/>
    <dgm:cxn modelId="{E12E128A-D14B-4DAD-B3C2-4C2D815371A8}" type="presOf" srcId="{3929B1E1-4BC4-4C73-ABE8-27CEF96A3652}" destId="{D0037F0D-DB9A-4BA4-97B4-D939B26E14DA}" srcOrd="0"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0889E6DC-B0A2-4761-A3AE-8BDC74B33CF4}" srcId="{3929B1E1-4BC4-4C73-ABE8-27CEF96A3652}" destId="{74009BFD-A4D8-4A47-9410-A80F9E32D1F9}" srcOrd="4" destOrd="0" parTransId="{D874532E-B335-4E59-B5A4-957381CB8E46}" sibTransId="{0349CA34-0983-44FC-9B0A-B6AE1E51DAA9}"/>
    <dgm:cxn modelId="{A66A3717-6444-48CB-8E83-CA513237BF7F}" type="presOf" srcId="{AA280578-04FA-4029-89CF-428F0A81AC60}" destId="{5282638F-EFF2-4770-BB1A-21455422E45D}" srcOrd="0" destOrd="2" presId="urn:microsoft.com/office/officeart/2005/8/layout/list1"/>
    <dgm:cxn modelId="{55D1ED88-1A3B-4B02-9D35-F774A0E30213}" srcId="{3929B1E1-4BC4-4C73-ABE8-27CEF96A3652}" destId="{4C9C6212-F7A9-494B-85C8-5CBCC3EE5C99}" srcOrd="1" destOrd="0" parTransId="{2F820DB1-A143-4A6D-A1FA-BE68FB3C05B8}" sibTransId="{893F94B1-C58F-4C5F-AA61-D3CA0134B712}"/>
    <dgm:cxn modelId="{E4D3D7EF-C2B0-44A8-A71C-4AA941BF3A27}" type="presOf" srcId="{37141256-D1B8-4F3E-8A47-50A03094E084}" destId="{964E6811-5072-4466-B721-689C35A65029}" srcOrd="0" destOrd="1"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8B413DB7-EA6A-41FF-8A26-1AB1658B7B0D}" srcId="{3929B1E1-4BC4-4C73-ABE8-27CEF96A3652}" destId="{AA280578-04FA-4029-89CF-428F0A81AC60}" srcOrd="2" destOrd="0" parTransId="{014D8ED8-0D2F-49D5-8D2B-4EF30220985E}" sibTransId="{013C9A5E-DF7A-416E-A34D-F908F278A31C}"/>
    <dgm:cxn modelId="{FC3C0DB7-9FD1-4688-8024-16D6F63718C0}" type="presOf" srcId="{99E0600D-9954-43F4-8926-13B8777FAAA1}" destId="{5282638F-EFF2-4770-BB1A-21455422E45D}"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AB2B94C5-7455-44D0-A531-AB15DEE1ED88}" type="presOf" srcId="{C7902082-A993-41F9-9222-25C3D5097A31}" destId="{5282638F-EFF2-4770-BB1A-21455422E45D}" srcOrd="0" destOrd="5" presId="urn:microsoft.com/office/officeart/2005/8/layout/list1"/>
    <dgm:cxn modelId="{33BF64BE-8783-4EF8-8686-90DF390C8F3B}" type="presOf" srcId="{74009BFD-A4D8-4A47-9410-A80F9E32D1F9}" destId="{5282638F-EFF2-4770-BB1A-21455422E45D}" srcOrd="0" destOrd="4" presId="urn:microsoft.com/office/officeart/2005/8/layout/list1"/>
    <dgm:cxn modelId="{F7E95423-786D-404D-8158-68B1C89303BF}" type="presOf" srcId="{4DF9FE7B-F642-4898-A360-D4E3814E1A3D}" destId="{7E290D25-335D-4339-A8E8-B036E46B5EB5}" srcOrd="0"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3600" cy="457200"/>
          </a:xfrm>
          <a:prstGeom prst="rect">
            <a:avLst/>
          </a:prstGeom>
        </p:spPr>
        <p:txBody>
          <a:bodyPr vert="horz" lIns="91440" tIns="45720" rIns="91440" bIns="45720" rtlCol="1"/>
          <a:lstStyle>
            <a:lvl1pPr algn="r" rtl="1">
              <a:defRPr sz="1200"/>
            </a:lvl1pPr>
          </a:lstStyle>
          <a:p>
            <a:pPr algn="l" rtl="1"/>
            <a:fld id="{FD000221-6A38-473B-A7CF-7626C0CDF07B}" type="datetime8">
              <a:rPr lang="he-IL" smtClean="0">
                <a:latin typeface="Tahoma" panose="020B0604030504040204" pitchFamily="34" charset="0"/>
                <a:ea typeface="Tahoma" panose="020B0604030504040204" pitchFamily="34" charset="0"/>
                <a:cs typeface="Tahoma" panose="020B0604030504040204" pitchFamily="34" charset="0"/>
              </a:rPr>
              <a:pPr algn="l" rtl="1"/>
              <a:t>24 יוני 20</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r" rtl="1">
              <a:defRPr sz="1200"/>
            </a:lvl1pPr>
          </a:lstStyle>
          <a:p>
            <a:pPr algn="l" rtl="1"/>
            <a:fld id="{01114579-D02A-4B51-B5DF-8EC449F77AC7}"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736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EC17874E-9191-48A6-A180-24234D1BD13D}" type="datetime8">
              <a:rPr lang="he-IL" smtClean="0"/>
              <a:pPr/>
              <a:t>24 יוני 20</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C6074690-7256-4BB9-AC0F-97AEAE8CDEC2}" type="slidenum">
              <a:rPr lang="he-IL" smtClean="0"/>
              <a:pPr/>
              <a:t>‹#›</a:t>
            </a:fld>
            <a:endParaRPr lang="he-IL"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bpsy.net/articles.asp?id=293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eladim.sheba.co.il/%D7%90%D7%A0%D7%A7%D7%95%D7%A4%D7%A8%D7%96%D7%99%D7%A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1</a:t>
            </a:fld>
            <a:endParaRPr lang="he-IL" dirty="0"/>
          </a:p>
        </p:txBody>
      </p:sp>
    </p:spTree>
    <p:extLst>
      <p:ext uri="{BB962C8B-B14F-4D97-AF65-F5344CB8AC3E}">
        <p14:creationId xmlns:p14="http://schemas.microsoft.com/office/powerpoint/2010/main" val="134155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Fennig</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 &amp; </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Fennig</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 (1999). Management of encopresis in early adolescence in a medical-psychiatric unit.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General hospital psychiatry</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21</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 360-367.‏</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10</a:t>
            </a:fld>
            <a:endParaRPr lang="he-IL" dirty="0"/>
          </a:p>
        </p:txBody>
      </p:sp>
    </p:spTree>
    <p:extLst>
      <p:ext uri="{BB962C8B-B14F-4D97-AF65-F5344CB8AC3E}">
        <p14:creationId xmlns:p14="http://schemas.microsoft.com/office/powerpoint/2010/main" val="398293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6074690-7256-4BB9-AC0F-97AEAE8CDEC2}" type="slidenum">
              <a:rPr lang="he-IL" smtClean="0"/>
              <a:pPr/>
              <a:t>11</a:t>
            </a:fld>
            <a:endParaRPr lang="he-IL" dirty="0"/>
          </a:p>
        </p:txBody>
      </p:sp>
    </p:spTree>
    <p:extLst>
      <p:ext uri="{BB962C8B-B14F-4D97-AF65-F5344CB8AC3E}">
        <p14:creationId xmlns:p14="http://schemas.microsoft.com/office/powerpoint/2010/main" val="196883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6074690-7256-4BB9-AC0F-97AEAE8CDEC2}" type="slidenum">
              <a:rPr lang="he-IL" smtClean="0"/>
              <a:pPr/>
              <a:t>12</a:t>
            </a:fld>
            <a:endParaRPr lang="he-IL" dirty="0"/>
          </a:p>
        </p:txBody>
      </p:sp>
    </p:spTree>
    <p:extLst>
      <p:ext uri="{BB962C8B-B14F-4D97-AF65-F5344CB8AC3E}">
        <p14:creationId xmlns:p14="http://schemas.microsoft.com/office/powerpoint/2010/main" val="244648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גולדנהירש</a:t>
            </a:r>
            <a:r>
              <a:rPr lang="he-IL"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ב. (2013). </a:t>
            </a:r>
            <a:r>
              <a:rPr lang="he-IL"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אנקופרזיס - לא רק ילד מלכלך</a:t>
            </a:r>
            <a:r>
              <a:rPr lang="he-IL"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he-IL"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פסיכולוגיה עברית</a:t>
            </a:r>
            <a:r>
              <a:rPr lang="he-IL"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אוחזר מתוך </a:t>
            </a:r>
            <a:r>
              <a:rPr lang="en-US" sz="1200" b="0" i="0" u="none"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https://www.hebpsy.net/articles.asp?id=2934</a:t>
            </a:r>
            <a:endParaRPr lang="he-IL" dirty="0"/>
          </a:p>
        </p:txBody>
      </p:sp>
      <p:sp>
        <p:nvSpPr>
          <p:cNvPr id="4" name="מציין מיקום של מספר שקופית 3"/>
          <p:cNvSpPr>
            <a:spLocks noGrp="1"/>
          </p:cNvSpPr>
          <p:nvPr>
            <p:ph type="sldNum" sz="quarter" idx="10"/>
          </p:nvPr>
        </p:nvSpPr>
        <p:spPr/>
        <p:txBody>
          <a:bodyPr/>
          <a:lstStyle/>
          <a:p>
            <a:fld id="{C6074690-7256-4BB9-AC0F-97AEAE8CDEC2}" type="slidenum">
              <a:rPr lang="he-IL" smtClean="0"/>
              <a:pPr/>
              <a:t>13</a:t>
            </a:fld>
            <a:endParaRPr lang="he-IL" dirty="0"/>
          </a:p>
        </p:txBody>
      </p:sp>
    </p:spTree>
    <p:extLst>
      <p:ext uri="{BB962C8B-B14F-4D97-AF65-F5344CB8AC3E}">
        <p14:creationId xmlns:p14="http://schemas.microsoft.com/office/powerpoint/2010/main" val="522569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טיפוס אישיות זה מבוסס על התיאוריה של ויניקוט. </a:t>
            </a:r>
            <a:endParaRPr lang="he-IL" dirty="0"/>
          </a:p>
        </p:txBody>
      </p:sp>
      <p:sp>
        <p:nvSpPr>
          <p:cNvPr id="4" name="מציין מיקום של מספר שקופית 3"/>
          <p:cNvSpPr>
            <a:spLocks noGrp="1"/>
          </p:cNvSpPr>
          <p:nvPr>
            <p:ph type="sldNum" sz="quarter" idx="10"/>
          </p:nvPr>
        </p:nvSpPr>
        <p:spPr/>
        <p:txBody>
          <a:bodyPr/>
          <a:lstStyle/>
          <a:p>
            <a:fld id="{C6074690-7256-4BB9-AC0F-97AEAE8CDEC2}" type="slidenum">
              <a:rPr lang="he-IL" smtClean="0"/>
              <a:pPr/>
              <a:t>15</a:t>
            </a:fld>
            <a:endParaRPr lang="he-IL" dirty="0"/>
          </a:p>
        </p:txBody>
      </p:sp>
    </p:spTree>
    <p:extLst>
      <p:ext uri="{BB962C8B-B14F-4D97-AF65-F5344CB8AC3E}">
        <p14:creationId xmlns:p14="http://schemas.microsoft.com/office/powerpoint/2010/main" val="1180343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6074690-7256-4BB9-AC0F-97AEAE8CDEC2}" type="slidenum">
              <a:rPr lang="he-IL" smtClean="0"/>
              <a:pPr/>
              <a:t>16</a:t>
            </a:fld>
            <a:endParaRPr lang="he-IL" dirty="0"/>
          </a:p>
        </p:txBody>
      </p:sp>
    </p:spTree>
    <p:extLst>
      <p:ext uri="{BB962C8B-B14F-4D97-AF65-F5344CB8AC3E}">
        <p14:creationId xmlns:p14="http://schemas.microsoft.com/office/powerpoint/2010/main" val="147985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400" b="1" dirty="0" smtClean="0">
                <a:solidFill>
                  <a:schemeClr val="accent3">
                    <a:lumMod val="60000"/>
                    <a:lumOff val="40000"/>
                  </a:schemeClr>
                </a:solidFill>
              </a:rPr>
              <a:t>*רק אם יהיה זמן.</a:t>
            </a:r>
            <a:endParaRPr lang="he-IL" sz="1400" b="1" dirty="0">
              <a:solidFill>
                <a:schemeClr val="accent3">
                  <a:lumMod val="60000"/>
                  <a:lumOff val="40000"/>
                </a:schemeClr>
              </a:solidFill>
            </a:endParaRPr>
          </a:p>
        </p:txBody>
      </p:sp>
      <p:sp>
        <p:nvSpPr>
          <p:cNvPr id="4" name="מציין מיקום של מספר שקופית 3"/>
          <p:cNvSpPr>
            <a:spLocks noGrp="1"/>
          </p:cNvSpPr>
          <p:nvPr>
            <p:ph type="sldNum" sz="quarter" idx="10"/>
          </p:nvPr>
        </p:nvSpPr>
        <p:spPr/>
        <p:txBody>
          <a:bodyPr/>
          <a:lstStyle/>
          <a:p>
            <a:fld id="{C6074690-7256-4BB9-AC0F-97AEAE8CDEC2}" type="slidenum">
              <a:rPr lang="he-IL" smtClean="0"/>
              <a:pPr/>
              <a:t>20</a:t>
            </a:fld>
            <a:endParaRPr lang="he-IL" dirty="0"/>
          </a:p>
        </p:txBody>
      </p:sp>
    </p:spTree>
    <p:extLst>
      <p:ext uri="{BB962C8B-B14F-4D97-AF65-F5344CB8AC3E}">
        <p14:creationId xmlns:p14="http://schemas.microsoft.com/office/powerpoint/2010/main" val="149698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rtl="1"/>
            <a:r>
              <a:rPr lang="he-IL"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ביבליוגרפיה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מתוך אתר המרכז הרפואי שיבא תל השומר.</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https://yeladim.sheba.co.il/%D7%90%D7%A0%D7%A7%D7%95%D7%A4%D7%A8%D7%96%D7%99%D7%A1</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2</a:t>
            </a:fld>
            <a:endParaRPr lang="he-IL" dirty="0"/>
          </a:p>
        </p:txBody>
      </p:sp>
    </p:spTree>
    <p:extLst>
      <p:ext uri="{BB962C8B-B14F-4D97-AF65-F5344CB8AC3E}">
        <p14:creationId xmlns:p14="http://schemas.microsoft.com/office/powerpoint/2010/main" val="103227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ביבליוגרפיה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מתוך הספר: טיפול קוגניטיבי התנהגותי בילדים- עקרונות טיפוליים. כתבו: גילי מור,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יופ</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מאיירס</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צופי מרום,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איוה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גלבוע-</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שכטמן</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הוצאת דיונון (2011). פרק 16 על בריחת צואה- כתבה: אסתר כהן.</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3</a:t>
            </a:fld>
            <a:endParaRPr lang="he-IL" dirty="0"/>
          </a:p>
        </p:txBody>
      </p:sp>
    </p:spTree>
    <p:extLst>
      <p:ext uri="{BB962C8B-B14F-4D97-AF65-F5344CB8AC3E}">
        <p14:creationId xmlns:p14="http://schemas.microsoft.com/office/powerpoint/2010/main" val="21514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ביבליוגרפיה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מתוך הספר: טיפול קוגניטיבי התנהגותי בילדים- עקרונות טיפוליים. כתבו: גילי מור,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יופ</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מאיירס</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צופי מרום,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איוה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גלבוע-</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שכטמן</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הוצאת דיונון (2011). פרק 16 על בריחת צואה- כתבה: אסתר כהן.</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4</a:t>
            </a:fld>
            <a:endParaRPr lang="he-IL" dirty="0"/>
          </a:p>
        </p:txBody>
      </p:sp>
    </p:spTree>
    <p:extLst>
      <p:ext uri="{BB962C8B-B14F-4D97-AF65-F5344CB8AC3E}">
        <p14:creationId xmlns:p14="http://schemas.microsoft.com/office/powerpoint/2010/main" val="134637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ביבליוגרפיה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מתוך הספר: טיפול קוגניטיבי התנהגותי בילדים- עקרונות טיפוליים. כתבו: גילי מור,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יופ</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מאיירס</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צופי מרום,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איוה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גלבוע-</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שכטמן</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הוצאת דיונון (2011). פרק 16 על בריחת צואה- כתבה: אסתר כהן.</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5</a:t>
            </a:fld>
            <a:endParaRPr lang="he-IL" dirty="0"/>
          </a:p>
        </p:txBody>
      </p:sp>
    </p:spTree>
    <p:extLst>
      <p:ext uri="{BB962C8B-B14F-4D97-AF65-F5344CB8AC3E}">
        <p14:creationId xmlns:p14="http://schemas.microsoft.com/office/powerpoint/2010/main" val="148459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ביבליוגרפיה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מתוך הספר: טיפול קוגניטיבי התנהגותי בילדים- עקרונות טיפוליים. כתבו: גילי מור,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יופ</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מאיירס</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צופי מרום,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איוה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גלבוע-</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שכטמן</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הוצאת דיונון (2011). פרק 16 על בריחת צואה- כתבה: אסתר כהן.</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6</a:t>
            </a:fld>
            <a:endParaRPr lang="he-IL" dirty="0"/>
          </a:p>
        </p:txBody>
      </p:sp>
    </p:spTree>
    <p:extLst>
      <p:ext uri="{BB962C8B-B14F-4D97-AF65-F5344CB8AC3E}">
        <p14:creationId xmlns:p14="http://schemas.microsoft.com/office/powerpoint/2010/main" val="339357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7</a:t>
            </a:fld>
            <a:endParaRPr lang="he-IL" dirty="0"/>
          </a:p>
        </p:txBody>
      </p:sp>
    </p:spTree>
    <p:extLst>
      <p:ext uri="{BB962C8B-B14F-4D97-AF65-F5344CB8AC3E}">
        <p14:creationId xmlns:p14="http://schemas.microsoft.com/office/powerpoint/2010/main" val="363200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ביבליוגרפיה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מתוך הספר: טיפול קוגניטיבי התנהגותי בילדים- עקרונות טיפוליים. כתבו: גילי מור,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יופ</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מאיירס</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צופי מרום,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איוה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גלבוע-</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שכטמן</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הוצאת דיונון (2011). פרק 16 על בריחת צואה- כתבה: אסתר כהן.</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8</a:t>
            </a:fld>
            <a:endParaRPr lang="he-IL" dirty="0"/>
          </a:p>
        </p:txBody>
      </p:sp>
    </p:spTree>
    <p:extLst>
      <p:ext uri="{BB962C8B-B14F-4D97-AF65-F5344CB8AC3E}">
        <p14:creationId xmlns:p14="http://schemas.microsoft.com/office/powerpoint/2010/main" val="70978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ביבליוגרפיה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מתוך הספר: טיפול קוגניטיבי התנהגותי בילדים- עקרונות טיפוליים. כתבו: גילי מור,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יופ</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מאיירס</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צופי מרום, </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איוה</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גלבוע-</a:t>
            </a:r>
            <a:r>
              <a:rPr lang="he-IL"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שכטמן</a:t>
            </a:r>
            <a:r>
              <a:rPr lang="he-IL"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הוצאת דיונון (2011). פרק 16 על בריחת צואה- כתבה: אסתר כהן.</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C6074690-7256-4BB9-AC0F-97AEAE8CDEC2}" type="slidenum">
              <a:rPr lang="he-IL" smtClean="0"/>
              <a:t>9</a:t>
            </a:fld>
            <a:endParaRPr lang="he-IL" dirty="0"/>
          </a:p>
        </p:txBody>
      </p:sp>
    </p:spTree>
    <p:extLst>
      <p:ext uri="{BB962C8B-B14F-4D97-AF65-F5344CB8AC3E}">
        <p14:creationId xmlns:p14="http://schemas.microsoft.com/office/powerpoint/2010/main" val="158693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376792" y="1905003"/>
            <a:ext cx="9435241" cy="1625599"/>
          </a:xfrm>
        </p:spPr>
        <p:txBody>
          <a:bodyPr rtlCol="1">
            <a:normAutofit/>
          </a:bodyPr>
          <a:lstStyle>
            <a:lvl1pPr algn="ctr" rtl="1">
              <a:lnSpc>
                <a:spcPct val="90000"/>
              </a:lnSpc>
              <a:defRPr sz="48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rtl="1"/>
            <a:r>
              <a:rPr lang="he-IL" smtClean="0"/>
              <a:t>לחץ כדי לערוך סגנון כותרת של תבנית בסיס</a:t>
            </a:r>
            <a:endParaRPr lang="he-IL" dirty="0"/>
          </a:p>
        </p:txBody>
      </p:sp>
      <p:sp>
        <p:nvSpPr>
          <p:cNvPr id="3" name="כותרת משנה 2"/>
          <p:cNvSpPr>
            <a:spLocks noGrp="1"/>
          </p:cNvSpPr>
          <p:nvPr>
            <p:ph type="subTitle" idx="1"/>
          </p:nvPr>
        </p:nvSpPr>
        <p:spPr>
          <a:xfrm>
            <a:off x="1382103" y="3657123"/>
            <a:ext cx="9429931" cy="991077"/>
          </a:xfrm>
        </p:spPr>
        <p:txBody>
          <a:bodyPr rtlCol="1">
            <a:normAutofit/>
          </a:bodyPr>
          <a:lstStyle>
            <a:lvl1pPr marL="0" indent="0" algn="ctr" rtl="1">
              <a:spcBef>
                <a:spcPts val="0"/>
              </a:spcBef>
              <a:buNone/>
              <a:defRPr sz="200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r>
              <a:rPr lang="he-IL" smtClean="0"/>
              <a:t>לחץ כדי לערוך סגנון כותרת משנה של תבנית בסיס</a:t>
            </a:r>
            <a:endParaRPr lang="he-IL" dirty="0"/>
          </a:p>
        </p:txBody>
      </p:sp>
      <p:sp>
        <p:nvSpPr>
          <p:cNvPr id="5" name="מציין מיקום של כותרת תחתונה 4"/>
          <p:cNvSpPr>
            <a:spLocks noGrp="1"/>
          </p:cNvSpPr>
          <p:nvPr>
            <p:ph type="ftr" sz="quarter" idx="11"/>
          </p:nvPr>
        </p:nvSpPr>
        <p:spPr/>
        <p:txBody>
          <a:bodyPr rtlCol="1"/>
          <a:lstStyle>
            <a:lvl1pPr algn="r"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10"/>
          </p:nvPr>
        </p:nvSpPr>
        <p:spPr/>
        <p:txBody>
          <a:bodyPr rtlCol="1"/>
          <a:lstStyle>
            <a:lvl1pPr algn="l"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3AC531F3-BD94-46C0-92F1-C645D87C5CBE}" type="datetime8">
              <a:rPr lang="he-IL" smtClean="0"/>
              <a:pPr/>
              <a:t>24 יוני 20</a:t>
            </a:fld>
            <a:endParaRPr lang="he-IL" dirty="0"/>
          </a:p>
        </p:txBody>
      </p:sp>
      <p:sp>
        <p:nvSpPr>
          <p:cNvPr id="6" name="מציין מיקום של מספר שקופית 5"/>
          <p:cNvSpPr>
            <a:spLocks noGrp="1"/>
          </p:cNvSpPr>
          <p:nvPr>
            <p:ph type="sldNum" sz="quarter" idx="12"/>
          </p:nvPr>
        </p:nvSpPr>
        <p:spPr/>
        <p:txBody>
          <a:bodyPr rtlCol="1"/>
          <a:lstStyle>
            <a:lvl1pPr algn="l"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DF28FB93-0A08-4E7D-8E63-9EFA29F1E093}" type="slidenum">
              <a:rPr lang="he-IL" smtClean="0"/>
              <a:pPr/>
              <a:t>‹#›</a:t>
            </a:fld>
            <a:endParaRPr lang="he-IL" dirty="0"/>
          </a:p>
        </p:txBody>
      </p:sp>
      <p:grpSp>
        <p:nvGrpSpPr>
          <p:cNvPr id="7" name="קבוצה 6"/>
          <p:cNvGrpSpPr/>
          <p:nvPr/>
        </p:nvGrpSpPr>
        <p:grpSpPr>
          <a:xfrm>
            <a:off x="1218882" y="1600200"/>
            <a:ext cx="9739746" cy="73152"/>
            <a:chOff x="914400" y="1200150"/>
            <a:chExt cx="7306712" cy="54864"/>
          </a:xfrm>
        </p:grpSpPr>
        <p:sp>
          <p:nvSpPr>
            <p:cNvPr id="8" name="אליפסה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 name="אליפסה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nvGrpSpPr>
            <p:cNvPr id="10" name="קבוצה 9"/>
            <p:cNvGrpSpPr/>
            <p:nvPr/>
          </p:nvGrpSpPr>
          <p:grpSpPr>
            <a:xfrm>
              <a:off x="1036847" y="1207626"/>
              <a:ext cx="7074290" cy="38998"/>
              <a:chOff x="2141408" y="1752956"/>
              <a:chExt cx="7315200" cy="38998"/>
            </a:xfrm>
            <a:solidFill>
              <a:schemeClr val="tx2"/>
            </a:solidFill>
          </p:grpSpPr>
          <p:cxnSp>
            <p:nvCxnSpPr>
              <p:cNvPr id="11" name="מחבר ישר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קבוצה 12"/>
          <p:cNvGrpSpPr/>
          <p:nvPr/>
        </p:nvGrpSpPr>
        <p:grpSpPr>
          <a:xfrm>
            <a:off x="1218882" y="4851400"/>
            <a:ext cx="9739746" cy="73152"/>
            <a:chOff x="914400" y="3638550"/>
            <a:chExt cx="7306712" cy="54864"/>
          </a:xfrm>
        </p:grpSpPr>
        <p:sp>
          <p:nvSpPr>
            <p:cNvPr id="14" name="אליפסה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 name="אליפסה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nvGrpSpPr>
            <p:cNvPr id="16" name="קבוצה 15"/>
            <p:cNvGrpSpPr/>
            <p:nvPr/>
          </p:nvGrpSpPr>
          <p:grpSpPr>
            <a:xfrm>
              <a:off x="1036847" y="3646026"/>
              <a:ext cx="7074290" cy="38998"/>
              <a:chOff x="2141408" y="1752956"/>
              <a:chExt cx="7315200" cy="38998"/>
            </a:xfrm>
            <a:solidFill>
              <a:schemeClr val="tx2"/>
            </a:solidFill>
          </p:grpSpPr>
          <p:cxnSp>
            <p:nvCxnSpPr>
              <p:cNvPr id="17" name="מחבר ישר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smtClean="0"/>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he-IL" smtClean="0"/>
              <a:t>לחץ כדי לערוך סגנונות טקסט של תבנית בסיס</a:t>
            </a:r>
          </a:p>
          <a:p>
            <a:pPr lvl="1" rtl="1"/>
            <a:r>
              <a:rPr lang="he-IL" smtClean="0"/>
              <a:t>רמה שנייה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lvl1pPr>
              <a:defRPr/>
            </a:lvl1pPr>
          </a:lstStyle>
          <a:p>
            <a:fld id="{05CE2822-BF3E-46B1-BFB6-42A18118499E}" type="datetime8">
              <a:rPr lang="he-IL" smtClean="0"/>
              <a:pPr/>
              <a:t>24 יוני 20</a:t>
            </a:fld>
            <a:endParaRPr lang="he-IL" dirty="0"/>
          </a:p>
        </p:txBody>
      </p:sp>
      <p:sp>
        <p:nvSpPr>
          <p:cNvPr id="6" name="מציין מיקום של מספר שקופית 5"/>
          <p:cNvSpPr>
            <a:spLocks noGrp="1"/>
          </p:cNvSpPr>
          <p:nvPr>
            <p:ph type="sldNum" sz="quarter" idx="12"/>
          </p:nvPr>
        </p:nvSpPr>
        <p:spPr/>
        <p:txBody>
          <a:bodyPr rtlCol="1"/>
          <a:lstStyle/>
          <a:p>
            <a:pPr rtl="1"/>
            <a:fld id="{DF28FB93-0A08-4E7D-8E63-9EFA29F1E093}" type="slidenum">
              <a:rPr lang="he-IL"/>
              <a:pPr/>
              <a:t>‹#›</a:t>
            </a:fld>
            <a:endParaRPr lang="he-IL"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834563" y="434975"/>
            <a:ext cx="1168400" cy="5661025"/>
          </a:xfrm>
        </p:spPr>
        <p:txBody>
          <a:bodyPr vert="eaVert" rtlCol="1"/>
          <a:lstStyle>
            <a:lvl1pPr rtl="1">
              <a:defRPr/>
            </a:lvl1pPr>
          </a:lstStyle>
          <a:p>
            <a:pPr rtl="1"/>
            <a:r>
              <a:rPr lang="he-IL" smtClean="0"/>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1217613" y="434975"/>
            <a:ext cx="8413750" cy="5661025"/>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he-IL" smtClean="0"/>
              <a:t>לחץ כדי לערוך סגנונות טקסט של תבנית בסיס</a:t>
            </a:r>
          </a:p>
          <a:p>
            <a:pPr lvl="1" rtl="1"/>
            <a:r>
              <a:rPr lang="he-IL" smtClean="0"/>
              <a:t>רמה שנייה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lvl1pPr>
              <a:defRPr/>
            </a:lvl1pPr>
          </a:lstStyle>
          <a:p>
            <a:fld id="{C45C6AF0-DB5E-4BA5-9833-1CDBF255E28C}" type="datetime8">
              <a:rPr lang="he-IL" smtClean="0"/>
              <a:pPr/>
              <a:t>24 יוני 20</a:t>
            </a:fld>
            <a:endParaRPr lang="he-IL" dirty="0"/>
          </a:p>
        </p:txBody>
      </p:sp>
      <p:sp>
        <p:nvSpPr>
          <p:cNvPr id="6" name="מציין מיקום של מספר שקופית 5"/>
          <p:cNvSpPr>
            <a:spLocks noGrp="1"/>
          </p:cNvSpPr>
          <p:nvPr>
            <p:ph type="sldNum" sz="quarter" idx="12"/>
          </p:nvPr>
        </p:nvSpPr>
        <p:spPr/>
        <p:txBody>
          <a:bodyPr rtlCol="1"/>
          <a:lstStyle/>
          <a:p>
            <a:pPr rtl="1"/>
            <a:fld id="{DF28FB93-0A08-4E7D-8E63-9EFA29F1E093}" type="slidenum">
              <a:rPr lang="he-IL"/>
              <a:pPr/>
              <a:t>‹#›</a:t>
            </a:fld>
            <a:endParaRPr lang="he-IL"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smtClean="0"/>
              <a:t>לחץ כדי לערוך סגנון כותרת של תבנית בסיס</a:t>
            </a:r>
            <a:endParaRPr lang="he-IL" dirty="0"/>
          </a:p>
        </p:txBody>
      </p:sp>
      <p:sp>
        <p:nvSpPr>
          <p:cNvPr id="3" name="מציין מיקום תוכן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he-IL" smtClean="0"/>
              <a:t>לחץ כדי לערוך סגנונות טקסט של תבנית בסיס</a:t>
            </a:r>
          </a:p>
          <a:p>
            <a:pPr lvl="1" rtl="1"/>
            <a:r>
              <a:rPr lang="he-IL" smtClean="0"/>
              <a:t>רמה שנייה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lvl1pPr>
              <a:defRPr/>
            </a:lvl1pPr>
          </a:lstStyle>
          <a:p>
            <a:fld id="{170D9BF1-0F7C-4C59-981E-9AC9A66A59FE}" type="datetime8">
              <a:rPr lang="he-IL" smtClean="0"/>
              <a:pPr/>
              <a:t>24 יוני 20</a:t>
            </a:fld>
            <a:endParaRPr lang="he-IL" dirty="0"/>
          </a:p>
        </p:txBody>
      </p:sp>
      <p:sp>
        <p:nvSpPr>
          <p:cNvPr id="6" name="מציין מיקום של מספר שקופית 5"/>
          <p:cNvSpPr>
            <a:spLocks noGrp="1"/>
          </p:cNvSpPr>
          <p:nvPr>
            <p:ph type="sldNum" sz="quarter" idx="12"/>
          </p:nvPr>
        </p:nvSpPr>
        <p:spPr/>
        <p:txBody>
          <a:bodyPr rtlCol="1"/>
          <a:lstStyle/>
          <a:p>
            <a:pPr rtl="1"/>
            <a:fld id="{DF28FB93-0A08-4E7D-8E63-9EFA29F1E093}" type="slidenum">
              <a:rPr lang="he-IL"/>
              <a:pPr/>
              <a:t>‹#›</a:t>
            </a:fld>
            <a:endParaRPr lang="he-IL"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422030" y="990599"/>
            <a:ext cx="9344765" cy="2235203"/>
          </a:xfrm>
        </p:spPr>
        <p:txBody>
          <a:bodyPr rtlCol="1" anchor="b">
            <a:normAutofit/>
          </a:bodyPr>
          <a:lstStyle>
            <a:lvl1pPr algn="ctr" rtl="1">
              <a:lnSpc>
                <a:spcPct val="90000"/>
              </a:lnSpc>
              <a:defRPr sz="4800" b="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422030" y="3733800"/>
            <a:ext cx="9344765" cy="1219200"/>
          </a:xfrm>
        </p:spPr>
        <p:txBody>
          <a:bodyPr rtlCol="1" anchor="t"/>
          <a:lstStyle>
            <a:lvl1pPr marL="0" indent="0" algn="ctr" rtl="1">
              <a:spcBef>
                <a:spcPts val="0"/>
              </a:spcBef>
              <a:buNone/>
              <a:defRPr sz="20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noProof="0" smtClean="0"/>
              <a:t>לחץ כדי לערוך סגנונות טקסט של תבנית בסיס</a:t>
            </a:r>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4" name="מציין מיקום של תאריך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B413163B-7014-4D6D-A5DB-61753D578E63}" type="datetime8">
              <a:rPr lang="he-IL" smtClean="0"/>
              <a:pPr/>
              <a:t>24 יוני 20</a:t>
            </a:fld>
            <a:endParaRPr lang="he-IL"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F28FB93-0A08-4E7D-8E63-9EFA29F1E093}" type="slidenum">
              <a:rPr lang="he-IL" noProof="0" smtClean="0"/>
              <a:pPr/>
              <a:t>‹#›</a:t>
            </a:fld>
            <a:endParaRPr lang="he-IL" noProof="0" dirty="0"/>
          </a:p>
        </p:txBody>
      </p:sp>
      <p:grpSp>
        <p:nvGrpSpPr>
          <p:cNvPr id="13" name="קבוצה 12"/>
          <p:cNvGrpSpPr/>
          <p:nvPr/>
        </p:nvGrpSpPr>
        <p:grpSpPr>
          <a:xfrm>
            <a:off x="3273781" y="3475736"/>
            <a:ext cx="5641265" cy="54864"/>
            <a:chOff x="2455975" y="2588441"/>
            <a:chExt cx="4232051" cy="41148"/>
          </a:xfrm>
        </p:grpSpPr>
        <p:sp>
          <p:nvSpPr>
            <p:cNvPr id="14" name="אליפסה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אליפסה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קבוצה 15"/>
            <p:cNvGrpSpPr/>
            <p:nvPr/>
          </p:nvGrpSpPr>
          <p:grpSpPr>
            <a:xfrm>
              <a:off x="2563229" y="2594391"/>
              <a:ext cx="4023360" cy="29249"/>
              <a:chOff x="2550323" y="3458731"/>
              <a:chExt cx="4023360" cy="38998"/>
            </a:xfrm>
          </p:grpSpPr>
          <p:cxnSp>
            <p:nvCxnSpPr>
              <p:cNvPr id="17" name="מחבר ישר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מחבר ישר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smtClean="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1218883"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תוכן 3"/>
          <p:cNvSpPr>
            <a:spLocks noGrp="1"/>
          </p:cNvSpPr>
          <p:nvPr>
            <p:ph sz="half" idx="2"/>
          </p:nvPr>
        </p:nvSpPr>
        <p:spPr>
          <a:xfrm>
            <a:off x="6195986" y="1803400"/>
            <a:ext cx="4773956"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baseline="0"/>
            </a:lvl8pPr>
            <a:lvl9pPr algn="r" rtl="1">
              <a:defRPr sz="1800" baseline="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6" name="מציין מיקום של כותרת תחתונה 5"/>
          <p:cNvSpPr>
            <a:spLocks noGrp="1"/>
          </p:cNvSpPr>
          <p:nvPr>
            <p:ph type="ftr" sz="quarter" idx="11"/>
          </p:nvPr>
        </p:nvSpPr>
        <p:spPr/>
        <p:txBody>
          <a:bodyPr rtlCol="1"/>
          <a:lstStyle/>
          <a:p>
            <a:pPr rtl="1"/>
            <a:endParaRPr lang="he-IL" noProof="0" dirty="0"/>
          </a:p>
        </p:txBody>
      </p:sp>
      <p:sp>
        <p:nvSpPr>
          <p:cNvPr id="5" name="מציין מיקום של תאריך 4"/>
          <p:cNvSpPr>
            <a:spLocks noGrp="1"/>
          </p:cNvSpPr>
          <p:nvPr>
            <p:ph type="dt" sz="half" idx="10"/>
          </p:nvPr>
        </p:nvSpPr>
        <p:spPr/>
        <p:txBody>
          <a:bodyPr rtlCol="1"/>
          <a:lstStyle>
            <a:lvl1pPr>
              <a:defRPr/>
            </a:lvl1pPr>
          </a:lstStyle>
          <a:p>
            <a:fld id="{EF76090B-7AE1-412D-B920-DF415865A945}" type="datetime8">
              <a:rPr lang="he-IL" smtClean="0"/>
              <a:pPr/>
              <a:t>24 יוני 20</a:t>
            </a:fld>
            <a:endParaRPr lang="he-IL" dirty="0"/>
          </a:p>
        </p:txBody>
      </p:sp>
      <p:sp>
        <p:nvSpPr>
          <p:cNvPr id="7" name="מציין מיקום של מספר שקופית 6"/>
          <p:cNvSpPr>
            <a:spLocks noGrp="1"/>
          </p:cNvSpPr>
          <p:nvPr>
            <p:ph type="sldNum" sz="quarter" idx="12"/>
          </p:nvPr>
        </p:nvSpPr>
        <p:spPr/>
        <p:txBody>
          <a:bodyPr rtlCol="1"/>
          <a:lstStyle/>
          <a:p>
            <a:pPr rtl="1"/>
            <a:fld id="{DF28FB93-0A08-4E7D-8E63-9EFA29F1E093}" type="slidenum">
              <a:rPr lang="he-IL" noProof="0"/>
              <a:pPr/>
              <a:t>‹#›</a:t>
            </a:fld>
            <a:endParaRPr lang="he-IL" noProof="0"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algn="r" rtl="1">
              <a:defRPr/>
            </a:lvl1pPr>
          </a:lstStyle>
          <a:p>
            <a:pPr rtl="1"/>
            <a:r>
              <a:rPr lang="he-IL"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1222945"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smtClean="0"/>
              <a:t>לחץ כדי לערוך סגנונות טקסט של תבנית בסיס</a:t>
            </a:r>
          </a:p>
        </p:txBody>
      </p:sp>
      <p:sp>
        <p:nvSpPr>
          <p:cNvPr id="4" name="מציין מיקום תוכן 3"/>
          <p:cNvSpPr>
            <a:spLocks noGrp="1"/>
          </p:cNvSpPr>
          <p:nvPr>
            <p:ph sz="half" idx="2"/>
          </p:nvPr>
        </p:nvSpPr>
        <p:spPr>
          <a:xfrm>
            <a:off x="1218883"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smtClean="0"/>
              <a:t>לחץ כדי לערוך סגנונות טקסט של תבנית בסיס</a:t>
            </a:r>
          </a:p>
          <a:p>
            <a:pPr lvl="1" rtl="1"/>
            <a:r>
              <a:rPr lang="he-IL" smtClean="0"/>
              <a:t>רמה שנייה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טקסט 4"/>
          <p:cNvSpPr>
            <a:spLocks noGrp="1"/>
          </p:cNvSpPr>
          <p:nvPr>
            <p:ph type="body" sz="quarter" idx="3"/>
          </p:nvPr>
        </p:nvSpPr>
        <p:spPr>
          <a:xfrm>
            <a:off x="6200049" y="1803400"/>
            <a:ext cx="4769806" cy="711200"/>
          </a:xfrm>
        </p:spPr>
        <p:txBody>
          <a:bodyPr rtlCol="1" anchor="ctr">
            <a:normAutofit/>
          </a:bodyPr>
          <a:lstStyle>
            <a:lvl1pPr marL="0" indent="0" algn="r" rtl="1">
              <a:lnSpc>
                <a:spcPct val="90000"/>
              </a:lnSpc>
              <a:spcBef>
                <a:spcPts val="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smtClean="0"/>
              <a:t>לחץ כדי לערוך סגנונות טקסט של תבנית בסיס</a:t>
            </a:r>
          </a:p>
        </p:txBody>
      </p:sp>
      <p:sp>
        <p:nvSpPr>
          <p:cNvPr id="6" name="מציין מיקום תוכן 5"/>
          <p:cNvSpPr>
            <a:spLocks noGrp="1"/>
          </p:cNvSpPr>
          <p:nvPr>
            <p:ph sz="quarter" idx="4"/>
          </p:nvPr>
        </p:nvSpPr>
        <p:spPr>
          <a:xfrm>
            <a:off x="6195986" y="2514600"/>
            <a:ext cx="4773956" cy="3556000"/>
          </a:xfrm>
        </p:spPr>
        <p:txBody>
          <a:bodyPr rtlCol="1">
            <a:normAutofit/>
          </a:bodyPr>
          <a:lstStyle>
            <a:lvl1pPr algn="r" rtl="1">
              <a:spcBef>
                <a:spcPts val="16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smtClean="0"/>
              <a:t>לחץ כדי לערוך סגנונות טקסט של תבנית בסיס</a:t>
            </a:r>
          </a:p>
          <a:p>
            <a:pPr lvl="1" rtl="1"/>
            <a:r>
              <a:rPr lang="he-IL" smtClean="0"/>
              <a:t>רמה שנייה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8" name="מציין מיקום של כותרת תחתונה 7"/>
          <p:cNvSpPr>
            <a:spLocks noGrp="1"/>
          </p:cNvSpPr>
          <p:nvPr>
            <p:ph type="ftr" sz="quarter" idx="11"/>
          </p:nvPr>
        </p:nvSpPr>
        <p:spPr/>
        <p:txBody>
          <a:bodyPr rtlCol="1"/>
          <a:lstStyle/>
          <a:p>
            <a:pPr rtl="1"/>
            <a:endParaRPr lang="he-IL" dirty="0"/>
          </a:p>
        </p:txBody>
      </p:sp>
      <p:sp>
        <p:nvSpPr>
          <p:cNvPr id="7" name="מציין מיקום של תאריך 6"/>
          <p:cNvSpPr>
            <a:spLocks noGrp="1"/>
          </p:cNvSpPr>
          <p:nvPr>
            <p:ph type="dt" sz="half" idx="10"/>
          </p:nvPr>
        </p:nvSpPr>
        <p:spPr/>
        <p:txBody>
          <a:bodyPr rtlCol="1"/>
          <a:lstStyle>
            <a:lvl1pPr>
              <a:defRPr/>
            </a:lvl1pPr>
          </a:lstStyle>
          <a:p>
            <a:fld id="{AE783573-F0A0-4BE2-A534-D57EDD889FEF}" type="datetime8">
              <a:rPr lang="he-IL" smtClean="0"/>
              <a:pPr/>
              <a:t>24 יוני 20</a:t>
            </a:fld>
            <a:endParaRPr lang="he-IL" dirty="0"/>
          </a:p>
        </p:txBody>
      </p:sp>
      <p:sp>
        <p:nvSpPr>
          <p:cNvPr id="9" name="מציין מיקום של מספר שקופית 8"/>
          <p:cNvSpPr>
            <a:spLocks noGrp="1"/>
          </p:cNvSpPr>
          <p:nvPr>
            <p:ph type="sldNum" sz="quarter" idx="12"/>
          </p:nvPr>
        </p:nvSpPr>
        <p:spPr/>
        <p:txBody>
          <a:bodyPr rtlCol="1"/>
          <a:lstStyle/>
          <a:p>
            <a:pPr rtl="1"/>
            <a:fld id="{DF28FB93-0A08-4E7D-8E63-9EFA29F1E093}" type="slidenum">
              <a:rPr lang="he-IL"/>
              <a:pPr/>
              <a:t>‹#›</a:t>
            </a:fld>
            <a:endParaRPr lang="he-IL"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smtClean="0"/>
              <a:t>לחץ כדי לערוך סגנון כותרת של תבנית בסיס</a:t>
            </a:r>
            <a:endParaRPr lang="he-IL" dirty="0"/>
          </a:p>
        </p:txBody>
      </p:sp>
      <p:sp>
        <p:nvSpPr>
          <p:cNvPr id="4" name="מציין מיקום של כותרת תחתונה 3"/>
          <p:cNvSpPr>
            <a:spLocks noGrp="1"/>
          </p:cNvSpPr>
          <p:nvPr>
            <p:ph type="ftr" sz="quarter" idx="11"/>
          </p:nvPr>
        </p:nvSpPr>
        <p:spPr/>
        <p:txBody>
          <a:bodyPr rtlCol="1"/>
          <a:lstStyle/>
          <a:p>
            <a:pPr rtl="1"/>
            <a:endParaRPr lang="he-IL" dirty="0"/>
          </a:p>
        </p:txBody>
      </p:sp>
      <p:sp>
        <p:nvSpPr>
          <p:cNvPr id="3" name="מציין מיקום של תאריך 2"/>
          <p:cNvSpPr>
            <a:spLocks noGrp="1"/>
          </p:cNvSpPr>
          <p:nvPr>
            <p:ph type="dt" sz="half" idx="10"/>
          </p:nvPr>
        </p:nvSpPr>
        <p:spPr/>
        <p:txBody>
          <a:bodyPr rtlCol="1"/>
          <a:lstStyle>
            <a:lvl1pPr>
              <a:defRPr/>
            </a:lvl1pPr>
          </a:lstStyle>
          <a:p>
            <a:fld id="{1FF69C3A-7085-47B6-BA89-717CDCF53848}" type="datetime8">
              <a:rPr lang="he-IL" smtClean="0"/>
              <a:pPr/>
              <a:t>24 יוני 20</a:t>
            </a:fld>
            <a:endParaRPr lang="he-IL" dirty="0"/>
          </a:p>
        </p:txBody>
      </p:sp>
      <p:sp>
        <p:nvSpPr>
          <p:cNvPr id="5" name="מציין מיקום של מספר שקופית 4"/>
          <p:cNvSpPr>
            <a:spLocks noGrp="1"/>
          </p:cNvSpPr>
          <p:nvPr>
            <p:ph type="sldNum" sz="quarter" idx="12"/>
          </p:nvPr>
        </p:nvSpPr>
        <p:spPr/>
        <p:txBody>
          <a:bodyPr rtlCol="1"/>
          <a:lstStyle/>
          <a:p>
            <a:pPr rtl="1"/>
            <a:fld id="{DF28FB93-0A08-4E7D-8E63-9EFA29F1E093}" type="slidenum">
              <a:rPr lang="he-IL"/>
              <a:pPr/>
              <a:t>‹#›</a:t>
            </a:fld>
            <a:endParaRPr lang="he-IL"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p:txBody>
          <a:bodyPr rtlCol="1"/>
          <a:lstStyle/>
          <a:p>
            <a:pPr rtl="1"/>
            <a:endParaRPr lang="he-IL" dirty="0"/>
          </a:p>
        </p:txBody>
      </p:sp>
      <p:sp>
        <p:nvSpPr>
          <p:cNvPr id="2" name="מציין מיקום של תאריך 1"/>
          <p:cNvSpPr>
            <a:spLocks noGrp="1"/>
          </p:cNvSpPr>
          <p:nvPr>
            <p:ph type="dt" sz="half" idx="10"/>
          </p:nvPr>
        </p:nvSpPr>
        <p:spPr/>
        <p:txBody>
          <a:bodyPr rtlCol="1"/>
          <a:lstStyle>
            <a:lvl1pPr>
              <a:defRPr/>
            </a:lvl1pPr>
          </a:lstStyle>
          <a:p>
            <a:fld id="{462089E9-CCFE-4F10-9EA3-A9ABF64A4A20}" type="datetime8">
              <a:rPr lang="he-IL" smtClean="0"/>
              <a:pPr/>
              <a:t>24 יוני 20</a:t>
            </a:fld>
            <a:endParaRPr lang="he-IL" dirty="0"/>
          </a:p>
        </p:txBody>
      </p:sp>
      <p:sp>
        <p:nvSpPr>
          <p:cNvPr id="4" name="מציין מיקום של מספר שקופית 3"/>
          <p:cNvSpPr>
            <a:spLocks noGrp="1"/>
          </p:cNvSpPr>
          <p:nvPr>
            <p:ph type="sldNum" sz="quarter" idx="12"/>
          </p:nvPr>
        </p:nvSpPr>
        <p:spPr/>
        <p:txBody>
          <a:bodyPr rtlCol="1"/>
          <a:lstStyle/>
          <a:p>
            <a:pPr rtl="1"/>
            <a:fld id="{DF28FB93-0A08-4E7D-8E63-9EFA29F1E093}" type="slidenum">
              <a:rPr lang="he-IL"/>
              <a:pPr/>
              <a:t>‹#›</a:t>
            </a:fld>
            <a:endParaRPr lang="he-IL"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chor="b">
            <a:normAutofit/>
          </a:bodyPr>
          <a:lstStyle>
            <a:lvl1pPr algn="r" rtl="1">
              <a:defRPr sz="3200" b="0">
                <a:latin typeface="Tahoma" panose="020B0604030504040204" pitchFamily="34" charset="0"/>
                <a:ea typeface="Tahoma" panose="020B0604030504040204" pitchFamily="34" charset="0"/>
                <a:cs typeface="Tahoma" panose="020B0604030504040204" pitchFamily="34" charset="0"/>
              </a:defRPr>
            </a:lvl1pPr>
          </a:lstStyle>
          <a:p>
            <a:pPr rtl="1"/>
            <a:r>
              <a:rPr lang="he-IL" smtClean="0"/>
              <a:t>לחץ כדי לערוך סגנון כותרת של תבנית בסיס</a:t>
            </a:r>
            <a:endParaRPr lang="he-IL" dirty="0"/>
          </a:p>
        </p:txBody>
      </p:sp>
      <p:sp>
        <p:nvSpPr>
          <p:cNvPr id="3" name="מציין מיקום תוכן 2"/>
          <p:cNvSpPr>
            <a:spLocks noGrp="1"/>
          </p:cNvSpPr>
          <p:nvPr>
            <p:ph idx="1"/>
          </p:nvPr>
        </p:nvSpPr>
        <p:spPr>
          <a:xfrm>
            <a:off x="4377719" y="1803400"/>
            <a:ext cx="6602281" cy="4267201"/>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600">
                <a:latin typeface="Tahoma" panose="020B0604030504040204" pitchFamily="34" charset="0"/>
                <a:ea typeface="Tahoma" panose="020B0604030504040204" pitchFamily="34" charset="0"/>
                <a:cs typeface="Tahoma" panose="020B0604030504040204" pitchFamily="34" charset="0"/>
              </a:defRPr>
            </a:lvl4pPr>
            <a:lvl5pPr algn="r" rtl="1">
              <a:defRPr sz="1600">
                <a:latin typeface="Tahoma" panose="020B0604030504040204" pitchFamily="34" charset="0"/>
                <a:ea typeface="Tahoma" panose="020B0604030504040204" pitchFamily="34" charset="0"/>
                <a:cs typeface="Tahoma" panose="020B0604030504040204" pitchFamily="34" charset="0"/>
              </a:defRPr>
            </a:lvl5pPr>
            <a:lvl6pPr algn="r" rtl="1">
              <a:defRPr sz="1600"/>
            </a:lvl6pPr>
            <a:lvl7pPr algn="r" rtl="1">
              <a:defRPr sz="1600"/>
            </a:lvl7pPr>
            <a:lvl8pPr algn="r" rtl="1">
              <a:defRPr sz="1600" baseline="0"/>
            </a:lvl8pPr>
            <a:lvl9pPr algn="r" rtl="1">
              <a:defRPr sz="1600" baseline="0"/>
            </a:lvl9pPr>
          </a:lstStyle>
          <a:p>
            <a:pPr lvl="0" rtl="1"/>
            <a:r>
              <a:rPr lang="he-IL" smtClean="0"/>
              <a:t>לחץ כדי לערוך סגנונות טקסט של תבנית בסיס</a:t>
            </a:r>
          </a:p>
          <a:p>
            <a:pPr lvl="1" rtl="1"/>
            <a:r>
              <a:rPr lang="he-IL" smtClean="0"/>
              <a:t>רמה שנייה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4" name="מציין מיקום טקסט 3"/>
          <p:cNvSpPr>
            <a:spLocks noGrp="1"/>
          </p:cNvSpPr>
          <p:nvPr>
            <p:ph type="body" sz="half" idx="2"/>
          </p:nvPr>
        </p:nvSpPr>
        <p:spPr>
          <a:xfrm>
            <a:off x="1216800" y="1803400"/>
            <a:ext cx="2844060" cy="4267201"/>
          </a:xfrm>
        </p:spPr>
        <p:txBody>
          <a:bodyPr rtlCol="1">
            <a:normAutofit/>
          </a:bodyPr>
          <a:lstStyle>
            <a:lvl1pPr marL="0" indent="0" algn="r" rtl="1">
              <a:spcBef>
                <a:spcPts val="16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smtClean="0"/>
              <a:t>לחץ כדי לערוך סגנונות טקסט של תבנית בסיס</a:t>
            </a:r>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E05547C-1FD5-4CA5-ADC9-0637C15AB3DE}" type="datetime8">
              <a:rPr lang="he-IL" smtClean="0"/>
              <a:pPr/>
              <a:t>24 יוני 20</a:t>
            </a:fld>
            <a:endParaRPr lang="he-IL" dirty="0"/>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chor="b">
            <a:normAutofit/>
          </a:bodyPr>
          <a:lstStyle>
            <a:lvl1pPr algn="r" rtl="1">
              <a:defRPr sz="3200" b="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8" name="מלבן 7"/>
          <p:cNvSpPr/>
          <p:nvPr/>
        </p:nvSpPr>
        <p:spPr>
          <a:xfrm>
            <a:off x="436766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4487519" y="1925320"/>
            <a:ext cx="6362567" cy="4023360"/>
          </a:xfrm>
          <a:solidFill>
            <a:schemeClr val="bg2"/>
          </a:solidFill>
        </p:spPr>
        <p:txBody>
          <a:bodyPr tIns="91440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smtClean="0"/>
              <a:t>לחץ על הסמל כדי להוסיף תמונה</a:t>
            </a:r>
            <a:endParaRPr lang="he-IL" noProof="0" dirty="0"/>
          </a:p>
        </p:txBody>
      </p:sp>
      <p:sp>
        <p:nvSpPr>
          <p:cNvPr id="4" name="מציין מיקום טקסט 3"/>
          <p:cNvSpPr>
            <a:spLocks noGrp="1"/>
          </p:cNvSpPr>
          <p:nvPr>
            <p:ph type="body" sz="half" idx="2"/>
          </p:nvPr>
        </p:nvSpPr>
        <p:spPr>
          <a:xfrm>
            <a:off x="1216800" y="1803401"/>
            <a:ext cx="2844060" cy="4165600"/>
          </a:xfrm>
        </p:spPr>
        <p:txBody>
          <a:bodyPr rtlCol="1">
            <a:normAutofit/>
          </a:bodyPr>
          <a:lstStyle>
            <a:lvl1pPr marL="0" indent="0" algn="r" rtl="1">
              <a:spcBef>
                <a:spcPts val="16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smtClean="0"/>
              <a:t>לחץ כדי לערוך סגנונות טקסט של תבנית בסיס</a:t>
            </a:r>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5FA0A80-1285-444D-B473-78533441B175}" type="datetime8">
              <a:rPr lang="he-IL" smtClean="0"/>
              <a:pPr/>
              <a:t>24 יוני 20</a:t>
            </a:fld>
            <a:endParaRPr lang="he-IL" dirty="0"/>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F28FB93-0A08-4E7D-8E63-9EFA29F1E093}" type="slidenum">
              <a:rPr lang="he-IL" noProof="0" smtClean="0"/>
              <a:pPr/>
              <a:t>‹#›</a:t>
            </a:fld>
            <a:endParaRPr lang="he-IL" noProof="0"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מלבן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endParaRPr lang="he-IL" sz="2400"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מלבן מעוגל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מציין מיקום של כותרת 1"/>
          <p:cNvSpPr>
            <a:spLocks noGrp="1"/>
          </p:cNvSpPr>
          <p:nvPr>
            <p:ph type="title"/>
          </p:nvPr>
        </p:nvSpPr>
        <p:spPr>
          <a:xfrm>
            <a:off x="1218883" y="431800"/>
            <a:ext cx="9751060" cy="1168400"/>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218883" y="1803400"/>
            <a:ext cx="9751060" cy="4267200"/>
          </a:xfrm>
          <a:prstGeom prst="rect">
            <a:avLst/>
          </a:prstGeom>
        </p:spPr>
        <p:txBody>
          <a:bodyPr vert="horz" lIns="91440" tIns="45720" rIns="91440" bIns="45720"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a:off x="3564000" y="6172200"/>
            <a:ext cx="7416000" cy="30480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4" name="מציין מיקום של תאריך 3"/>
          <p:cNvSpPr>
            <a:spLocks noGrp="1"/>
          </p:cNvSpPr>
          <p:nvPr>
            <p:ph type="dt" sz="half" idx="2"/>
          </p:nvPr>
        </p:nvSpPr>
        <p:spPr>
          <a:xfrm>
            <a:off x="2208529" y="6172200"/>
            <a:ext cx="1218883" cy="30480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F80B2C3F-FB13-4ACE-A5DA-B5F89F6A0A73}" type="datetime8">
              <a:rPr lang="he-IL" smtClean="0"/>
              <a:pPr/>
              <a:t>24 יוני 20</a:t>
            </a:fld>
            <a:endParaRPr lang="he-IL" dirty="0"/>
          </a:p>
        </p:txBody>
      </p:sp>
      <p:sp>
        <p:nvSpPr>
          <p:cNvPr id="6" name="מציין מיקום של מספר שקופית 5"/>
          <p:cNvSpPr>
            <a:spLocks noGrp="1"/>
          </p:cNvSpPr>
          <p:nvPr>
            <p:ph type="sldNum" sz="quarter" idx="4"/>
          </p:nvPr>
        </p:nvSpPr>
        <p:spPr>
          <a:xfrm>
            <a:off x="1216800" y="6172200"/>
            <a:ext cx="711015" cy="30480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46888" indent="-246888" algn="r" defTabSz="914400" rtl="1" eaLnBrk="1" latinLnBrk="0" hangingPunct="1">
        <a:lnSpc>
          <a:spcPct val="90000"/>
        </a:lnSpc>
        <a:spcBef>
          <a:spcPts val="1800"/>
        </a:spcBef>
        <a:buClr>
          <a:schemeClr val="tx1"/>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40" indent="-246888" algn="r" defTabSz="914400" rtl="1" eaLnBrk="1" latinLnBrk="0" hangingPunct="1">
        <a:lnSpc>
          <a:spcPct val="90000"/>
        </a:lnSpc>
        <a:spcBef>
          <a:spcPts val="800"/>
        </a:spcBef>
        <a:buClr>
          <a:schemeClr val="tx1"/>
        </a:buClr>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0392" indent="-246888" algn="r" defTabSz="914400" rtl="1" eaLnBrk="1" latinLnBrk="0" hangingPunct="1">
        <a:lnSpc>
          <a:spcPct val="90000"/>
        </a:lnSpc>
        <a:spcBef>
          <a:spcPts val="800"/>
        </a:spcBef>
        <a:buClr>
          <a:schemeClr val="tx1"/>
        </a:buClr>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52144"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53896" indent="-246888"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55648"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r" defTabSz="914400" rtl="1"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bpsy.net/articles.asp?id=2934" TargetMode="External"/><Relationship Id="rId2" Type="http://schemas.openxmlformats.org/officeDocument/2006/relationships/hyperlink" Target="https://yeladim.sheba.co.il/%D7%90%D7%A0%D7%A7%D7%95%D7%A4%D7%A8%D7%96%D7%99%D7%A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376792" y="1061009"/>
            <a:ext cx="9435241" cy="1625599"/>
          </a:xfrm>
        </p:spPr>
        <p:txBody>
          <a:bodyPr rtlCol="1"/>
          <a:lstStyle/>
          <a:p>
            <a:pPr rtl="1"/>
            <a:r>
              <a:rPr lang="he-IL" dirty="0" smtClean="0">
                <a:latin typeface="Tahoma" panose="020B0604030504040204" pitchFamily="34" charset="0"/>
                <a:ea typeface="Tahoma" panose="020B0604030504040204" pitchFamily="34" charset="0"/>
                <a:cs typeface="Tahoma" panose="020B0604030504040204" pitchFamily="34" charset="0"/>
              </a:rPr>
              <a:t>אנקופרזיס בגיל ההתבגרות</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כותרת משנה 2"/>
          <p:cNvSpPr>
            <a:spLocks noGrp="1"/>
          </p:cNvSpPr>
          <p:nvPr>
            <p:ph type="subTitle" idx="1"/>
          </p:nvPr>
        </p:nvSpPr>
        <p:spPr/>
        <p:txBody>
          <a:bodyPr rtlCol="1">
            <a:noAutofit/>
          </a:bodyPr>
          <a:lstStyle/>
          <a:p>
            <a:pPr rtl="1"/>
            <a:r>
              <a:rPr lang="he-IL" sz="1600" dirty="0" smtClean="0"/>
              <a:t>מור צח מוכתר ורעות </a:t>
            </a:r>
            <a:r>
              <a:rPr lang="he-IL" sz="1600" dirty="0" err="1" smtClean="0"/>
              <a:t>אונגר</a:t>
            </a:r>
            <a:r>
              <a:rPr lang="he-IL" sz="1600" dirty="0" smtClean="0"/>
              <a:t> </a:t>
            </a:r>
          </a:p>
          <a:p>
            <a:pPr rtl="1"/>
            <a:r>
              <a:rPr lang="he-IL" sz="1600" dirty="0" smtClean="0"/>
              <a:t>14.6.20</a:t>
            </a:r>
          </a:p>
          <a:p>
            <a:pPr rtl="1"/>
            <a:r>
              <a:rPr lang="he-IL" sz="1600" dirty="0" smtClean="0"/>
              <a:t>קורס פסיכולוגיה התפתחותית למתקדמים </a:t>
            </a:r>
          </a:p>
          <a:p>
            <a:pPr rtl="1"/>
            <a:r>
              <a:rPr lang="he-IL" sz="1600" dirty="0" smtClean="0"/>
              <a:t>בהנחיית ד"ר שרית אלקלעי</a:t>
            </a:r>
            <a:endParaRPr lang="he-IL" sz="1600" dirty="0"/>
          </a:p>
        </p:txBody>
      </p:sp>
      <p:pic>
        <p:nvPicPr>
          <p:cNvPr id="5" name="תמונה 4"/>
          <p:cNvPicPr>
            <a:picLocks noChangeAspect="1"/>
          </p:cNvPicPr>
          <p:nvPr/>
        </p:nvPicPr>
        <p:blipFill rotWithShape="1">
          <a:blip r:embed="rId3">
            <a:extLst>
              <a:ext uri="{28A0092B-C50C-407E-A947-70E740481C1C}">
                <a14:useLocalDpi xmlns:a14="http://schemas.microsoft.com/office/drawing/2010/main" val="0"/>
              </a:ext>
            </a:extLst>
          </a:blip>
          <a:srcRect r="28630"/>
          <a:stretch/>
        </p:blipFill>
        <p:spPr>
          <a:xfrm>
            <a:off x="1917948" y="2952750"/>
            <a:ext cx="1923851" cy="1695450"/>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r>
              <a:rPr lang="he-IL" b="1" dirty="0" smtClean="0"/>
              <a:t>טיפול פסיכולוגי</a:t>
            </a:r>
            <a:endParaRPr lang="en-US" dirty="0"/>
          </a:p>
        </p:txBody>
      </p:sp>
      <p:sp>
        <p:nvSpPr>
          <p:cNvPr id="14" name="מציין מיקום תוכן 13"/>
          <p:cNvSpPr>
            <a:spLocks noGrp="1"/>
          </p:cNvSpPr>
          <p:nvPr>
            <p:ph idx="1"/>
          </p:nvPr>
        </p:nvSpPr>
        <p:spPr>
          <a:xfrm>
            <a:off x="1218883" y="1803400"/>
            <a:ext cx="9751060" cy="3065760"/>
          </a:xfrm>
        </p:spPr>
        <p:txBody>
          <a:bodyPr rtlCol="1">
            <a:normAutofit/>
          </a:bodyPr>
          <a:lstStyle/>
          <a:p>
            <a:pPr marL="0" indent="0">
              <a:buNone/>
            </a:pPr>
            <a:r>
              <a:rPr lang="he-IL" sz="2000" dirty="0" smtClean="0"/>
              <a:t>ההפניה לטיפול פסיכולוגי נעשית בדרך כלל לאחר כשל של הטיפול הרפואי. </a:t>
            </a:r>
            <a:endParaRPr lang="he-IL" sz="2000" dirty="0"/>
          </a:p>
          <a:p>
            <a:pPr marL="0" indent="0">
              <a:buNone/>
            </a:pPr>
            <a:r>
              <a:rPr lang="he-IL" sz="2000" dirty="0" smtClean="0"/>
              <a:t>בשל המצב המורכב שמייצרת ההפרעה, הטיפול בד"כ יהיה מאד אינטנסיבי מבחינת כמות הפגישות בשבוע ויערב טכניקות התנהגותיות. </a:t>
            </a:r>
          </a:p>
          <a:p>
            <a:pPr marL="0" indent="0">
              <a:buNone/>
            </a:pPr>
            <a:r>
              <a:rPr lang="he-IL" sz="2000" dirty="0" smtClean="0"/>
              <a:t>מכיוון </a:t>
            </a:r>
            <a:r>
              <a:rPr lang="he-IL" sz="2000" dirty="0"/>
              <a:t>שרוב </a:t>
            </a:r>
            <a:r>
              <a:rPr lang="he-IL" sz="2000" dirty="0" smtClean="0"/>
              <a:t>ההתערבויות המהותיות דורשות זמן </a:t>
            </a:r>
            <a:r>
              <a:rPr lang="he-IL" sz="2000" dirty="0"/>
              <a:t>ומאמץ של ההורים, תוצאת </a:t>
            </a:r>
            <a:r>
              <a:rPr lang="he-IL" sz="2000" dirty="0" smtClean="0"/>
              <a:t>הטיפול עשויות </a:t>
            </a:r>
            <a:r>
              <a:rPr lang="he-IL" sz="2000" dirty="0"/>
              <a:t>להיות </a:t>
            </a:r>
            <a:r>
              <a:rPr lang="he-IL" sz="2000" dirty="0" smtClean="0"/>
              <a:t>קשורות לשיתוף פעולה של הורים.</a:t>
            </a:r>
          </a:p>
          <a:p>
            <a:pPr marL="0" indent="0">
              <a:buNone/>
            </a:pPr>
            <a:r>
              <a:rPr lang="he-IL" sz="2000" dirty="0" smtClean="0"/>
              <a:t>מחקרים בנושא הגיעו </a:t>
            </a:r>
            <a:r>
              <a:rPr lang="he-IL" sz="2000" dirty="0"/>
              <a:t>למסקנה שבחלק מהמשפחות </a:t>
            </a:r>
            <a:r>
              <a:rPr lang="he-IL" sz="2000" dirty="0" smtClean="0"/>
              <a:t>קיימים גורמי </a:t>
            </a:r>
            <a:r>
              <a:rPr lang="he-IL" sz="2000" dirty="0"/>
              <a:t>לחץ </a:t>
            </a:r>
            <a:r>
              <a:rPr lang="he-IL" sz="2000" dirty="0" smtClean="0"/>
              <a:t>אחרים אשר עלולים </a:t>
            </a:r>
            <a:r>
              <a:rPr lang="he-IL" sz="2000" dirty="0"/>
              <a:t>להפריע ליכולת </a:t>
            </a:r>
            <a:r>
              <a:rPr lang="he-IL" sz="2000" dirty="0" smtClean="0"/>
              <a:t>ההורית</a:t>
            </a:r>
            <a:r>
              <a:rPr lang="en-US" sz="2000" dirty="0" smtClean="0"/>
              <a:t> </a:t>
            </a:r>
            <a:r>
              <a:rPr lang="he-IL" sz="2000" dirty="0" smtClean="0"/>
              <a:t>להתמודד </a:t>
            </a:r>
            <a:r>
              <a:rPr lang="he-IL" sz="2000" dirty="0"/>
              <a:t>עם ילדים </a:t>
            </a:r>
            <a:r>
              <a:rPr lang="he-IL" sz="2000" dirty="0" err="1" smtClean="0"/>
              <a:t>אנקופרטיים</a:t>
            </a:r>
            <a:r>
              <a:rPr lang="he-IL" sz="2000" dirty="0" smtClean="0"/>
              <a:t> ולהתמיד בטיפולים.</a:t>
            </a:r>
          </a:p>
        </p:txBody>
      </p:sp>
    </p:spTree>
    <p:extLst>
      <p:ext uri="{BB962C8B-B14F-4D97-AF65-F5344CB8AC3E}">
        <p14:creationId xmlns:p14="http://schemas.microsoft.com/office/powerpoint/2010/main" val="23901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buNone/>
            </a:pPr>
            <a:r>
              <a:rPr lang="he-IL" sz="2000" dirty="0"/>
              <a:t>באופן כללי, </a:t>
            </a:r>
            <a:r>
              <a:rPr lang="he-IL" sz="2000" dirty="0" smtClean="0"/>
              <a:t>השכיחות של ההפרעה </a:t>
            </a:r>
            <a:r>
              <a:rPr lang="he-IL" sz="2000" dirty="0"/>
              <a:t>פוחתת </a:t>
            </a:r>
            <a:r>
              <a:rPr lang="he-IL" sz="2000" dirty="0" smtClean="0"/>
              <a:t>עם העלייה בגיל</a:t>
            </a:r>
            <a:r>
              <a:rPr lang="he-IL" sz="2000" dirty="0"/>
              <a:t>, אך </a:t>
            </a:r>
            <a:r>
              <a:rPr lang="he-IL" sz="2000" dirty="0" smtClean="0"/>
              <a:t>במקרים </a:t>
            </a:r>
            <a:r>
              <a:rPr lang="he-IL" sz="2000" dirty="0"/>
              <a:t>נדירים </a:t>
            </a:r>
            <a:r>
              <a:rPr lang="he-IL" sz="2000" dirty="0" smtClean="0"/>
              <a:t>היא </a:t>
            </a:r>
            <a:r>
              <a:rPr lang="he-IL" sz="2000" dirty="0"/>
              <a:t>יכול </a:t>
            </a:r>
            <a:r>
              <a:rPr lang="he-IL" sz="2000" dirty="0" smtClean="0"/>
              <a:t>להתרחב גם לגיל ההתבגרות והבגרות. </a:t>
            </a:r>
          </a:p>
          <a:p>
            <a:pPr marL="0" indent="0">
              <a:buNone/>
            </a:pPr>
            <a:r>
              <a:rPr lang="he-IL" sz="2000" dirty="0" smtClean="0"/>
              <a:t>ההפרעה קיימת בשכיחות של 0.3% בקרב ילדים בגילאי 10-12. </a:t>
            </a:r>
          </a:p>
          <a:p>
            <a:pPr marL="0" indent="0">
              <a:buNone/>
            </a:pPr>
            <a:r>
              <a:rPr lang="he-IL" sz="2000" dirty="0" smtClean="0"/>
              <a:t>כאשר פסיכיאטרים נפגשים במתבגרים עם בעיות בדפוסי הצואה, הם סוברים בד"כ כי הדבר קשור </a:t>
            </a:r>
            <a:r>
              <a:rPr lang="he-IL" sz="2000" dirty="0"/>
              <a:t>לפתולוגיה אישית </a:t>
            </a:r>
            <a:r>
              <a:rPr lang="he-IL" sz="2000" dirty="0" smtClean="0"/>
              <a:t>חמורה ולבעיות משפחתיות </a:t>
            </a:r>
            <a:r>
              <a:rPr lang="he-IL" sz="2000" dirty="0"/>
              <a:t>המקשות על </a:t>
            </a:r>
            <a:r>
              <a:rPr lang="he-IL" sz="2000" dirty="0" smtClean="0"/>
              <a:t>הטיפול.</a:t>
            </a:r>
            <a:endParaRPr lang="he-IL" sz="2000" dirty="0"/>
          </a:p>
          <a:p>
            <a:pPr marL="0" indent="0">
              <a:buNone/>
            </a:pPr>
            <a:r>
              <a:rPr lang="en-US" sz="2000" dirty="0"/>
              <a:t>Encopresis </a:t>
            </a:r>
            <a:r>
              <a:rPr lang="he-IL" sz="2000" dirty="0" smtClean="0"/>
              <a:t> כתסמין </a:t>
            </a:r>
            <a:r>
              <a:rPr lang="he-IL" sz="2000" dirty="0"/>
              <a:t>יכול להיות ביטוי </a:t>
            </a:r>
            <a:r>
              <a:rPr lang="he-IL" sz="2000" dirty="0" smtClean="0"/>
              <a:t>של היבטים </a:t>
            </a:r>
            <a:r>
              <a:rPr lang="he-IL" sz="2000" dirty="0"/>
              <a:t>שונים של הדינמיקה המשפחתית. </a:t>
            </a:r>
            <a:r>
              <a:rPr lang="he-IL" sz="2000" dirty="0" smtClean="0"/>
              <a:t>פעמים רבות הוא משקף  </a:t>
            </a:r>
            <a:r>
              <a:rPr lang="he-IL" sz="2000" dirty="0"/>
              <a:t>את הפנטזיה של הילד להחזיק את </a:t>
            </a:r>
            <a:r>
              <a:rPr lang="he-IL" sz="2000" dirty="0" smtClean="0"/>
              <a:t>ההורים יחד </a:t>
            </a:r>
            <a:r>
              <a:rPr lang="he-IL" sz="2000" dirty="0"/>
              <a:t>או </a:t>
            </a:r>
            <a:r>
              <a:rPr lang="he-IL" sz="2000" dirty="0" smtClean="0"/>
              <a:t>את עוינותו </a:t>
            </a:r>
            <a:r>
              <a:rPr lang="he-IL" sz="2000" dirty="0"/>
              <a:t>בגלל </a:t>
            </a:r>
            <a:r>
              <a:rPr lang="he-IL" sz="2000" dirty="0" smtClean="0"/>
              <a:t>אובדן קשר </a:t>
            </a:r>
            <a:r>
              <a:rPr lang="he-IL" sz="2000" dirty="0"/>
              <a:t>בין ההורים ו / או </a:t>
            </a:r>
            <a:r>
              <a:rPr lang="he-IL" sz="2000" dirty="0" smtClean="0"/>
              <a:t>בין ההורים </a:t>
            </a:r>
            <a:r>
              <a:rPr lang="he-IL" sz="2000" dirty="0"/>
              <a:t>אליו. </a:t>
            </a:r>
            <a:r>
              <a:rPr lang="he-IL" sz="2000" dirty="0" smtClean="0"/>
              <a:t>העוינות עדיפה למתבגר על פני  מצב של שום מערכת יחסים.</a:t>
            </a:r>
            <a:endParaRPr lang="he-IL" sz="2000" dirty="0"/>
          </a:p>
        </p:txBody>
      </p:sp>
      <p:sp>
        <p:nvSpPr>
          <p:cNvPr id="4" name="כותרת 12"/>
          <p:cNvSpPr>
            <a:spLocks noGrp="1"/>
          </p:cNvSpPr>
          <p:nvPr>
            <p:ph type="title"/>
          </p:nvPr>
        </p:nvSpPr>
        <p:spPr/>
        <p:txBody>
          <a:bodyPr rtlCol="1"/>
          <a:lstStyle/>
          <a:p>
            <a:pPr algn="ctr"/>
            <a:r>
              <a:rPr lang="he-IL" b="1" u="sng" dirty="0" smtClean="0"/>
              <a:t> אנקופרזיס במתבגרים</a:t>
            </a:r>
            <a:endParaRPr lang="en-US" u="sng" dirty="0"/>
          </a:p>
        </p:txBody>
      </p:sp>
    </p:spTree>
    <p:extLst>
      <p:ext uri="{BB962C8B-B14F-4D97-AF65-F5344CB8AC3E}">
        <p14:creationId xmlns:p14="http://schemas.microsoft.com/office/powerpoint/2010/main" val="13115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77788" y="1198878"/>
            <a:ext cx="11233248" cy="4176464"/>
          </a:xfrm>
        </p:spPr>
        <p:txBody>
          <a:bodyPr>
            <a:normAutofit fontScale="92500" lnSpcReduction="20000"/>
          </a:bodyPr>
          <a:lstStyle/>
          <a:p>
            <a:pPr marL="0" indent="0" algn="ctr">
              <a:buNone/>
            </a:pPr>
            <a:r>
              <a:rPr lang="he-IL" sz="2800" u="sng" dirty="0" smtClean="0"/>
              <a:t>ניתן </a:t>
            </a:r>
            <a:r>
              <a:rPr lang="he-IL" sz="2800" u="sng" dirty="0"/>
              <a:t>לראות את </a:t>
            </a:r>
            <a:r>
              <a:rPr lang="he-IL" sz="2800" u="sng" dirty="0" smtClean="0"/>
              <a:t>האנקופרזיס</a:t>
            </a:r>
            <a:r>
              <a:rPr lang="en-US" sz="2800" u="sng" dirty="0" smtClean="0"/>
              <a:t> </a:t>
            </a:r>
            <a:r>
              <a:rPr lang="he-IL" sz="2800" u="sng" dirty="0" smtClean="0"/>
              <a:t>כסימפטום שמובנה </a:t>
            </a:r>
            <a:r>
              <a:rPr lang="he-IL" sz="2800" u="sng" dirty="0"/>
              <a:t>מהיבטים שונים: </a:t>
            </a:r>
          </a:p>
          <a:p>
            <a:pPr marL="0" indent="0">
              <a:buNone/>
            </a:pPr>
            <a:endParaRPr lang="he-IL" b="1" dirty="0" smtClean="0"/>
          </a:p>
          <a:p>
            <a:pPr marL="0" indent="0">
              <a:buNone/>
            </a:pPr>
            <a:r>
              <a:rPr lang="he-IL" b="1" dirty="0" smtClean="0"/>
              <a:t>ההיבט הפיזיולוגי- </a:t>
            </a:r>
            <a:r>
              <a:rPr lang="he-IL" dirty="0" smtClean="0"/>
              <a:t>האנקופרזיס מייצג </a:t>
            </a:r>
            <a:r>
              <a:rPr lang="he-IL" dirty="0" err="1" smtClean="0"/>
              <a:t>דינמיקת</a:t>
            </a:r>
            <a:r>
              <a:rPr lang="he-IL" dirty="0" smtClean="0"/>
              <a:t> צרכים לקויה, כך שהטיפול מכוון לניקוי המעי באמצעות </a:t>
            </a:r>
            <a:r>
              <a:rPr lang="he-IL" dirty="0"/>
              <a:t>תרופות או חוקן (פחות רצוי), ולאחר מכן שימוש ממושך במרככי צואה וישיבה מתוזמנת על האסלה לאחר ארוחות כדי להרגיל את המעי לריקון </a:t>
            </a:r>
            <a:r>
              <a:rPr lang="he-IL" dirty="0" smtClean="0"/>
              <a:t>מסודר.</a:t>
            </a:r>
            <a:endParaRPr lang="he-IL" dirty="0"/>
          </a:p>
          <a:p>
            <a:pPr marL="0" indent="0">
              <a:buNone/>
            </a:pPr>
            <a:r>
              <a:rPr lang="he-IL" b="1" dirty="0" smtClean="0"/>
              <a:t>ההיבט ההתנהגותי- </a:t>
            </a:r>
            <a:r>
              <a:rPr lang="he-IL" dirty="0" smtClean="0"/>
              <a:t>האנקופרזיס מייצג </a:t>
            </a:r>
            <a:r>
              <a:rPr lang="he-IL" dirty="0"/>
              <a:t>התנהגות בלתי </a:t>
            </a:r>
            <a:r>
              <a:rPr lang="he-IL" dirty="0" smtClean="0"/>
              <a:t>הולמת שמצדיקה שינוי. </a:t>
            </a:r>
          </a:p>
          <a:p>
            <a:pPr marL="0" indent="0">
              <a:buNone/>
            </a:pPr>
            <a:r>
              <a:rPr lang="he-IL" b="1" dirty="0" smtClean="0"/>
              <a:t>ההיבט הדינמי-</a:t>
            </a:r>
            <a:r>
              <a:rPr lang="he-IL" dirty="0" smtClean="0"/>
              <a:t> האנקופרזיס יכול להיתפס כהיפוך התנהגות למצב לא בוגר דרך ביטויים לא הולמים בקשר עם אחרים משמעותיים </a:t>
            </a:r>
          </a:p>
          <a:p>
            <a:pPr marL="0" indent="0">
              <a:buNone/>
            </a:pPr>
            <a:endParaRPr lang="he-IL" dirty="0"/>
          </a:p>
          <a:p>
            <a:pPr marL="0" indent="0" algn="ctr">
              <a:buNone/>
            </a:pPr>
            <a:r>
              <a:rPr lang="he-IL" b="1" dirty="0"/>
              <a:t>היעדר הסכמה ביחס </a:t>
            </a:r>
            <a:r>
              <a:rPr lang="he-IL" b="1" dirty="0" smtClean="0"/>
              <a:t>לאטיולוגיה </a:t>
            </a:r>
            <a:r>
              <a:rPr lang="he-IL" b="1" dirty="0"/>
              <a:t>ספציפית תרמה </a:t>
            </a:r>
            <a:r>
              <a:rPr lang="he-IL" b="1" dirty="0" smtClean="0"/>
              <a:t>להתפתחות של                     גישות </a:t>
            </a:r>
            <a:r>
              <a:rPr lang="he-IL" b="1" dirty="0"/>
              <a:t>טיפוליות מגוונות</a:t>
            </a:r>
            <a:r>
              <a:rPr lang="he-IL" dirty="0"/>
              <a:t>.</a:t>
            </a:r>
            <a:endParaRPr lang="he-IL" dirty="0" smtClean="0"/>
          </a:p>
        </p:txBody>
      </p:sp>
      <p:pic>
        <p:nvPicPr>
          <p:cNvPr id="1026" name="Picture 2" descr="חיים ומוות מאופיינים על-ידי שני היבטים משלימים ושונים | תובנות ..."/>
          <p:cNvPicPr>
            <a:picLocks noChangeAspect="1" noChangeArrowheads="1"/>
          </p:cNvPicPr>
          <p:nvPr/>
        </p:nvPicPr>
        <p:blipFill rotWithShape="1">
          <a:blip r:embed="rId3">
            <a:extLst>
              <a:ext uri="{28A0092B-C50C-407E-A947-70E740481C1C}">
                <a14:useLocalDpi xmlns:a14="http://schemas.microsoft.com/office/drawing/2010/main" val="0"/>
              </a:ext>
            </a:extLst>
          </a:blip>
          <a:srcRect b="40018"/>
          <a:stretch/>
        </p:blipFill>
        <p:spPr bwMode="auto">
          <a:xfrm>
            <a:off x="10536723" y="5013176"/>
            <a:ext cx="1152128" cy="1261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7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49030" y="260648"/>
            <a:ext cx="10441160" cy="5349051"/>
          </a:xfrm>
        </p:spPr>
        <p:txBody>
          <a:bodyPr>
            <a:normAutofit/>
          </a:bodyPr>
          <a:lstStyle/>
          <a:p>
            <a:pPr marL="0" indent="0" algn="ctr">
              <a:buNone/>
            </a:pPr>
            <a:r>
              <a:rPr lang="he-IL" sz="2000" b="1" dirty="0" smtClean="0"/>
              <a:t>במאמר- "אנקופרזיס לא רק ילד מלכלך" מתוארים שני טיפוסי אישיות מרכזיים שמאפיינים ילדים הסובלים מאנקופרזיס- </a:t>
            </a:r>
          </a:p>
          <a:p>
            <a:pPr marL="0" indent="0" algn="ctr">
              <a:buNone/>
            </a:pPr>
            <a:endParaRPr lang="he-IL" sz="2000" b="1" dirty="0" smtClean="0"/>
          </a:p>
          <a:p>
            <a:pPr marL="457200" indent="-457200">
              <a:buAutoNum type="arabicPeriod"/>
            </a:pPr>
            <a:r>
              <a:rPr lang="he-IL" sz="2000" b="1" dirty="0" smtClean="0"/>
              <a:t>הילד בכיפת הברזל- </a:t>
            </a:r>
          </a:p>
          <a:p>
            <a:pPr marL="0" indent="0">
              <a:lnSpc>
                <a:spcPct val="170000"/>
              </a:lnSpc>
              <a:buNone/>
            </a:pPr>
            <a:r>
              <a:rPr lang="he-IL" sz="2000" dirty="0"/>
              <a:t>אנקופרזיס מופיע כשיש סופר אגו מנופח, רודפני ומעניש. הילד חווה את עצמו כרע וחווה אשמה רבה, עד כדי כך שהוא מפחד להביע רגש. הילד כל כך רדוף פחד וחרדה שמא יעשה משהו רע שהוא חונק כל פונקציה של שפה ופנטזיה שמא יבוא לחשוב או לומר משהו "רע</a:t>
            </a:r>
            <a:r>
              <a:rPr lang="he-IL" sz="2000" dirty="0" smtClean="0"/>
              <a:t>".</a:t>
            </a:r>
            <a:endParaRPr lang="he-IL" sz="2000" dirty="0"/>
          </a:p>
          <a:p>
            <a:pPr marL="0" indent="0">
              <a:lnSpc>
                <a:spcPct val="170000"/>
              </a:lnSpc>
              <a:buNone/>
            </a:pPr>
            <a:r>
              <a:rPr lang="he-IL" sz="2000" dirty="0" smtClean="0"/>
              <a:t>אנקופרזיס </a:t>
            </a:r>
            <a:r>
              <a:rPr lang="he-IL" sz="2000" dirty="0"/>
              <a:t>הוא חלק מההגנה מפני הסופר אגו. הילד מלכלך וכך מגשים את התוקפנות והכעס שלו והופך אותם לאובייקט קונקרטי. </a:t>
            </a:r>
          </a:p>
        </p:txBody>
      </p:sp>
      <p:pic>
        <p:nvPicPr>
          <p:cNvPr id="1026" name="Picture 2"/>
          <p:cNvPicPr>
            <a:picLocks noChangeAspect="1" noChangeArrowheads="1"/>
          </p:cNvPicPr>
          <p:nvPr/>
        </p:nvPicPr>
        <p:blipFill>
          <a:blip r:embed="rId3">
            <a:clrChange>
              <a:clrFrom>
                <a:srgbClr val="D4D4CC"/>
              </a:clrFrom>
              <a:clrTo>
                <a:srgbClr val="D4D4CC">
                  <a:alpha val="0"/>
                </a:srgbClr>
              </a:clrTo>
            </a:clrChange>
            <a:extLst>
              <a:ext uri="{28A0092B-C50C-407E-A947-70E740481C1C}">
                <a14:useLocalDpi xmlns:a14="http://schemas.microsoft.com/office/drawing/2010/main" val="0"/>
              </a:ext>
            </a:extLst>
          </a:blip>
          <a:srcRect/>
          <a:stretch>
            <a:fillRect/>
          </a:stretch>
        </p:blipFill>
        <p:spPr bwMode="auto">
          <a:xfrm>
            <a:off x="3214092" y="4516752"/>
            <a:ext cx="2728034" cy="17859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9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917948" y="620688"/>
            <a:ext cx="9433048" cy="3165097"/>
          </a:xfrm>
          <a:prstGeom prst="rect">
            <a:avLst/>
          </a:prstGeom>
        </p:spPr>
        <p:txBody>
          <a:bodyPr wrap="square">
            <a:spAutoFit/>
          </a:bodyPr>
          <a:lstStyle/>
          <a:p>
            <a:pPr>
              <a:lnSpc>
                <a:spcPct val="170000"/>
              </a:lnSpc>
            </a:pPr>
            <a:r>
              <a:rPr lang="he-IL" sz="2000" dirty="0"/>
              <a:t>ה"קקי" הופך לעילה לעונש שמגיע ל"ילד רע", וההרגשה של אשמה פנימית בלתי נסבלת מוחלפת בהענשה חיצונית. ישנו גם רובד נוסף, קל יותר לילד להגשים את הרוע שלו באמצעות הצואה מלהתמודד עם המחשבות והתחושות (המופשטות) שהוא אכן ילד רע.</a:t>
            </a:r>
          </a:p>
          <a:p>
            <a:pPr>
              <a:lnSpc>
                <a:spcPct val="170000"/>
              </a:lnSpc>
            </a:pPr>
            <a:r>
              <a:rPr lang="he-IL" sz="2000" dirty="0"/>
              <a:t> אם כן, בריחת הצואה אינה רק החצנה של הרוע שבה הילד נפטר מהחלקים הרעים בתוכו, אלא היא התנהגות שמצדיקה שהוא אכן ילד רע. הרבה יותר גרוע עבור הילד להרגיש רע ללא סיבה ברורה, וההתלכלכות היא דרך להגשים את הרוע שלו ("הנה אני ילד רע").</a:t>
            </a:r>
          </a:p>
        </p:txBody>
      </p:sp>
      <p:pic>
        <p:nvPicPr>
          <p:cNvPr id="2050" name="Picture 2" descr="בלי המילה “אסור” | משפחה | סלונ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2" y="3573016"/>
            <a:ext cx="4192909" cy="2797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97868" y="548680"/>
            <a:ext cx="9751060" cy="1512168"/>
          </a:xfrm>
        </p:spPr>
        <p:txBody>
          <a:bodyPr>
            <a:normAutofit/>
          </a:bodyPr>
          <a:lstStyle/>
          <a:p>
            <a:r>
              <a:rPr lang="he-IL" b="1" dirty="0"/>
              <a:t>ילד שמכור לאם </a:t>
            </a:r>
            <a:r>
              <a:rPr lang="he-IL" b="1" dirty="0" smtClean="0"/>
              <a:t>כאובייקט</a:t>
            </a:r>
            <a:r>
              <a:rPr lang="he-IL" dirty="0"/>
              <a:t/>
            </a:r>
            <a:br>
              <a:rPr lang="he-IL" dirty="0"/>
            </a:br>
            <a:endParaRPr lang="he-IL" dirty="0"/>
          </a:p>
        </p:txBody>
      </p:sp>
      <p:sp>
        <p:nvSpPr>
          <p:cNvPr id="3" name="מציין מיקום תוכן 2"/>
          <p:cNvSpPr>
            <a:spLocks noGrp="1"/>
          </p:cNvSpPr>
          <p:nvPr>
            <p:ph idx="1"/>
          </p:nvPr>
        </p:nvSpPr>
        <p:spPr>
          <a:xfrm>
            <a:off x="1053852" y="1844824"/>
            <a:ext cx="10471140" cy="4752528"/>
          </a:xfrm>
        </p:spPr>
        <p:txBody>
          <a:bodyPr>
            <a:normAutofit/>
          </a:bodyPr>
          <a:lstStyle/>
          <a:p>
            <a:pPr marL="0" indent="0">
              <a:lnSpc>
                <a:spcPct val="160000"/>
              </a:lnSpc>
              <a:buNone/>
            </a:pPr>
            <a:r>
              <a:rPr lang="he-IL" sz="1600" dirty="0" smtClean="0">
                <a:latin typeface="DaunPenh" panose="01010101010101010101" pitchFamily="2" charset="0"/>
              </a:rPr>
              <a:t>כחלק </a:t>
            </a:r>
            <a:r>
              <a:rPr lang="he-IL" sz="1600" dirty="0" err="1">
                <a:latin typeface="DaunPenh" panose="01010101010101010101" pitchFamily="2" charset="0"/>
              </a:rPr>
              <a:t>מההתפתחותו</a:t>
            </a:r>
            <a:r>
              <a:rPr lang="he-IL" sz="1600" dirty="0">
                <a:latin typeface="DaunPenh" panose="01010101010101010101" pitchFamily="2" charset="0"/>
              </a:rPr>
              <a:t> הטבעית, הילד מפתח את היכולת לשחק לבד, הוא לבד בלי האם כאובייקט, אבל היא נוכחת כמרחב מכיל ובעצם הופכת להיות חלק מהסביבה של הילד. האם נוכחת אבל לא מורגשת, בדומה לחמצן באוויר שאנו נושמים, שהוא מרכיב חיוני של הסביבה. </a:t>
            </a:r>
            <a:endParaRPr lang="he-IL" sz="1600" dirty="0" smtClean="0">
              <a:latin typeface="DaunPenh" panose="01010101010101010101" pitchFamily="2" charset="0"/>
            </a:endParaRPr>
          </a:p>
          <a:p>
            <a:pPr marL="0" indent="0">
              <a:lnSpc>
                <a:spcPct val="160000"/>
              </a:lnSpc>
              <a:buNone/>
            </a:pPr>
            <a:r>
              <a:rPr lang="he-IL" sz="1600" dirty="0" smtClean="0">
                <a:latin typeface="DaunPenh" panose="01010101010101010101" pitchFamily="2" charset="0"/>
              </a:rPr>
              <a:t>במקרה </a:t>
            </a:r>
            <a:r>
              <a:rPr lang="he-IL" sz="1600" dirty="0">
                <a:latin typeface="DaunPenh" panose="01010101010101010101" pitchFamily="2" charset="0"/>
              </a:rPr>
              <a:t>שהאם תמשיך להוות אובייקט ולא תאפשר לילד עצמאות לשחק ולחקור לבד הוא יהפוך להיות מכור אליה כאובייקט </a:t>
            </a:r>
            <a:r>
              <a:rPr lang="he-IL" sz="1600" dirty="0" smtClean="0">
                <a:latin typeface="DaunPenh" panose="01010101010101010101" pitchFamily="2" charset="0"/>
              </a:rPr>
              <a:t>אומניפוטנטי</a:t>
            </a:r>
            <a:r>
              <a:rPr lang="en-US" sz="2000" dirty="0" smtClean="0">
                <a:latin typeface="DaunPenh" panose="01010101010101010101" pitchFamily="2" charset="0"/>
                <a:cs typeface="DaunPenh" panose="01010101010101010101" pitchFamily="2" charset="0"/>
              </a:rPr>
              <a:t>addiction </a:t>
            </a:r>
            <a:r>
              <a:rPr lang="en-US" sz="2000" dirty="0">
                <a:latin typeface="DaunPenh" panose="01010101010101010101" pitchFamily="2" charset="0"/>
                <a:cs typeface="DaunPenh" panose="01010101010101010101" pitchFamily="2" charset="0"/>
              </a:rPr>
              <a:t>to mother as </a:t>
            </a:r>
            <a:r>
              <a:rPr lang="en-US" sz="2000" dirty="0" smtClean="0">
                <a:latin typeface="DaunPenh" panose="01010101010101010101" pitchFamily="2" charset="0"/>
                <a:cs typeface="DaunPenh" panose="01010101010101010101" pitchFamily="2" charset="0"/>
              </a:rPr>
              <a:t>object)</a:t>
            </a:r>
            <a:r>
              <a:rPr lang="he-IL" sz="2000" dirty="0" smtClean="0">
                <a:latin typeface="DaunPenh" panose="01010101010101010101" pitchFamily="2" charset="0"/>
                <a:cs typeface="DaunPenh" panose="01010101010101010101" pitchFamily="2" charset="0"/>
              </a:rPr>
              <a:t>). </a:t>
            </a:r>
            <a:endParaRPr lang="he-IL" sz="1600" dirty="0" smtClean="0">
              <a:latin typeface="DaunPenh" panose="01010101010101010101" pitchFamily="2" charset="0"/>
              <a:cs typeface="DaunPenh" panose="01010101010101010101" pitchFamily="2" charset="0"/>
            </a:endParaRPr>
          </a:p>
          <a:p>
            <a:pPr marL="0" indent="0">
              <a:lnSpc>
                <a:spcPct val="160000"/>
              </a:lnSpc>
              <a:buNone/>
            </a:pPr>
            <a:r>
              <a:rPr lang="he-IL" sz="1600" dirty="0" smtClean="0">
                <a:latin typeface="DaunPenh" panose="01010101010101010101" pitchFamily="2" charset="0"/>
              </a:rPr>
              <a:t>נראה </a:t>
            </a:r>
            <a:r>
              <a:rPr lang="he-IL" sz="1600" dirty="0">
                <a:latin typeface="DaunPenh" panose="01010101010101010101" pitchFamily="2" charset="0"/>
              </a:rPr>
              <a:t>שישנם ילדים עם אנקופרזיס שמאופיינים בפתולוגיה זו, והם </a:t>
            </a:r>
            <a:r>
              <a:rPr lang="he-IL" sz="1600" b="1" dirty="0">
                <a:latin typeface="DaunPenh" panose="01010101010101010101" pitchFamily="2" charset="0"/>
              </a:rPr>
              <a:t>"מכורים לאם כאובייקט</a:t>
            </a:r>
            <a:r>
              <a:rPr lang="he-IL" sz="1600" b="1" dirty="0" smtClean="0">
                <a:latin typeface="DaunPenh" panose="01010101010101010101" pitchFamily="2" charset="0"/>
              </a:rPr>
              <a:t>".                                                       </a:t>
            </a:r>
            <a:r>
              <a:rPr lang="he-IL" sz="1600" dirty="0">
                <a:latin typeface="DaunPenh" panose="01010101010101010101" pitchFamily="2" charset="0"/>
              </a:rPr>
              <a:t>ילדים אלו אינם מפתחים עולם פנימי, והשהייה עמם נחווית כמשעממת. זאת בניגוד ל"ילד במסכת הברזל" ששהייה במחיצתו טעונה בכעס ובתוקפנות מאופקת. סימפטום ההתלכלכות קשור למצב בו הילד נשאר אינפנטילי ותלותי </a:t>
            </a:r>
            <a:r>
              <a:rPr lang="he-IL" sz="1600" dirty="0" err="1">
                <a:latin typeface="DaunPenh" panose="01010101010101010101" pitchFamily="2" charset="0"/>
              </a:rPr>
              <a:t>באימו</a:t>
            </a:r>
            <a:r>
              <a:rPr lang="he-IL" sz="1600" dirty="0">
                <a:latin typeface="DaunPenh" panose="01010101010101010101" pitchFamily="2" charset="0"/>
              </a:rPr>
              <a:t>. בצורה המוחשית והקונקרטית ביותר, יחידת האם-ילד נשארת מאוחדת ומסרבת להיפרד, להתבגר ולהתפתח.</a:t>
            </a:r>
          </a:p>
        </p:txBody>
      </p:sp>
      <p:pic>
        <p:nvPicPr>
          <p:cNvPr id="3074" name="Picture 2" descr="דיון במאמרו של ויניקוט ״מושקעות אימהית ראשונית״ | רוני פרישוף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7988" y="400726"/>
            <a:ext cx="2304256" cy="1536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69876" y="908720"/>
            <a:ext cx="9751060" cy="5112568"/>
          </a:xfrm>
        </p:spPr>
        <p:txBody>
          <a:bodyPr>
            <a:normAutofit fontScale="85000" lnSpcReduction="10000"/>
          </a:bodyPr>
          <a:lstStyle/>
          <a:p>
            <a:pPr marL="0" indent="0" algn="ctr">
              <a:lnSpc>
                <a:spcPct val="150000"/>
              </a:lnSpc>
              <a:buNone/>
            </a:pPr>
            <a:r>
              <a:rPr lang="he-IL" b="1" u="sng" dirty="0" smtClean="0"/>
              <a:t>קריאת </a:t>
            </a:r>
            <a:r>
              <a:rPr lang="he-IL" b="1" u="sng" dirty="0"/>
              <a:t>כיוון ליצירת תכנית התערבות המשלבת תובנות דינמיות עם אלמנטים </a:t>
            </a:r>
            <a:r>
              <a:rPr lang="he-IL" b="1" u="sng" dirty="0" smtClean="0"/>
              <a:t>התנהגותיים</a:t>
            </a:r>
            <a:r>
              <a:rPr lang="he-IL" u="sng" dirty="0"/>
              <a:t>:</a:t>
            </a:r>
            <a:endParaRPr lang="he-IL" u="sng" dirty="0" smtClean="0"/>
          </a:p>
          <a:p>
            <a:pPr marL="0" indent="0">
              <a:lnSpc>
                <a:spcPct val="150000"/>
              </a:lnSpc>
              <a:buNone/>
            </a:pPr>
            <a:r>
              <a:rPr lang="he-IL" sz="2200" dirty="0" smtClean="0"/>
              <a:t>ניתן </a:t>
            </a:r>
            <a:r>
              <a:rPr lang="he-IL" sz="2200" dirty="0"/>
              <a:t>לומר שכאשר הילד "</a:t>
            </a:r>
            <a:r>
              <a:rPr lang="he-IL" sz="2200" b="1" dirty="0"/>
              <a:t>מרכיב מסיכת ברזל</a:t>
            </a:r>
            <a:r>
              <a:rPr lang="he-IL" sz="2200" dirty="0" smtClean="0"/>
              <a:t>", </a:t>
            </a:r>
            <a:r>
              <a:rPr lang="he-IL" sz="2200" dirty="0"/>
              <a:t>תכנית ההתנהגות נועדה לתת להוריו דרך קונקרטית להעניק לילדם תחושה של החזקה. התכנית עוזרת להורים (ההורים </a:t>
            </a:r>
            <a:r>
              <a:rPr lang="he-IL" sz="2200" dirty="0" smtClean="0"/>
              <a:t>כ-</a:t>
            </a:r>
            <a:r>
              <a:rPr lang="en-US" sz="2200" dirty="0" smtClean="0"/>
              <a:t>  (auxiliary ego </a:t>
            </a:r>
            <a:r>
              <a:rPr lang="he-IL" sz="2200" dirty="0" smtClean="0"/>
              <a:t> ליצור </a:t>
            </a:r>
            <a:r>
              <a:rPr lang="he-IL" sz="2200" dirty="0"/>
              <a:t>גבולות שמחזקים את תפקודי אגו של הילד ומרגיעים ומווסתים אותו. </a:t>
            </a:r>
          </a:p>
          <a:p>
            <a:pPr marL="0" indent="0">
              <a:lnSpc>
                <a:spcPct val="150000"/>
              </a:lnSpc>
              <a:buNone/>
            </a:pPr>
            <a:r>
              <a:rPr lang="he-IL" sz="2200" dirty="0" smtClean="0"/>
              <a:t>במקרה </a:t>
            </a:r>
            <a:r>
              <a:rPr lang="he-IL" sz="2200" dirty="0"/>
              <a:t>שבו הילד </a:t>
            </a:r>
            <a:r>
              <a:rPr lang="he-IL" sz="2200" b="1" dirty="0"/>
              <a:t>מכור </a:t>
            </a:r>
            <a:r>
              <a:rPr lang="he-IL" sz="2200" b="1" dirty="0" err="1"/>
              <a:t>לאימו</a:t>
            </a:r>
            <a:r>
              <a:rPr lang="he-IL" sz="2200" b="1" dirty="0"/>
              <a:t> כאובייקט</a:t>
            </a:r>
            <a:r>
              <a:rPr lang="he-IL" sz="2200" dirty="0"/>
              <a:t>, תכנית ההתנהגות צריכה לעזור ולעודד נפרדות ביחידת האם-ילד, בגרות וצמיחה בצורה הדרגתית ושקולה. דוגמה לכך ניתן למצוא במאמר הקודם </a:t>
            </a:r>
            <a:r>
              <a:rPr lang="he-IL" sz="2200" dirty="0" smtClean="0"/>
              <a:t>שצוין. </a:t>
            </a:r>
          </a:p>
          <a:p>
            <a:pPr marL="0" indent="0">
              <a:lnSpc>
                <a:spcPct val="150000"/>
              </a:lnSpc>
              <a:buNone/>
            </a:pPr>
            <a:r>
              <a:rPr lang="he-IL" sz="2200" dirty="0" smtClean="0"/>
              <a:t>אם </a:t>
            </a:r>
            <a:r>
              <a:rPr lang="he-IL" sz="2200" dirty="0"/>
              <a:t>כן, ישנן תכניות התנהגות שמטרתן לשמור על הילד, וישנן תכניות שמטרתן לשחרר אותו.</a:t>
            </a:r>
          </a:p>
          <a:p>
            <a:pPr marL="0" indent="0">
              <a:lnSpc>
                <a:spcPct val="150000"/>
              </a:lnSpc>
              <a:buNone/>
            </a:pPr>
            <a:endParaRPr lang="he-IL" dirty="0"/>
          </a:p>
        </p:txBody>
      </p:sp>
    </p:spTree>
    <p:extLst>
      <p:ext uri="{BB962C8B-B14F-4D97-AF65-F5344CB8AC3E}">
        <p14:creationId xmlns:p14="http://schemas.microsoft.com/office/powerpoint/2010/main" val="349935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53852" y="548680"/>
            <a:ext cx="10039092" cy="6480720"/>
          </a:xfrm>
        </p:spPr>
        <p:txBody>
          <a:bodyPr>
            <a:normAutofit/>
          </a:bodyPr>
          <a:lstStyle/>
          <a:p>
            <a:pPr marL="0" indent="0">
              <a:lnSpc>
                <a:spcPct val="150000"/>
              </a:lnSpc>
              <a:buNone/>
            </a:pPr>
            <a:r>
              <a:rPr lang="he-IL" sz="1800" dirty="0" smtClean="0"/>
              <a:t>תכניות </a:t>
            </a:r>
            <a:r>
              <a:rPr lang="he-IL" sz="1800" dirty="0"/>
              <a:t>התנהגות עוזרות להורים רבים ליצור שפה עניינית עם ילדיהם. במקום לאיים בעונשים ("לא תראה טלוויזיה שבוע</a:t>
            </a:r>
            <a:r>
              <a:rPr lang="he-IL" sz="1800" dirty="0" smtClean="0"/>
              <a:t>"), </a:t>
            </a:r>
            <a:r>
              <a:rPr lang="he-IL" sz="1800" dirty="0"/>
              <a:t>בנטישה ("ניסע בלעדיך לחופש") או בהטלת אשמה ("תראה איזה ילד רע אתה, הרסת את הערב</a:t>
            </a:r>
            <a:r>
              <a:rPr lang="he-IL" sz="1800" dirty="0" smtClean="0"/>
              <a:t>"), </a:t>
            </a:r>
            <a:r>
              <a:rPr lang="he-IL" sz="1800" dirty="0"/>
              <a:t>ההורים מרגישים יותר </a:t>
            </a:r>
            <a:r>
              <a:rPr lang="he-IL" sz="1800" dirty="0" err="1" smtClean="0"/>
              <a:t>קומפוטנטיים</a:t>
            </a:r>
            <a:r>
              <a:rPr lang="he-IL" sz="1800" dirty="0" smtClean="0"/>
              <a:t> </a:t>
            </a:r>
            <a:r>
              <a:rPr lang="he-IL" sz="1800" dirty="0"/>
              <a:t>ונוכחים </a:t>
            </a:r>
            <a:r>
              <a:rPr lang="he-IL" sz="1800" dirty="0" smtClean="0"/>
              <a:t>כשיש להם </a:t>
            </a:r>
            <a:r>
              <a:rPr lang="he-IL" sz="1800" dirty="0"/>
              <a:t>כלי שעוזר להם לתקשר עם </a:t>
            </a:r>
            <a:r>
              <a:rPr lang="he-IL" sz="1800" dirty="0" smtClean="0"/>
              <a:t>ילדיהם, ולכן למלל שמלווה את התכנית חשיבות מכרעת. </a:t>
            </a:r>
          </a:p>
          <a:p>
            <a:pPr marL="0" indent="0">
              <a:lnSpc>
                <a:spcPct val="150000"/>
              </a:lnSpc>
              <a:buNone/>
            </a:pPr>
            <a:r>
              <a:rPr lang="he-IL" sz="1800" dirty="0" smtClean="0"/>
              <a:t>ללא </a:t>
            </a:r>
            <a:r>
              <a:rPr lang="he-IL" sz="1800" dirty="0"/>
              <a:t>מלל אמפטי לילד, התכנית בוודאי תיכשל מפני שהכלי סדוק ואינו "מחזיק ומכיל", ואולי יותר מכך הכלי פשוט אינו מותאם </a:t>
            </a:r>
            <a:r>
              <a:rPr lang="he-IL" sz="1800" dirty="0" smtClean="0"/>
              <a:t>לילד ולמשפחתו</a:t>
            </a:r>
            <a:r>
              <a:rPr lang="he-IL" sz="1800" dirty="0"/>
              <a:t>. על המטפל להיות זהיר ולבדוק שהמשפחה העומדת מולו אכן מוכנה לכלי, ותופסת את הכלי כדרך תקשורת עם הילד הספציפי, ולא כמתכון  לפתרון כל בעיה.</a:t>
            </a:r>
          </a:p>
          <a:p>
            <a:pPr marL="0" indent="0">
              <a:buNone/>
            </a:pPr>
            <a:endParaRPr lang="he-IL" dirty="0"/>
          </a:p>
        </p:txBody>
      </p:sp>
      <p:pic>
        <p:nvPicPr>
          <p:cNvPr id="4098" name="Picture 2" descr="הורים וילדים | mako"/>
          <p:cNvPicPr>
            <a:picLocks noChangeAspect="1" noChangeArrowheads="1"/>
          </p:cNvPicPr>
          <p:nvPr/>
        </p:nvPicPr>
        <p:blipFill rotWithShape="1">
          <a:blip r:embed="rId2">
            <a:extLst>
              <a:ext uri="{28A0092B-C50C-407E-A947-70E740481C1C}">
                <a14:useLocalDpi xmlns:a14="http://schemas.microsoft.com/office/drawing/2010/main" val="0"/>
              </a:ext>
            </a:extLst>
          </a:blip>
          <a:srcRect l="13360" r="11379" b="11582"/>
          <a:stretch/>
        </p:blipFill>
        <p:spPr bwMode="auto">
          <a:xfrm>
            <a:off x="1485900" y="4071823"/>
            <a:ext cx="2808312" cy="2025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5820" y="260648"/>
            <a:ext cx="10873207" cy="1168400"/>
          </a:xfrm>
        </p:spPr>
        <p:txBody>
          <a:bodyPr>
            <a:normAutofit fontScale="90000"/>
          </a:bodyPr>
          <a:lstStyle/>
          <a:p>
            <a:pPr algn="ctr">
              <a:lnSpc>
                <a:spcPct val="150000"/>
              </a:lnSpc>
            </a:pPr>
            <a:r>
              <a:rPr lang="he-IL" sz="2000" dirty="0" smtClean="0"/>
              <a:t/>
            </a:r>
            <a:br>
              <a:rPr lang="he-IL" sz="2000" dirty="0" smtClean="0"/>
            </a:br>
            <a:r>
              <a:rPr lang="en-US" sz="2000" b="1" dirty="0"/>
              <a:t>Management of Encopresis in Early Adolescence </a:t>
            </a:r>
            <a:r>
              <a:rPr lang="en-US" sz="2000" b="1" dirty="0" smtClean="0"/>
              <a:t>in a </a:t>
            </a:r>
            <a:r>
              <a:rPr lang="en-US" sz="2000" b="1" dirty="0"/>
              <a:t>Medical-Psychiatric Unit</a:t>
            </a:r>
            <a:r>
              <a:rPr lang="he-IL" sz="2000" dirty="0"/>
              <a:t/>
            </a:r>
            <a:br>
              <a:rPr lang="he-IL" sz="2000" dirty="0"/>
            </a:br>
            <a:r>
              <a:rPr lang="he-IL" sz="2000" b="1" dirty="0" err="1" smtClean="0"/>
              <a:t>תוכנית</a:t>
            </a:r>
            <a:r>
              <a:rPr lang="he-IL" sz="2000" b="1" dirty="0" smtClean="0"/>
              <a:t> טיפול ייחודית במתבגרים עם אנקופרזיס שכוללת אשפוז פסיכיאטרי- </a:t>
            </a:r>
            <a:endParaRPr lang="he-IL" sz="2000" b="1" dirty="0"/>
          </a:p>
        </p:txBody>
      </p:sp>
      <p:sp>
        <p:nvSpPr>
          <p:cNvPr id="3" name="מציין מיקום תוכן 2"/>
          <p:cNvSpPr>
            <a:spLocks noGrp="1"/>
          </p:cNvSpPr>
          <p:nvPr>
            <p:ph idx="1"/>
          </p:nvPr>
        </p:nvSpPr>
        <p:spPr>
          <a:xfrm>
            <a:off x="1197868" y="1556792"/>
            <a:ext cx="10153128" cy="4267200"/>
          </a:xfrm>
        </p:spPr>
        <p:txBody>
          <a:bodyPr>
            <a:normAutofit fontScale="25000" lnSpcReduction="20000"/>
          </a:bodyPr>
          <a:lstStyle/>
          <a:p>
            <a:pPr marL="0" indent="0">
              <a:buNone/>
            </a:pPr>
            <a:r>
              <a:rPr lang="he-IL" sz="6400" dirty="0" smtClean="0"/>
              <a:t>המאמר מציג </a:t>
            </a:r>
            <a:r>
              <a:rPr lang="he-IL" sz="6400" dirty="0" err="1" smtClean="0"/>
              <a:t>תוכנית</a:t>
            </a:r>
            <a:r>
              <a:rPr lang="he-IL" sz="6400" dirty="0" smtClean="0"/>
              <a:t> טיפול ייחודית ומוצלחת בארבעה </a:t>
            </a:r>
            <a:r>
              <a:rPr lang="he-IL" sz="6400" dirty="0"/>
              <a:t>מתבגרים הסובלים </a:t>
            </a:r>
            <a:r>
              <a:rPr lang="he-IL" sz="6400" dirty="0" err="1" smtClean="0"/>
              <a:t>מאנקונפרזיס</a:t>
            </a:r>
            <a:r>
              <a:rPr lang="he-IL" sz="6400" dirty="0" smtClean="0"/>
              <a:t> שאושפזו מרצונם ביחידה </a:t>
            </a:r>
            <a:r>
              <a:rPr lang="he-IL" sz="6400" dirty="0"/>
              <a:t>הפסיכיאטרית בבית חולים שניידר .</a:t>
            </a:r>
            <a:endParaRPr lang="en-US" sz="6400" dirty="0"/>
          </a:p>
          <a:p>
            <a:pPr marL="0" indent="0">
              <a:buNone/>
            </a:pPr>
            <a:r>
              <a:rPr lang="he-IL" sz="6400" dirty="0" smtClean="0"/>
              <a:t>כל </a:t>
            </a:r>
            <a:r>
              <a:rPr lang="he-IL" sz="6400" dirty="0"/>
              <a:t>ארבעת החולים </a:t>
            </a:r>
            <a:r>
              <a:rPr lang="he-IL" sz="6400" dirty="0" err="1" smtClean="0"/>
              <a:t>שמתואירים</a:t>
            </a:r>
            <a:r>
              <a:rPr lang="he-IL" sz="6400" dirty="0" smtClean="0"/>
              <a:t> במחקר עברו שנים </a:t>
            </a:r>
            <a:r>
              <a:rPr lang="he-IL" sz="6400" dirty="0"/>
              <a:t>של </a:t>
            </a:r>
            <a:r>
              <a:rPr lang="he-IL" sz="6400" dirty="0" smtClean="0"/>
              <a:t>טיפול התנהגותי, רפואי ופסיכולוגי בחוץ וכולם כשלו. ההורים שלהם פרדים או גרושים.</a:t>
            </a:r>
          </a:p>
          <a:p>
            <a:pPr marL="0" indent="0">
              <a:buNone/>
            </a:pPr>
            <a:r>
              <a:rPr lang="he-IL" sz="6400" dirty="0" smtClean="0"/>
              <a:t>תחת </a:t>
            </a:r>
            <a:r>
              <a:rPr lang="he-IL" sz="6400" dirty="0"/>
              <a:t>הטיפול </a:t>
            </a:r>
            <a:r>
              <a:rPr lang="he-IL" sz="6400" dirty="0" smtClean="0"/>
              <a:t>ביחידת האשפוז המיוחדת, כל המתבגרים  הפסיקו ללכלך זמן קצר לאחר שנכנסו לשם. </a:t>
            </a:r>
            <a:endParaRPr lang="he-IL" sz="6400" dirty="0"/>
          </a:p>
          <a:p>
            <a:pPr marL="0" indent="0">
              <a:buNone/>
            </a:pPr>
            <a:r>
              <a:rPr lang="he-IL" sz="6400" dirty="0" smtClean="0"/>
              <a:t>שאר </a:t>
            </a:r>
            <a:r>
              <a:rPr lang="he-IL" sz="6400" dirty="0"/>
              <a:t>תקופת </a:t>
            </a:r>
            <a:r>
              <a:rPr lang="he-IL" sz="6400" dirty="0" smtClean="0"/>
              <a:t>האשפוז הוקדשה כדי לחזק את ההפוגה בסימפטומים ולהכין את המטופל לחזרה הביתה. </a:t>
            </a:r>
          </a:p>
          <a:p>
            <a:pPr marL="0" indent="0">
              <a:buNone/>
            </a:pPr>
            <a:r>
              <a:rPr lang="he-IL" sz="6400" dirty="0" smtClean="0"/>
              <a:t>בנוסף כל החולים </a:t>
            </a:r>
            <a:r>
              <a:rPr lang="he-IL" sz="6400" dirty="0"/>
              <a:t>היו ללא תסמינים לאחר </a:t>
            </a:r>
            <a:r>
              <a:rPr lang="he-IL" sz="6400" dirty="0" smtClean="0"/>
              <a:t>ההתערבות, ולא נצפתה </a:t>
            </a:r>
            <a:r>
              <a:rPr lang="he-IL" sz="6400" dirty="0"/>
              <a:t>הישנות כלשהי במהלך </a:t>
            </a:r>
            <a:r>
              <a:rPr lang="he-IL" sz="6400" dirty="0" smtClean="0"/>
              <a:t>המעקב בין </a:t>
            </a:r>
            <a:r>
              <a:rPr lang="he-IL" sz="6400" dirty="0"/>
              <a:t>3 ל 12 </a:t>
            </a:r>
            <a:r>
              <a:rPr lang="he-IL" sz="6400" dirty="0" smtClean="0"/>
              <a:t>חודשים.</a:t>
            </a:r>
          </a:p>
          <a:p>
            <a:pPr marL="0" indent="0">
              <a:buNone/>
            </a:pPr>
            <a:r>
              <a:rPr lang="he-IL" sz="6400" b="1" dirty="0" smtClean="0"/>
              <a:t>ההצלחה הרבה בתכנית מיוחסת לאלמנטים הבאים: </a:t>
            </a:r>
          </a:p>
          <a:p>
            <a:pPr marL="0" indent="0">
              <a:buNone/>
            </a:pPr>
            <a:r>
              <a:rPr lang="he-IL" sz="6400" dirty="0" smtClean="0"/>
              <a:t>1. עצם הקבלה ליחידת האשפוז מהווה השפעה פסיכולוגית. ההבנה שיש צורך לעשות שינוי, להתנתק ולהתרחק מהשגרה. </a:t>
            </a:r>
          </a:p>
          <a:p>
            <a:pPr marL="0" indent="0">
              <a:buNone/>
            </a:pPr>
            <a:r>
              <a:rPr lang="he-IL" sz="6400" dirty="0" smtClean="0"/>
              <a:t>2</a:t>
            </a:r>
            <a:r>
              <a:rPr lang="he-IL" sz="6400" dirty="0"/>
              <a:t>. </a:t>
            </a:r>
            <a:r>
              <a:rPr lang="he-IL" sz="6400" dirty="0" smtClean="0"/>
              <a:t>ההפרדה של ההורים והילדים בשלב הראשון  של התוכנית מאפשרת ניתוק ממערכת היחסים </a:t>
            </a:r>
            <a:r>
              <a:rPr lang="he-IL" sz="6400" dirty="0" err="1" smtClean="0"/>
              <a:t>הקונפלקטואלית</a:t>
            </a:r>
            <a:r>
              <a:rPr lang="he-IL" sz="6400" dirty="0" smtClean="0"/>
              <a:t> ומאבקי כוח הקשורים ללכלוך.</a:t>
            </a:r>
          </a:p>
          <a:p>
            <a:pPr marL="0" indent="0">
              <a:buNone/>
            </a:pPr>
            <a:r>
              <a:rPr lang="he-IL" sz="6400" dirty="0"/>
              <a:t>3. </a:t>
            </a:r>
            <a:r>
              <a:rPr lang="he-IL" sz="6400" dirty="0" smtClean="0"/>
              <a:t>המטופל </a:t>
            </a:r>
            <a:r>
              <a:rPr lang="he-IL" sz="6400" dirty="0"/>
              <a:t>המתבגר </a:t>
            </a:r>
            <a:r>
              <a:rPr lang="he-IL" sz="6400" dirty="0" smtClean="0"/>
              <a:t>מדע </a:t>
            </a:r>
            <a:r>
              <a:rPr lang="he-IL" sz="6400" dirty="0"/>
              <a:t>לכך </a:t>
            </a:r>
            <a:r>
              <a:rPr lang="he-IL" sz="6400" dirty="0" smtClean="0"/>
              <a:t>שהוא לבדו אחראי  לחיסול הסימפטומים, הפרוטוקול של הטיפול  </a:t>
            </a:r>
            <a:r>
              <a:rPr lang="he-IL" sz="6400" dirty="0"/>
              <a:t>היה קוהרנטי, </a:t>
            </a:r>
            <a:r>
              <a:rPr lang="he-IL" sz="6400" dirty="0" smtClean="0"/>
              <a:t>ונתן </a:t>
            </a:r>
            <a:r>
              <a:rPr lang="he-IL" sz="6400" dirty="0"/>
              <a:t>למטופל שליטה על </a:t>
            </a:r>
            <a:r>
              <a:rPr lang="he-IL" sz="6400" dirty="0" smtClean="0"/>
              <a:t>ההתקדמות וההישגים שלו.</a:t>
            </a:r>
          </a:p>
          <a:p>
            <a:pPr marL="0" indent="0">
              <a:buNone/>
            </a:pPr>
            <a:r>
              <a:rPr lang="he-IL" sz="6400" dirty="0" smtClean="0"/>
              <a:t>4. למטופל היה לחץ חברתי מצד החברים במחלקה שידעו על ההפרעה. </a:t>
            </a:r>
            <a:endParaRPr lang="he-IL" sz="6400" dirty="0"/>
          </a:p>
          <a:p>
            <a:pPr marL="0" indent="0">
              <a:buNone/>
            </a:pPr>
            <a:r>
              <a:rPr lang="he-IL" sz="6400" dirty="0" smtClean="0"/>
              <a:t>5.  </a:t>
            </a:r>
            <a:r>
              <a:rPr lang="he-IL" sz="6400" dirty="0"/>
              <a:t>השחרור היה הדרגתי </a:t>
            </a:r>
            <a:r>
              <a:rPr lang="he-IL" sz="6400" dirty="0" smtClean="0"/>
              <a:t> כדי </a:t>
            </a:r>
            <a:r>
              <a:rPr lang="he-IL" sz="6400" dirty="0"/>
              <a:t>לחזק </a:t>
            </a:r>
            <a:r>
              <a:rPr lang="he-IL" sz="6400" dirty="0" smtClean="0"/>
              <a:t>את ההישגים </a:t>
            </a:r>
            <a:r>
              <a:rPr lang="he-IL" sz="6400" dirty="0"/>
              <a:t>טיפוליים בבית הספר </a:t>
            </a:r>
            <a:r>
              <a:rPr lang="he-IL" sz="6400" dirty="0" smtClean="0"/>
              <a:t>ובבית.</a:t>
            </a:r>
          </a:p>
          <a:p>
            <a:pPr marL="0" indent="0">
              <a:buNone/>
            </a:pPr>
            <a:endParaRPr lang="he-IL" sz="4000" dirty="0" smtClean="0"/>
          </a:p>
          <a:p>
            <a:pPr marL="0" indent="0">
              <a:buNone/>
            </a:pPr>
            <a:r>
              <a:rPr lang="he-IL" sz="4000" dirty="0" smtClean="0"/>
              <a:t> </a:t>
            </a:r>
            <a:endParaRPr lang="he-IL" sz="4000" dirty="0"/>
          </a:p>
        </p:txBody>
      </p:sp>
    </p:spTree>
    <p:extLst>
      <p:ext uri="{BB962C8B-B14F-4D97-AF65-F5344CB8AC3E}">
        <p14:creationId xmlns:p14="http://schemas.microsoft.com/office/powerpoint/2010/main" val="35698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5820" y="260648"/>
            <a:ext cx="10873207" cy="1168400"/>
          </a:xfrm>
        </p:spPr>
        <p:txBody>
          <a:bodyPr>
            <a:normAutofit fontScale="90000"/>
          </a:bodyPr>
          <a:lstStyle/>
          <a:p>
            <a:pPr algn="ctr">
              <a:lnSpc>
                <a:spcPct val="150000"/>
              </a:lnSpc>
            </a:pPr>
            <a:r>
              <a:rPr lang="he-IL" sz="2000" dirty="0" smtClean="0"/>
              <a:t/>
            </a:r>
            <a:br>
              <a:rPr lang="he-IL" sz="2000" dirty="0" smtClean="0"/>
            </a:br>
            <a:r>
              <a:rPr lang="en-US" sz="2000" b="1" dirty="0"/>
              <a:t>Management of Encopresis in Early Adolescence </a:t>
            </a:r>
            <a:r>
              <a:rPr lang="en-US" sz="2000" b="1" dirty="0" smtClean="0"/>
              <a:t>in a </a:t>
            </a:r>
            <a:r>
              <a:rPr lang="en-US" sz="2000" b="1" dirty="0"/>
              <a:t>Medical-Psychiatric Unit</a:t>
            </a:r>
            <a:r>
              <a:rPr lang="he-IL" sz="2000" dirty="0"/>
              <a:t/>
            </a:r>
            <a:br>
              <a:rPr lang="he-IL" sz="2000" dirty="0"/>
            </a:br>
            <a:r>
              <a:rPr lang="he-IL" sz="2000" b="1" dirty="0" err="1" smtClean="0"/>
              <a:t>תוכנית</a:t>
            </a:r>
            <a:r>
              <a:rPr lang="he-IL" sz="2000" b="1" dirty="0" smtClean="0"/>
              <a:t> טיפול ייחודית במתבגרים עם אנקופרזיס שכוללת אשפוז פסיכיאטרי- </a:t>
            </a:r>
            <a:endParaRPr lang="he-IL" sz="2000" b="1" dirty="0"/>
          </a:p>
        </p:txBody>
      </p:sp>
      <p:sp>
        <p:nvSpPr>
          <p:cNvPr id="3" name="מציין מיקום תוכן 2"/>
          <p:cNvSpPr>
            <a:spLocks noGrp="1"/>
          </p:cNvSpPr>
          <p:nvPr>
            <p:ph idx="1"/>
          </p:nvPr>
        </p:nvSpPr>
        <p:spPr>
          <a:xfrm>
            <a:off x="981844" y="2204864"/>
            <a:ext cx="10153128" cy="4267200"/>
          </a:xfrm>
        </p:spPr>
        <p:txBody>
          <a:bodyPr>
            <a:normAutofit/>
          </a:bodyPr>
          <a:lstStyle/>
          <a:p>
            <a:pPr marL="0" indent="0" algn="ctr">
              <a:buNone/>
            </a:pPr>
            <a:r>
              <a:rPr lang="he-IL" sz="2000" b="1" u="sng" dirty="0">
                <a:solidFill>
                  <a:schemeClr val="tx2">
                    <a:lumMod val="75000"/>
                    <a:lumOff val="25000"/>
                  </a:schemeClr>
                </a:solidFill>
              </a:rPr>
              <a:t>הקריטריונים הדרושים עבור קבלה לתכנית </a:t>
            </a:r>
            <a:r>
              <a:rPr lang="he-IL" sz="2000" b="1" u="sng" dirty="0" smtClean="0">
                <a:solidFill>
                  <a:schemeClr val="tx2">
                    <a:lumMod val="75000"/>
                    <a:lumOff val="25000"/>
                  </a:schemeClr>
                </a:solidFill>
              </a:rPr>
              <a:t>ההתערבות </a:t>
            </a:r>
            <a:r>
              <a:rPr lang="he-IL" sz="2000" b="1" u="sng" dirty="0">
                <a:solidFill>
                  <a:schemeClr val="tx2">
                    <a:lumMod val="75000"/>
                    <a:lumOff val="25000"/>
                  </a:schemeClr>
                </a:solidFill>
              </a:rPr>
              <a:t>בטיפול  </a:t>
            </a:r>
            <a:r>
              <a:rPr lang="he-IL" sz="2000" b="1" u="sng" dirty="0" smtClean="0">
                <a:solidFill>
                  <a:schemeClr val="tx2">
                    <a:lumMod val="75000"/>
                    <a:lumOff val="25000"/>
                  </a:schemeClr>
                </a:solidFill>
              </a:rPr>
              <a:t>                           במתבגרים </a:t>
            </a:r>
            <a:r>
              <a:rPr lang="he-IL" sz="2000" b="1" u="sng" dirty="0">
                <a:solidFill>
                  <a:schemeClr val="tx2">
                    <a:lumMod val="75000"/>
                    <a:lumOff val="25000"/>
                  </a:schemeClr>
                </a:solidFill>
              </a:rPr>
              <a:t>עם אנקופרזיס:</a:t>
            </a:r>
            <a:endParaRPr lang="en-US" sz="2000" b="1" u="sng" dirty="0">
              <a:solidFill>
                <a:schemeClr val="tx2">
                  <a:lumMod val="75000"/>
                  <a:lumOff val="25000"/>
                </a:schemeClr>
              </a:solidFill>
            </a:endParaRPr>
          </a:p>
          <a:p>
            <a:pPr lvl="0"/>
            <a:r>
              <a:rPr lang="he-IL" sz="2000" dirty="0"/>
              <a:t>השלמה של בדיקת אבחון מקיפה, היעדרות של הפרעה פיזית שמסבירה את הסימפטומים.</a:t>
            </a:r>
            <a:endParaRPr lang="en-US" sz="2000" dirty="0"/>
          </a:p>
          <a:p>
            <a:pPr lvl="0"/>
            <a:r>
              <a:rPr lang="he-IL" sz="2000" dirty="0"/>
              <a:t>עמידה בקריטריונים של ה-</a:t>
            </a:r>
            <a:r>
              <a:rPr lang="en-US" sz="2000" dirty="0"/>
              <a:t>DSM-IV</a:t>
            </a:r>
            <a:r>
              <a:rPr lang="he-IL" sz="2000" dirty="0"/>
              <a:t> לאנקופרזיס.</a:t>
            </a:r>
            <a:endParaRPr lang="en-US" sz="2000" dirty="0"/>
          </a:p>
          <a:p>
            <a:pPr lvl="0"/>
            <a:r>
              <a:rPr lang="he-IL" sz="2000" dirty="0"/>
              <a:t>כישלונות קודמים בהתערבויות רפואיות ופסיכולוגיות אינטנסיביות מחוץ לאשפוז.</a:t>
            </a:r>
            <a:endParaRPr lang="en-US" sz="2000" dirty="0"/>
          </a:p>
          <a:p>
            <a:pPr lvl="0"/>
            <a:r>
              <a:rPr lang="he-IL" sz="2000" dirty="0"/>
              <a:t>הסכמה של המטופלים והוריהם להשתתפות בתכנית.</a:t>
            </a:r>
            <a:endParaRPr lang="en-US" sz="2000" dirty="0"/>
          </a:p>
          <a:p>
            <a:pPr marL="0" indent="0">
              <a:buNone/>
            </a:pPr>
            <a:endParaRPr lang="he-IL" sz="2000" dirty="0"/>
          </a:p>
        </p:txBody>
      </p:sp>
    </p:spTree>
    <p:extLst>
      <p:ext uri="{BB962C8B-B14F-4D97-AF65-F5344CB8AC3E}">
        <p14:creationId xmlns:p14="http://schemas.microsoft.com/office/powerpoint/2010/main" val="168095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522421" y="188640"/>
            <a:ext cx="9751060" cy="1168400"/>
          </a:xfrm>
        </p:spPr>
        <p:txBody>
          <a:bodyPr rtlCol="1"/>
          <a:lstStyle/>
          <a:p>
            <a:pPr algn="ctr"/>
            <a:r>
              <a:rPr lang="he-IL" b="1" u="sng" dirty="0" smtClean="0"/>
              <a:t>אנקופרזיס</a:t>
            </a:r>
            <a:endParaRPr lang="en-US" u="sng" dirty="0"/>
          </a:p>
        </p:txBody>
      </p:sp>
      <p:sp>
        <p:nvSpPr>
          <p:cNvPr id="14" name="מציין מיקום תוכן 13"/>
          <p:cNvSpPr>
            <a:spLocks noGrp="1"/>
          </p:cNvSpPr>
          <p:nvPr>
            <p:ph idx="1"/>
          </p:nvPr>
        </p:nvSpPr>
        <p:spPr>
          <a:xfrm>
            <a:off x="1773932" y="1792036"/>
            <a:ext cx="9751060" cy="4267200"/>
          </a:xfrm>
        </p:spPr>
        <p:txBody>
          <a:bodyPr rtlCol="1"/>
          <a:lstStyle/>
          <a:p>
            <a:r>
              <a:rPr lang="he-IL" dirty="0"/>
              <a:t>אנקופרזיס היא הפרשת צואה לא רצונית </a:t>
            </a:r>
            <a:r>
              <a:rPr lang="he-IL" dirty="0" smtClean="0"/>
              <a:t>בילדים.                       . </a:t>
            </a:r>
            <a:r>
              <a:rPr lang="he-IL" dirty="0"/>
              <a:t>לעתים קרובות תופעה </a:t>
            </a:r>
            <a:r>
              <a:rPr lang="he-IL" dirty="0" smtClean="0"/>
              <a:t>זו משנית </a:t>
            </a:r>
            <a:r>
              <a:rPr lang="he-IL" dirty="0"/>
              <a:t>לעצירות כרונית </a:t>
            </a:r>
            <a:r>
              <a:rPr lang="he-IL" dirty="0" smtClean="0"/>
              <a:t>בעקבות                         </a:t>
            </a:r>
            <a:r>
              <a:rPr lang="he-IL" dirty="0"/>
              <a:t>התאפקות או </a:t>
            </a:r>
            <a:r>
              <a:rPr lang="he-IL" dirty="0" smtClean="0"/>
              <a:t>לבעיות התנהגותיות </a:t>
            </a:r>
            <a:r>
              <a:rPr lang="he-IL" dirty="0"/>
              <a:t>פסיכולוגיות. </a:t>
            </a:r>
            <a:r>
              <a:rPr lang="he-IL" dirty="0" smtClean="0"/>
              <a:t>                          מדובר </a:t>
            </a:r>
            <a:r>
              <a:rPr lang="he-IL" dirty="0"/>
              <a:t>ב"כדור שלג" של התאפקות, בעקבות כך צואה </a:t>
            </a:r>
            <a:r>
              <a:rPr lang="he-IL" dirty="0" smtClean="0"/>
              <a:t>קשה           </a:t>
            </a:r>
            <a:r>
              <a:rPr lang="he-IL" dirty="0"/>
              <a:t>וכאב במתן צואה, המשך </a:t>
            </a:r>
            <a:r>
              <a:rPr lang="he-IL" dirty="0" smtClean="0"/>
              <a:t>התאפקות, אגירת </a:t>
            </a:r>
            <a:r>
              <a:rPr lang="he-IL" dirty="0"/>
              <a:t>צואה קשה</a:t>
            </a:r>
            <a:r>
              <a:rPr lang="he-IL" dirty="0" smtClean="0"/>
              <a:t>,             </a:t>
            </a:r>
            <a:r>
              <a:rPr lang="he-IL" dirty="0"/>
              <a:t>ודליפה של צואה רכה יותר לתחתונים. </a:t>
            </a:r>
            <a:r>
              <a:rPr lang="he-IL" dirty="0" smtClean="0"/>
              <a:t>     </a:t>
            </a:r>
          </a:p>
          <a:p>
            <a:pPr marL="0" indent="0">
              <a:buNone/>
            </a:pPr>
            <a:r>
              <a:rPr lang="he-IL" dirty="0"/>
              <a:t> תופעות נוספות יכולות להיות מתן צואה בתחתונים או במקום שאינו שירותים- בצורה מכוונת, ואלה נובעים מבעיות התנהגות</a:t>
            </a:r>
            <a:r>
              <a:rPr lang="en-US" dirty="0"/>
              <a:t>.</a:t>
            </a:r>
          </a:p>
          <a:p>
            <a:r>
              <a:rPr lang="he-IL" b="1" dirty="0"/>
              <a:t>הסימפטומים הם</a:t>
            </a:r>
            <a:r>
              <a:rPr lang="he-IL" dirty="0"/>
              <a:t>: בריחת צואה, "התלכלכות" מתמדת בתחתונים. הילד טוען לעתים קרובות כי "אינו מרגיש" שהצואה יוצאת, דבר הנובע מהקוטר הגדול של הרקטום ואבדן תחושה לאחר עצירות ממושכת</a:t>
            </a:r>
            <a:r>
              <a:rPr lang="en-US" dirty="0"/>
              <a:t>.</a:t>
            </a:r>
          </a:p>
        </p:txBody>
      </p:sp>
      <p:pic>
        <p:nvPicPr>
          <p:cNvPr id="6" name="Picture 2" descr="אנקופרזיס: כיצד להתמודד עם הפרשת צואה אצל ילדים • BEOK"/>
          <p:cNvPicPr>
            <a:picLocks noChangeAspect="1" noChangeArrowheads="1"/>
          </p:cNvPicPr>
          <p:nvPr/>
        </p:nvPicPr>
        <p:blipFill rotWithShape="1">
          <a:blip r:embed="rId3">
            <a:extLst>
              <a:ext uri="{28A0092B-C50C-407E-A947-70E740481C1C}">
                <a14:useLocalDpi xmlns:a14="http://schemas.microsoft.com/office/drawing/2010/main" val="0"/>
              </a:ext>
            </a:extLst>
          </a:blip>
          <a:srcRect l="38922" r="10179"/>
          <a:stretch/>
        </p:blipFill>
        <p:spPr bwMode="auto">
          <a:xfrm>
            <a:off x="333772" y="357855"/>
            <a:ext cx="2448272"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42084" y="692696"/>
            <a:ext cx="5904655" cy="304304"/>
          </a:xfrm>
        </p:spPr>
        <p:txBody>
          <a:bodyPr>
            <a:normAutofit fontScale="90000"/>
          </a:bodyPr>
          <a:lstStyle/>
          <a:p>
            <a:pPr algn="ctr">
              <a:lnSpc>
                <a:spcPct val="150000"/>
              </a:lnSpc>
            </a:pPr>
            <a:r>
              <a:rPr lang="he-IL" sz="2000" b="1" dirty="0" smtClean="0"/>
              <a:t>פרוטוקול הטיפול במחלקה</a:t>
            </a:r>
            <a:endParaRPr lang="he-IL" sz="2000" b="1" dirty="0"/>
          </a:p>
        </p:txBody>
      </p:sp>
      <p:sp>
        <p:nvSpPr>
          <p:cNvPr id="3" name="מציין מיקום תוכן 2"/>
          <p:cNvSpPr>
            <a:spLocks noGrp="1"/>
          </p:cNvSpPr>
          <p:nvPr>
            <p:ph idx="1"/>
          </p:nvPr>
        </p:nvSpPr>
        <p:spPr>
          <a:xfrm>
            <a:off x="1017847" y="1124744"/>
            <a:ext cx="10153128" cy="5301208"/>
          </a:xfrm>
        </p:spPr>
        <p:txBody>
          <a:bodyPr>
            <a:normAutofit/>
          </a:bodyPr>
          <a:lstStyle/>
          <a:p>
            <a:pPr marL="742950" lvl="0" indent="-742950">
              <a:lnSpc>
                <a:spcPct val="170000"/>
              </a:lnSpc>
              <a:buFont typeface="+mj-lt"/>
              <a:buAutoNum type="arabicPeriod"/>
            </a:pPr>
            <a:r>
              <a:rPr lang="he-IL" sz="1200" dirty="0" smtClean="0"/>
              <a:t>חברי </a:t>
            </a:r>
            <a:r>
              <a:rPr lang="he-IL" sz="1200" dirty="0"/>
              <a:t>הצוות הרב תחומיים תיארו בפני המטופל והוריו את תכנית ההתערבות, והבהירו שהמרכיב ההתנהגותי הוא מרכיב אינטגרלי מהפרוצדורה הרפואית. הוסבר </a:t>
            </a:r>
            <a:r>
              <a:rPr lang="he-IL" sz="1200" dirty="0" smtClean="0"/>
              <a:t>הרציונל לתכנית </a:t>
            </a:r>
            <a:r>
              <a:rPr lang="he-IL" sz="1200" dirty="0"/>
              <a:t>ולצעדים שיילקחו להכשיר את המעיים כדי להחזירם לתפקוד. המרכיבים הרגשיים צומצמו. הצוות קיבל הוראה לתעד ולטפל בכל דאגה של תזוזות המעיים של המטופל בצורה ניטרלית ומקצועית.</a:t>
            </a:r>
            <a:endParaRPr lang="en-US" sz="1200" dirty="0"/>
          </a:p>
          <a:p>
            <a:pPr marL="742950" lvl="0" indent="-742950">
              <a:lnSpc>
                <a:spcPct val="170000"/>
              </a:lnSpc>
              <a:buFont typeface="+mj-lt"/>
              <a:buAutoNum type="arabicPeriod"/>
            </a:pPr>
            <a:r>
              <a:rPr lang="he-IL" sz="1200" dirty="0"/>
              <a:t>לאחר שהסכמה מדעת התקבלה, המטופל נרשם ליחידת האשפוז. בצעדים הראשונים, ההורים לא היו חלק מפרוטוקול הטיפול, והם הורשו לראות את המטופלים רק במשך שעות הביקור המותרות במחלקה. הם התבקשו לא לשפוט או להתערב בשיתוף הפעולה של הילד בתכנית הטיפול.</a:t>
            </a:r>
            <a:endParaRPr lang="en-US" sz="1200" dirty="0"/>
          </a:p>
          <a:p>
            <a:pPr marL="742950" lvl="0" indent="-742950">
              <a:lnSpc>
                <a:spcPct val="170000"/>
              </a:lnSpc>
              <a:buFont typeface="+mj-lt"/>
              <a:buAutoNum type="arabicPeriod"/>
            </a:pPr>
            <a:r>
              <a:rPr lang="he-IL" sz="1200" dirty="0"/>
              <a:t>המטופלים נבדקו על ידי רופאי הגסטרואנטרולוגיה אשר סקרו את הטיפולים הרפואיים הקודמים והמליצו לגבי ניהול רפואי מתאים. בוצע צילום רנטגן של הבטן כדי לבדוק היתכנות של פגיעה משמעותית של המעי הגס. אם הממצאים היו חיוביים, המטופלים קיבלו חוקן פעם ביום במשך חמישה ימים, במקרים של כישלון המשיכו בגישה יותר אגרסיבית. אחרת, ניתן שמן פרפין.</a:t>
            </a:r>
            <a:endParaRPr lang="en-US" sz="1200" dirty="0"/>
          </a:p>
          <a:p>
            <a:pPr marL="742950" lvl="0" indent="-742950">
              <a:lnSpc>
                <a:spcPct val="170000"/>
              </a:lnSpc>
              <a:buFont typeface="+mj-lt"/>
              <a:buAutoNum type="arabicPeriod"/>
            </a:pPr>
            <a:r>
              <a:rPr lang="he-IL" sz="1200" dirty="0"/>
              <a:t>גובשה דיאטה המבוססת על צריכה גבוהה של נוזלים (לפחות שני ליטרים ביום), פירות טריים וירקות, מיצי פירות וסיבים תזונתיים, עם הפחתה במוצרי חלב. הדיאטה הייתה קבועה, והארוחות הוגשו בקבוצות בשעות קבועות.</a:t>
            </a:r>
            <a:endParaRPr lang="en-US" sz="1200" dirty="0"/>
          </a:p>
          <a:p>
            <a:pPr marL="742950" lvl="0" indent="-742950">
              <a:lnSpc>
                <a:spcPct val="170000"/>
              </a:lnSpc>
              <a:buFont typeface="+mj-lt"/>
              <a:buAutoNum type="arabicPeriod"/>
            </a:pPr>
            <a:r>
              <a:rPr lang="he-IL" sz="1200" dirty="0"/>
              <a:t>המטופל קיבל הנחייה לשבת בשירותים לאחר כל ארוחה ולנסות לעשות את צרכיו. הודגש שזו אחריות המטופל ללכת לשירותים. לאחר עשר דקות, המטופל היה צריך להתקשר לאיש צוות כדי לתעד את כמות ועקביות הצואה שלו.</a:t>
            </a:r>
            <a:endParaRPr lang="en-US" sz="1200" dirty="0"/>
          </a:p>
          <a:p>
            <a:pPr marL="0" indent="0">
              <a:lnSpc>
                <a:spcPct val="170000"/>
              </a:lnSpc>
              <a:buNone/>
            </a:pPr>
            <a:endParaRPr lang="he-IL" sz="900" dirty="0"/>
          </a:p>
        </p:txBody>
      </p:sp>
    </p:spTree>
    <p:extLst>
      <p:ext uri="{BB962C8B-B14F-4D97-AF65-F5344CB8AC3E}">
        <p14:creationId xmlns:p14="http://schemas.microsoft.com/office/powerpoint/2010/main" val="222273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42083" y="548680"/>
            <a:ext cx="5904655" cy="304304"/>
          </a:xfrm>
        </p:spPr>
        <p:txBody>
          <a:bodyPr>
            <a:normAutofit fontScale="90000"/>
          </a:bodyPr>
          <a:lstStyle/>
          <a:p>
            <a:pPr algn="ctr">
              <a:lnSpc>
                <a:spcPct val="150000"/>
              </a:lnSpc>
            </a:pPr>
            <a:r>
              <a:rPr lang="he-IL" sz="2000" b="1" dirty="0" smtClean="0"/>
              <a:t>פרוטוקול הטיפול במחלקה- המשך</a:t>
            </a:r>
            <a:endParaRPr lang="he-IL" sz="2000" b="1" dirty="0"/>
          </a:p>
        </p:txBody>
      </p:sp>
      <p:sp>
        <p:nvSpPr>
          <p:cNvPr id="3" name="מציין מיקום תוכן 2"/>
          <p:cNvSpPr>
            <a:spLocks noGrp="1"/>
          </p:cNvSpPr>
          <p:nvPr>
            <p:ph idx="1"/>
          </p:nvPr>
        </p:nvSpPr>
        <p:spPr>
          <a:xfrm>
            <a:off x="513791" y="997000"/>
            <a:ext cx="11161240" cy="5419328"/>
          </a:xfrm>
        </p:spPr>
        <p:txBody>
          <a:bodyPr>
            <a:noAutofit/>
          </a:bodyPr>
          <a:lstStyle/>
          <a:p>
            <a:pPr marL="742950" lvl="0" indent="-742950">
              <a:lnSpc>
                <a:spcPct val="170000"/>
              </a:lnSpc>
              <a:buFont typeface="+mj-lt"/>
              <a:buAutoNum type="arabicPeriod" startAt="6"/>
            </a:pPr>
            <a:r>
              <a:rPr lang="he-IL" sz="1100" dirty="0" smtClean="0"/>
              <a:t>אם </a:t>
            </a:r>
            <a:r>
              <a:rPr lang="he-IL" sz="1100" dirty="0"/>
              <a:t>במהלך פעילות היחידה, חברי צוות שמו לב לריח של צואה מאחד המטופלים, המטופל התבקש לנקות את עצמו, לשטוף את בגדיו ולהישאר בחדרו לבד במשך הפעילות שהוא השתתף בה באותה עת.</a:t>
            </a:r>
            <a:endParaRPr lang="en-US" sz="1100" dirty="0"/>
          </a:p>
          <a:p>
            <a:pPr marL="742950" lvl="0" indent="-742950">
              <a:lnSpc>
                <a:spcPct val="170000"/>
              </a:lnSpc>
              <a:buFont typeface="+mj-lt"/>
              <a:buAutoNum type="arabicPeriod" startAt="6"/>
            </a:pPr>
            <a:r>
              <a:rPr lang="he-IL" sz="1100" dirty="0"/>
              <a:t>המטופל והצוות תיעדו ביומן יומי באופן עצמאי תכנים לגבי ארוחות, יוזמה לשבת בשירותים, איכות ועקביות של הצואה, צואה בבגדים, ניקוי בגדים, שיתוף פעולה.</a:t>
            </a:r>
            <a:endParaRPr lang="en-US" sz="1100" dirty="0"/>
          </a:p>
          <a:p>
            <a:pPr marL="742950" lvl="0" indent="-742950">
              <a:lnSpc>
                <a:spcPct val="170000"/>
              </a:lnSpc>
              <a:buFont typeface="+mj-lt"/>
              <a:buAutoNum type="arabicPeriod" startAt="6"/>
            </a:pPr>
            <a:r>
              <a:rPr lang="he-IL" sz="1100" dirty="0"/>
              <a:t>אם המטופל לא עשה צרכים בכלל במשך היום, בוצע חוקן לאחר הארוחה האחרונה (18:00). המטופל הבין שהחוקן הוא לא עונש ושמטרתו היא לעזור למעיים לחזור לפעילות תקינה.</a:t>
            </a:r>
            <a:endParaRPr lang="en-US" sz="1100" dirty="0"/>
          </a:p>
          <a:p>
            <a:pPr marL="742950" lvl="0" indent="-742950">
              <a:lnSpc>
                <a:spcPct val="170000"/>
              </a:lnSpc>
              <a:buFont typeface="+mj-lt"/>
              <a:buAutoNum type="arabicPeriod" startAt="6"/>
            </a:pPr>
            <a:r>
              <a:rPr lang="he-IL" sz="1100" dirty="0"/>
              <a:t>הפעילויות החברתיות במחלקה התבססו על רמות שאפשרו פריווילגיות, כמו זמן טלוויזיה, סרטים, יציאה מהמחלקה, ביקורים בבית </a:t>
            </a:r>
            <a:r>
              <a:rPr lang="he-IL" sz="1100" dirty="0" err="1"/>
              <a:t>וכו</a:t>
            </a:r>
            <a:r>
              <a:rPr lang="he-IL" sz="1100" dirty="0"/>
              <a:t>'. התקדמות בשליטה על תנועות המעיים זוכתה בהעלאת המטופל לרמה היררכית גבוהה יותר במחלקה.</a:t>
            </a:r>
            <a:endParaRPr lang="en-US" sz="1100" dirty="0"/>
          </a:p>
          <a:p>
            <a:pPr marL="742950" lvl="0" indent="-742950">
              <a:lnSpc>
                <a:spcPct val="170000"/>
              </a:lnSpc>
              <a:buFont typeface="+mj-lt"/>
              <a:buAutoNum type="arabicPeriod" startAt="6"/>
            </a:pPr>
            <a:r>
              <a:rPr lang="he-IL" sz="1100" dirty="0"/>
              <a:t>ברגע שהמטופל הגיע לרמה שבה הורשה לו לבקר בבית, עירבו את ההורים בתכנית הטיפולית. בהתחלה, התפקיד שלהם היה רק לעקוב אחר התנהגות הילד ותנועות המעיים על ידי מילוי יומן מעקב בזמן ביקור המטופל בבית. הפרסים הוקצו במחלקה בהתאם ליומן המעקב. ההורים הונחו להימנע משיפוטיות או הערות הנוגעות לתהליך או רגרסיה של ילדיהם ולהבחין את ההתנהגות של הילד הקשורה לפעילות המעי שלו מפעילויות חברתיות או אקדמיות אחרות (ללא הערות משפילות במקרה שהילד נכשל, לא להתנות הענקת פרסים המבוססים על התקדמות).</a:t>
            </a:r>
            <a:endParaRPr lang="en-US" sz="1100" dirty="0"/>
          </a:p>
          <a:p>
            <a:pPr marL="742950" lvl="0" indent="-742950">
              <a:lnSpc>
                <a:spcPct val="170000"/>
              </a:lnSpc>
              <a:buFont typeface="+mj-lt"/>
              <a:buAutoNum type="arabicPeriod" startAt="6"/>
            </a:pPr>
            <a:r>
              <a:rPr lang="he-IL" sz="1100" dirty="0"/>
              <a:t>בהדרגה ההורים הונחו לקחת שליטה על התכנית ההתנהגותית בבית, כולל מערכת הפרסים של התכנית, שאומצה לחיי המשפחה. המטופל שוחרר מהמחלקה לאחר שחווה שבוע מוצלח בבית ללא התלכלכות ועם מתן צואה באופן סדיר.</a:t>
            </a:r>
            <a:endParaRPr lang="en-US" sz="1100" dirty="0"/>
          </a:p>
          <a:p>
            <a:pPr marL="742950" lvl="0" indent="-742950">
              <a:lnSpc>
                <a:spcPct val="170000"/>
              </a:lnSpc>
              <a:buFont typeface="+mj-lt"/>
              <a:buAutoNum type="arabicPeriod" startAt="6"/>
            </a:pPr>
            <a:r>
              <a:rPr lang="he-IL" sz="1100" dirty="0"/>
              <a:t>בוצע מעקב במשך לפחות שלושה חודשים לאחר מכן.</a:t>
            </a:r>
            <a:endParaRPr lang="en-US" sz="1100" dirty="0"/>
          </a:p>
          <a:p>
            <a:pPr>
              <a:lnSpc>
                <a:spcPct val="170000"/>
              </a:lnSpc>
            </a:pPr>
            <a:endParaRPr lang="en-US" sz="1100" dirty="0"/>
          </a:p>
          <a:p>
            <a:pPr marL="0" indent="0">
              <a:lnSpc>
                <a:spcPct val="170000"/>
              </a:lnSpc>
              <a:buNone/>
            </a:pPr>
            <a:endParaRPr lang="he-IL" sz="1100" dirty="0"/>
          </a:p>
        </p:txBody>
      </p:sp>
    </p:spTree>
    <p:extLst>
      <p:ext uri="{BB962C8B-B14F-4D97-AF65-F5344CB8AC3E}">
        <p14:creationId xmlns:p14="http://schemas.microsoft.com/office/powerpoint/2010/main" val="126967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u="sng" dirty="0" smtClean="0"/>
              <a:t>ביבליוגרפיה</a:t>
            </a:r>
            <a:endParaRPr lang="he-IL" b="1" u="sng" dirty="0"/>
          </a:p>
        </p:txBody>
      </p:sp>
      <p:sp>
        <p:nvSpPr>
          <p:cNvPr id="3" name="מציין מיקום תוכן 2"/>
          <p:cNvSpPr>
            <a:spLocks noGrp="1"/>
          </p:cNvSpPr>
          <p:nvPr>
            <p:ph idx="1"/>
          </p:nvPr>
        </p:nvSpPr>
        <p:spPr/>
        <p:txBody>
          <a:bodyPr>
            <a:normAutofit/>
          </a:bodyPr>
          <a:lstStyle/>
          <a:p>
            <a:r>
              <a:rPr lang="en-US" sz="2000" dirty="0" err="1"/>
              <a:t>Fennig</a:t>
            </a:r>
            <a:r>
              <a:rPr lang="en-US" sz="2000" dirty="0"/>
              <a:t>, S., &amp; </a:t>
            </a:r>
            <a:r>
              <a:rPr lang="en-US" sz="2000" dirty="0" err="1"/>
              <a:t>Fennig</a:t>
            </a:r>
            <a:r>
              <a:rPr lang="en-US" sz="2000" dirty="0"/>
              <a:t>, S. (1999). Management of encopresis in early adolescence in a medical-psychiatric unit. </a:t>
            </a:r>
            <a:r>
              <a:rPr lang="en-US" sz="2000" i="1" dirty="0"/>
              <a:t>General hospital psychiatry</a:t>
            </a:r>
            <a:r>
              <a:rPr lang="en-US" sz="2000" dirty="0"/>
              <a:t>, </a:t>
            </a:r>
            <a:r>
              <a:rPr lang="en-US" sz="2000" i="1" dirty="0"/>
              <a:t>21</a:t>
            </a:r>
            <a:r>
              <a:rPr lang="en-US" sz="2000" dirty="0"/>
              <a:t>(5), 360-367.</a:t>
            </a:r>
            <a:r>
              <a:rPr lang="en-US" sz="2000" dirty="0" smtClean="0"/>
              <a:t>‏</a:t>
            </a:r>
            <a:endParaRPr lang="he-IL" sz="2000" dirty="0" smtClean="0"/>
          </a:p>
          <a:p>
            <a:r>
              <a:rPr lang="he-IL" sz="2000" dirty="0" smtClean="0"/>
              <a:t>אנקופרזיס. אתר </a:t>
            </a:r>
            <a:r>
              <a:rPr lang="he-IL" sz="2000" dirty="0"/>
              <a:t>המרכז הרפואי שיבא תל </a:t>
            </a:r>
            <a:r>
              <a:rPr lang="he-IL" sz="2000" dirty="0" smtClean="0"/>
              <a:t>השומר. אוחזר מתוך</a:t>
            </a:r>
            <a:endParaRPr lang="en-US" sz="2000" dirty="0"/>
          </a:p>
          <a:p>
            <a:pPr marL="0" indent="0">
              <a:buNone/>
            </a:pPr>
            <a:r>
              <a:rPr lang="en-US" sz="2000" u="sng" dirty="0">
                <a:hlinkClick r:id="rId2"/>
              </a:rPr>
              <a:t>https://yeladim.sheba.co.il/%</a:t>
            </a:r>
            <a:r>
              <a:rPr lang="en-US" sz="2000" u="sng" dirty="0" smtClean="0">
                <a:hlinkClick r:id="rId2"/>
              </a:rPr>
              <a:t>D7%90%D7%A0%D7%A7%D7%95%D7%A4%D7%A8%D7%96%D7%99%D7%A1</a:t>
            </a:r>
            <a:endParaRPr lang="he-IL" sz="2000" dirty="0"/>
          </a:p>
          <a:p>
            <a:r>
              <a:rPr lang="he-IL" sz="2000" dirty="0" err="1"/>
              <a:t>גולדנהירש</a:t>
            </a:r>
            <a:r>
              <a:rPr lang="he-IL" sz="2000" dirty="0"/>
              <a:t>, ב. (2013). </a:t>
            </a:r>
            <a:r>
              <a:rPr lang="he-IL" sz="2000" dirty="0">
                <a:hlinkClick r:id="rId3"/>
              </a:rPr>
              <a:t>אנקופרזיס - לא רק ילד מלכלך</a:t>
            </a:r>
            <a:r>
              <a:rPr lang="he-IL" sz="2000" dirty="0"/>
              <a:t>. </a:t>
            </a:r>
            <a:r>
              <a:rPr lang="he-IL" sz="2000" b="1" dirty="0"/>
              <a:t>פסיכולוגיה עברית</a:t>
            </a:r>
            <a:r>
              <a:rPr lang="he-IL" sz="2000" dirty="0"/>
              <a:t>. אוחזר מתוך </a:t>
            </a:r>
            <a:r>
              <a:rPr lang="en-US" sz="2000" dirty="0">
                <a:hlinkClick r:id="rId3"/>
              </a:rPr>
              <a:t>https://www.hebpsy.net/articles.asp?id=2934</a:t>
            </a:r>
            <a:endParaRPr lang="he-IL" sz="2000" dirty="0"/>
          </a:p>
          <a:p>
            <a:r>
              <a:rPr lang="he-IL" sz="2000" dirty="0" smtClean="0"/>
              <a:t>כהן, א. (2011). בריחת צואה. בתוך ג' מור</a:t>
            </a:r>
            <a:r>
              <a:rPr lang="he-IL" sz="2000" dirty="0"/>
              <a:t>, </a:t>
            </a:r>
            <a:r>
              <a:rPr lang="he-IL" sz="2000" dirty="0" smtClean="0"/>
              <a:t>י' </a:t>
            </a:r>
            <a:r>
              <a:rPr lang="he-IL" sz="2000" dirty="0" err="1" smtClean="0"/>
              <a:t>מאיירס</a:t>
            </a:r>
            <a:r>
              <a:rPr lang="he-IL" sz="2000" dirty="0" smtClean="0"/>
              <a:t>, צ' מרום, א' גלבוע-</a:t>
            </a:r>
            <a:r>
              <a:rPr lang="he-IL" sz="2000" dirty="0" err="1" smtClean="0"/>
              <a:t>שכטמן</a:t>
            </a:r>
            <a:r>
              <a:rPr lang="he-IL" sz="2000" dirty="0" smtClean="0"/>
              <a:t>, טיפול </a:t>
            </a:r>
            <a:r>
              <a:rPr lang="he-IL" sz="2000" dirty="0"/>
              <a:t>קוגניטיבי התנהגותי בילדים- עקרונות טיפוליים. </a:t>
            </a:r>
            <a:r>
              <a:rPr lang="he-IL" sz="2000" dirty="0" smtClean="0"/>
              <a:t>(ע' 340-331). הוצאת דיונון. </a:t>
            </a:r>
          </a:p>
          <a:p>
            <a:endParaRPr lang="he-IL" sz="2000" dirty="0"/>
          </a:p>
          <a:p>
            <a:endParaRPr lang="en-US" sz="2000" dirty="0"/>
          </a:p>
          <a:p>
            <a:endParaRPr lang="en-US" sz="2000" dirty="0"/>
          </a:p>
          <a:p>
            <a:endParaRPr lang="he-IL" sz="2000" dirty="0"/>
          </a:p>
        </p:txBody>
      </p:sp>
    </p:spTree>
    <p:extLst>
      <p:ext uri="{BB962C8B-B14F-4D97-AF65-F5344CB8AC3E}">
        <p14:creationId xmlns:p14="http://schemas.microsoft.com/office/powerpoint/2010/main" val="172202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algn="ctr"/>
            <a:r>
              <a:rPr lang="he-IL" b="1" u="sng" dirty="0" smtClean="0"/>
              <a:t>רקע</a:t>
            </a:r>
            <a:endParaRPr lang="en-US" u="sng" dirty="0"/>
          </a:p>
        </p:txBody>
      </p:sp>
      <p:sp>
        <p:nvSpPr>
          <p:cNvPr id="14" name="מציין מיקום תוכן 13"/>
          <p:cNvSpPr>
            <a:spLocks noGrp="1"/>
          </p:cNvSpPr>
          <p:nvPr>
            <p:ph idx="1"/>
          </p:nvPr>
        </p:nvSpPr>
        <p:spPr/>
        <p:txBody>
          <a:bodyPr rtlCol="1">
            <a:normAutofit fontScale="77500" lnSpcReduction="20000"/>
          </a:bodyPr>
          <a:lstStyle/>
          <a:p>
            <a:pPr marL="0" indent="0">
              <a:lnSpc>
                <a:spcPct val="160000"/>
              </a:lnSpc>
              <a:buNone/>
            </a:pPr>
            <a:r>
              <a:rPr lang="he-IL" dirty="0" smtClean="0"/>
              <a:t>הזירה </a:t>
            </a:r>
            <a:r>
              <a:rPr lang="he-IL" dirty="0"/>
              <a:t>שבה מתרחשת הלמידה של החינוך לניקיון ולחלופין זו שמתגבשת בה ההפרעה של אנקופרזיס היא רבת-ממדים. בזירה זו נדרש הילד לראשונה על ידי סוכני </a:t>
            </a:r>
            <a:r>
              <a:rPr lang="he-IL" dirty="0" err="1"/>
              <a:t>החיברות</a:t>
            </a:r>
            <a:r>
              <a:rPr lang="he-IL" dirty="0"/>
              <a:t> ללמוד התנהגויות המנוגדות לדחפיו הביולוגיים הטבעיים. הילד עצמו נמצא בקונפליקט בין היענות לדרישות חיצוניות אלו מול מרידה בהן, ובמתח של ניסיונות להכפיף תפקודי גוף טבעיים לשליטתו ההתנהגותית. להצלחה בחינוך לניקיון או לכישלון בו יש משמעויות בין-אישיות משמעותיות ביחסי ההורה-ילד, בקבלה החברתית ובעקבותיהן גם לדימוי העצמי של הילד. נראה שאחרי </a:t>
            </a:r>
            <a:r>
              <a:rPr lang="he-IL" b="1" dirty="0"/>
              <a:t>שנים רבות של מאבק סביב השאלה אם אנקופרזיס היא הפרעה רפואית או פסיכולוגית, מקובל היום לראות בה הפרעה הדורשת התייחסות הן להיבטים הפיזיולוגיים הן להיבטים הנפשיים וההתנהגותיים. לכן, אין זה פלא שעצם האבחנה של ההפרעה מתייחסת למכלול של היבטים אלה.</a:t>
            </a:r>
            <a:endParaRPr lang="en-US" b="1" dirty="0"/>
          </a:p>
        </p:txBody>
      </p:sp>
    </p:spTree>
    <p:extLst>
      <p:ext uri="{BB962C8B-B14F-4D97-AF65-F5344CB8AC3E}">
        <p14:creationId xmlns:p14="http://schemas.microsoft.com/office/powerpoint/2010/main" val="342530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algn="ctr"/>
            <a:r>
              <a:rPr lang="he-IL" b="1" u="sng" dirty="0"/>
              <a:t>הקריטריונים לצורך אבחון </a:t>
            </a:r>
            <a:r>
              <a:rPr lang="he-IL" b="1" u="sng" dirty="0" smtClean="0"/>
              <a:t>הפרעה</a:t>
            </a:r>
            <a:br>
              <a:rPr lang="he-IL" b="1" u="sng" dirty="0" smtClean="0"/>
            </a:br>
            <a:r>
              <a:rPr lang="he-IL" b="1" u="sng" dirty="0" smtClean="0"/>
              <a:t> </a:t>
            </a:r>
            <a:r>
              <a:rPr lang="he-IL" b="1" u="sng" dirty="0"/>
              <a:t>של אנקופרזיס:</a:t>
            </a:r>
            <a:endParaRPr lang="en-US" b="1" dirty="0"/>
          </a:p>
        </p:txBody>
      </p:sp>
      <p:sp>
        <p:nvSpPr>
          <p:cNvPr id="14" name="מציין מיקום תוכן 13"/>
          <p:cNvSpPr>
            <a:spLocks noGrp="1"/>
          </p:cNvSpPr>
          <p:nvPr>
            <p:ph idx="1"/>
          </p:nvPr>
        </p:nvSpPr>
        <p:spPr/>
        <p:txBody>
          <a:bodyPr rtlCol="1">
            <a:normAutofit fontScale="62500" lnSpcReduction="20000"/>
          </a:bodyPr>
          <a:lstStyle/>
          <a:p>
            <a:pPr>
              <a:lnSpc>
                <a:spcPct val="150000"/>
              </a:lnSpc>
            </a:pPr>
            <a:r>
              <a:rPr lang="he-IL" sz="2900" dirty="0"/>
              <a:t>על פי ה-10</a:t>
            </a:r>
            <a:r>
              <a:rPr lang="en-US" sz="2900" dirty="0"/>
              <a:t>ICD-</a:t>
            </a:r>
            <a:r>
              <a:rPr lang="he-IL" sz="2900" dirty="0"/>
              <a:t> (ארגון הבריאות העולמי </a:t>
            </a:r>
            <a:r>
              <a:rPr lang="en-US" sz="2900" dirty="0"/>
              <a:t>,( WHO ,2008 </a:t>
            </a:r>
            <a:r>
              <a:rPr lang="he-IL" sz="2900" dirty="0" smtClean="0"/>
              <a:t> ו</a:t>
            </a:r>
            <a:r>
              <a:rPr lang="en-US" sz="2900" dirty="0" smtClean="0"/>
              <a:t> DSM-IV-TR-  </a:t>
            </a:r>
            <a:r>
              <a:rPr lang="he-IL" sz="2900" dirty="0"/>
              <a:t>(איגוד הפסיכיאטריה האמריקאי</a:t>
            </a:r>
            <a:r>
              <a:rPr lang="en-US" sz="2900" dirty="0" smtClean="0"/>
              <a:t>, APA ,</a:t>
            </a:r>
            <a:r>
              <a:rPr lang="he-IL" sz="2900" dirty="0" smtClean="0"/>
              <a:t> 2000</a:t>
            </a:r>
            <a:r>
              <a:rPr lang="he-IL" sz="2900" dirty="0"/>
              <a:t>) אנקופרזיס מוגדרת כהפרשת צואה רצונית או </a:t>
            </a:r>
            <a:r>
              <a:rPr lang="he-IL" sz="2900" dirty="0" smtClean="0"/>
              <a:t>לא-רצונית </a:t>
            </a:r>
            <a:r>
              <a:rPr lang="he-IL" sz="2900" dirty="0"/>
              <a:t>של צואה במקומות לא הולמים בילד שגילו </a:t>
            </a:r>
            <a:r>
              <a:rPr lang="he-IL" sz="2900" dirty="0" smtClean="0"/>
              <a:t>ארבע </a:t>
            </a:r>
            <a:r>
              <a:rPr lang="he-IL" sz="2900" dirty="0"/>
              <a:t>שנים או יותר, לאחר שנשללו סיבות אורגניות.</a:t>
            </a:r>
            <a:endParaRPr lang="en-US" sz="2900" dirty="0"/>
          </a:p>
          <a:p>
            <a:pPr>
              <a:lnSpc>
                <a:spcPct val="150000"/>
              </a:lnSpc>
            </a:pPr>
            <a:r>
              <a:rPr lang="he-IL" sz="2900" dirty="0"/>
              <a:t> למרות נקודות דמיון רבות בין שתי מערכות האבחון, הן שונות בנוגע לנקודות חיוניות, במיוחד בנוגע לתתי-סוגים של אנקופרזיס. </a:t>
            </a:r>
            <a:endParaRPr lang="en-US" sz="2900" dirty="0"/>
          </a:p>
          <a:p>
            <a:pPr>
              <a:lnSpc>
                <a:spcPct val="150000"/>
              </a:lnSpc>
            </a:pPr>
            <a:r>
              <a:rPr lang="he-IL" sz="2900" dirty="0"/>
              <a:t>ב-10 </a:t>
            </a:r>
            <a:r>
              <a:rPr lang="en-US" sz="2900" dirty="0" smtClean="0"/>
              <a:t> ICD </a:t>
            </a:r>
            <a:r>
              <a:rPr lang="en-US" sz="2900" dirty="0"/>
              <a:t>-</a:t>
            </a:r>
            <a:r>
              <a:rPr lang="he-IL" sz="2900" dirty="0"/>
              <a:t>יש צורך באפיזודה אחת בחודש במשך 3 חודשים לפחות. </a:t>
            </a:r>
            <a:r>
              <a:rPr lang="he-IL" sz="2900" dirty="0" smtClean="0"/>
              <a:t>ה-10</a:t>
            </a:r>
            <a:r>
              <a:rPr lang="en-US" sz="2900" dirty="0" smtClean="0"/>
              <a:t> ICD-</a:t>
            </a:r>
            <a:r>
              <a:rPr lang="he-IL" sz="2900" dirty="0" smtClean="0"/>
              <a:t>לא </a:t>
            </a:r>
            <a:r>
              <a:rPr lang="he-IL" sz="2900" dirty="0"/>
              <a:t>מגדיר תתי-סוגים ולא מבחין בין אנקופרזיס עם או בלי עצירות. המשך </a:t>
            </a:r>
            <a:r>
              <a:rPr lang="he-IL" sz="2900" dirty="0" smtClean="0"/>
              <a:t>אשר כן דרוש </a:t>
            </a:r>
            <a:r>
              <a:rPr lang="he-IL" sz="2900" dirty="0"/>
              <a:t>לאבחנה זהה </a:t>
            </a:r>
            <a:r>
              <a:rPr lang="he-IL" sz="2900" dirty="0" smtClean="0"/>
              <a:t>ב- </a:t>
            </a:r>
            <a:r>
              <a:rPr lang="en-US" sz="2900" dirty="0" smtClean="0"/>
              <a:t> DSM-IV-TR</a:t>
            </a:r>
            <a:r>
              <a:rPr lang="he-IL" sz="2900" dirty="0"/>
              <a:t>(2000), אך הוא מבחין בין אנקופרזיס עם עצירות לאנקופרזיס בלי עצירות</a:t>
            </a:r>
            <a:r>
              <a:rPr lang="en-US" sz="2900" dirty="0"/>
              <a:t>.</a:t>
            </a:r>
          </a:p>
          <a:p>
            <a:endParaRPr lang="en-US" dirty="0"/>
          </a:p>
        </p:txBody>
      </p:sp>
    </p:spTree>
    <p:extLst>
      <p:ext uri="{BB962C8B-B14F-4D97-AF65-F5344CB8AC3E}">
        <p14:creationId xmlns:p14="http://schemas.microsoft.com/office/powerpoint/2010/main" val="64632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algn="ctr"/>
            <a:r>
              <a:rPr lang="he-IL" b="1" u="sng" dirty="0" smtClean="0"/>
              <a:t>קריטריונים לאבחון </a:t>
            </a:r>
            <a:r>
              <a:rPr lang="he-IL" b="1" u="sng" dirty="0"/>
              <a:t>הפרעה </a:t>
            </a:r>
            <a:r>
              <a:rPr lang="he-IL" b="1" u="sng" dirty="0" smtClean="0"/>
              <a:t/>
            </a:r>
            <a:br>
              <a:rPr lang="he-IL" b="1" u="sng" dirty="0" smtClean="0"/>
            </a:br>
            <a:r>
              <a:rPr lang="he-IL" b="1" u="sng" dirty="0" smtClean="0"/>
              <a:t>של אנקופרזיס- המשך</a:t>
            </a:r>
            <a:endParaRPr lang="en-US" b="1" dirty="0"/>
          </a:p>
        </p:txBody>
      </p:sp>
      <p:sp>
        <p:nvSpPr>
          <p:cNvPr id="14" name="מציין מיקום תוכן 13"/>
          <p:cNvSpPr>
            <a:spLocks noGrp="1"/>
          </p:cNvSpPr>
          <p:nvPr>
            <p:ph idx="1"/>
          </p:nvPr>
        </p:nvSpPr>
        <p:spPr/>
        <p:txBody>
          <a:bodyPr rtlCol="1">
            <a:normAutofit fontScale="70000" lnSpcReduction="20000"/>
          </a:bodyPr>
          <a:lstStyle/>
          <a:p>
            <a:pPr>
              <a:lnSpc>
                <a:spcPct val="120000"/>
              </a:lnSpc>
            </a:pPr>
            <a:r>
              <a:rPr lang="he-IL" dirty="0"/>
              <a:t>ה</a:t>
            </a:r>
            <a:r>
              <a:rPr lang="en-US" dirty="0"/>
              <a:t>DSM</a:t>
            </a:r>
            <a:r>
              <a:rPr lang="he-IL" dirty="0"/>
              <a:t> מבחין בין שני תת-סוגים של אנקופרזיס על בסיס אפיונים פיזיולוגיים של ההפרשות</a:t>
            </a:r>
            <a:r>
              <a:rPr lang="he-IL" dirty="0" smtClean="0"/>
              <a:t>,                             </a:t>
            </a:r>
            <a:r>
              <a:rPr lang="he-IL" dirty="0"/>
              <a:t>אחד שמאופיין על ידי עצירות וחוסר שליטה בגלל הצפת-יתר או דליפה</a:t>
            </a:r>
            <a:r>
              <a:rPr lang="he-IL" dirty="0" smtClean="0"/>
              <a:t>,                                    </a:t>
            </a:r>
            <a:r>
              <a:rPr lang="he-IL" dirty="0"/>
              <a:t>ואחד שאיננו כולל את שני המרכיבים הללו. </a:t>
            </a:r>
            <a:endParaRPr lang="he-IL" dirty="0" smtClean="0"/>
          </a:p>
          <a:p>
            <a:pPr>
              <a:lnSpc>
                <a:spcPct val="120000"/>
              </a:lnSpc>
            </a:pPr>
            <a:r>
              <a:rPr lang="he-IL" b="1" dirty="0" smtClean="0"/>
              <a:t>הסוג </a:t>
            </a:r>
            <a:r>
              <a:rPr lang="he-IL" b="1" dirty="0"/>
              <a:t>הראשון </a:t>
            </a:r>
            <a:r>
              <a:rPr lang="he-IL" dirty="0"/>
              <a:t>שכיח בהרבה. אפשר </a:t>
            </a:r>
            <a:r>
              <a:rPr lang="he-IL" dirty="0" err="1"/>
              <a:t>לאבחנו</a:t>
            </a:r>
            <a:r>
              <a:rPr lang="he-IL" dirty="0"/>
              <a:t> על סמך דיווחים על שכיחות נמוכה של התפנות (פחות משלוש פעמים בשבוע) או על ידי הצטברות במעי של חומר צואתי על ידי בדיקה פיזית של הרופא (</a:t>
            </a:r>
            <a:r>
              <a:rPr lang="he-IL" dirty="0" err="1"/>
              <a:t>רקטלית</a:t>
            </a:r>
            <a:r>
              <a:rPr lang="he-IL" dirty="0"/>
              <a:t> או של הבטן). מהמודגש בספרות (</a:t>
            </a:r>
            <a:r>
              <a:rPr lang="en-US" dirty="0" err="1"/>
              <a:t>Christophersen</a:t>
            </a:r>
            <a:r>
              <a:rPr lang="en-US" dirty="0"/>
              <a:t> &amp; </a:t>
            </a:r>
            <a:r>
              <a:rPr lang="en-US" dirty="0" err="1"/>
              <a:t>Mortweet</a:t>
            </a:r>
            <a:r>
              <a:rPr lang="en-US" dirty="0"/>
              <a:t>, 2001</a:t>
            </a:r>
            <a:r>
              <a:rPr lang="he-IL" dirty="0" smtClean="0"/>
              <a:t>), </a:t>
            </a:r>
            <a:r>
              <a:rPr lang="he-IL" dirty="0"/>
              <a:t>מומלץ יותר לאבחן בעזרת צילום רנטגן. זו בדיקה פחות פולשנית וממצאיה מהימנים יותר. ההפרשות בסוג זה של אנקופרזיס הן פעמים רבות דליפות נוזליות של החומר </a:t>
            </a:r>
            <a:r>
              <a:rPr lang="he-IL" dirty="0" err="1" smtClean="0"/>
              <a:t>הצואתי</a:t>
            </a:r>
            <a:r>
              <a:rPr lang="he-IL" dirty="0"/>
              <a:t>, שרובו הגדול הולך ומתקשה במעי, והילד מתפנה בכל פעם רק מחלק קטן מהצואה המצטברת בתוכו. </a:t>
            </a:r>
            <a:endParaRPr lang="he-IL" dirty="0" smtClean="0"/>
          </a:p>
          <a:p>
            <a:pPr>
              <a:lnSpc>
                <a:spcPct val="120000"/>
              </a:lnSpc>
            </a:pPr>
            <a:r>
              <a:rPr lang="he-IL" b="1" dirty="0" smtClean="0"/>
              <a:t>בסוג </a:t>
            </a:r>
            <a:r>
              <a:rPr lang="he-IL" b="1" dirty="0"/>
              <a:t>השני </a:t>
            </a:r>
            <a:r>
              <a:rPr lang="he-IL" dirty="0"/>
              <a:t>של אנקופרזיס אין כל עדות לעצירות, שכיחות ההפרשות ומרקמן נראה נורמלי, וההתלכלכות בדרך כלל אינה עקבית, אלא מתרחשת מדי פעם. במקרים כאלה ההתלכלכות היא לא פעם מכוונת. הפרעה מסוג זה של אנקופרזיס מכונה גם "לכלוך מניפולטיבי" והיא קשורה לרוב בהפרעת התנהגות או בהפרעת התנהגות מרדנית (</a:t>
            </a:r>
            <a:r>
              <a:rPr lang="en-US" dirty="0"/>
              <a:t>ODD</a:t>
            </a:r>
            <a:r>
              <a:rPr lang="he-IL" dirty="0"/>
              <a:t>). הטיפול בסוג השני צריך להיות דומה לכל טיפול מקובל ומבוסס שנועד להפרעת התנהגות מרדנית. </a:t>
            </a:r>
            <a:endParaRPr lang="he-IL" dirty="0" smtClean="0"/>
          </a:p>
          <a:p>
            <a:pPr marL="0" indent="0">
              <a:buNone/>
            </a:pPr>
            <a:endParaRPr lang="en-US" dirty="0"/>
          </a:p>
        </p:txBody>
      </p:sp>
    </p:spTree>
    <p:extLst>
      <p:ext uri="{BB962C8B-B14F-4D97-AF65-F5344CB8AC3E}">
        <p14:creationId xmlns:p14="http://schemas.microsoft.com/office/powerpoint/2010/main" val="375147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algn="ctr"/>
            <a:r>
              <a:rPr lang="he-IL" b="1" u="sng" dirty="0" smtClean="0"/>
              <a:t>קריטריונים לאבחון </a:t>
            </a:r>
            <a:r>
              <a:rPr lang="he-IL" b="1" u="sng" dirty="0"/>
              <a:t>הפרעה </a:t>
            </a:r>
            <a:r>
              <a:rPr lang="he-IL" b="1" u="sng" dirty="0" smtClean="0"/>
              <a:t/>
            </a:r>
            <a:br>
              <a:rPr lang="he-IL" b="1" u="sng" dirty="0" smtClean="0"/>
            </a:br>
            <a:r>
              <a:rPr lang="he-IL" b="1" u="sng" dirty="0" smtClean="0"/>
              <a:t>של אנקופרזיס- המשך</a:t>
            </a:r>
            <a:endParaRPr lang="en-US" b="1" dirty="0"/>
          </a:p>
        </p:txBody>
      </p:sp>
      <p:sp>
        <p:nvSpPr>
          <p:cNvPr id="14" name="מציין מיקום תוכן 13"/>
          <p:cNvSpPr>
            <a:spLocks noGrp="1"/>
          </p:cNvSpPr>
          <p:nvPr>
            <p:ph idx="1"/>
          </p:nvPr>
        </p:nvSpPr>
        <p:spPr/>
        <p:txBody>
          <a:bodyPr rtlCol="1">
            <a:normAutofit fontScale="85000" lnSpcReduction="10000"/>
          </a:bodyPr>
          <a:lstStyle/>
          <a:p>
            <a:pPr>
              <a:lnSpc>
                <a:spcPct val="150000"/>
              </a:lnSpc>
            </a:pPr>
            <a:r>
              <a:rPr lang="he-IL" dirty="0"/>
              <a:t>יש המוסיפים לסוגי האנקופרזיס </a:t>
            </a:r>
            <a:r>
              <a:rPr lang="he-IL" dirty="0" smtClean="0"/>
              <a:t>סוג נוסף, </a:t>
            </a:r>
            <a:r>
              <a:rPr lang="he-IL" dirty="0"/>
              <a:t>נדיר יחסית בשכיחותו, המאופיין בשלשול מתמיד ובתסמונת המעי הרגיז, מצב פיזיולוגי המוחמר על ידי מתח ולחץ. מצב זה דורש בעיקר טיפול רפואי הולם ובדיקת מקורות הלחץ והפגתם</a:t>
            </a:r>
            <a:r>
              <a:rPr lang="he-IL" dirty="0" smtClean="0"/>
              <a:t>.</a:t>
            </a:r>
          </a:p>
          <a:p>
            <a:pPr>
              <a:lnSpc>
                <a:spcPct val="150000"/>
              </a:lnSpc>
            </a:pPr>
            <a:r>
              <a:rPr lang="he-IL" dirty="0" smtClean="0"/>
              <a:t> </a:t>
            </a:r>
            <a:r>
              <a:rPr lang="he-IL" dirty="0"/>
              <a:t>בספרות הקלאסית קיימת זה שנים רבות הבחנה בין אנקופרזיס ראשוני ושניוני- </a:t>
            </a:r>
            <a:r>
              <a:rPr lang="he-IL" b="1" u="sng" dirty="0"/>
              <a:t>הראשוני </a:t>
            </a:r>
            <a:r>
              <a:rPr lang="he-IL" dirty="0"/>
              <a:t>מתייחס לחוסר הצלחה בגמילה מלכתחילה, ואילו </a:t>
            </a:r>
            <a:r>
              <a:rPr lang="he-IL" b="1" u="sng" dirty="0"/>
              <a:t>השניוני</a:t>
            </a:r>
            <a:r>
              <a:rPr lang="he-IL" dirty="0"/>
              <a:t> מתייחס למקרים שבהם הילד כבר נגמל, אך חזר למצב של חוסר שליטה בצרכים. יש לציין כי בספרות הטיפולית אין אינדיקציות מבחינות לטיפולים שונים לפי סוג האנקופרזיס הראשוני או השניוני, מלבד העובדה שבמקרים של אנקופרזיס שניוני יש נטייה לברר יותר גורמי לחץ סביבתיים שגרמו לנסיגה ולטפל בהם.</a:t>
            </a:r>
            <a:endParaRPr lang="en-US" dirty="0"/>
          </a:p>
          <a:p>
            <a:endParaRPr lang="en-US" dirty="0"/>
          </a:p>
        </p:txBody>
      </p:sp>
    </p:spTree>
    <p:extLst>
      <p:ext uri="{BB962C8B-B14F-4D97-AF65-F5344CB8AC3E}">
        <p14:creationId xmlns:p14="http://schemas.microsoft.com/office/powerpoint/2010/main" val="347628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2124" y="351842"/>
            <a:ext cx="9751060" cy="1168400"/>
          </a:xfrm>
        </p:spPr>
        <p:txBody>
          <a:bodyPr rtlCol="1"/>
          <a:lstStyle/>
          <a:p>
            <a:pPr algn="ctr" rtl="1"/>
            <a:r>
              <a:rPr lang="he-IL" b="1" u="sng" dirty="0" smtClean="0"/>
              <a:t>סכום של</a:t>
            </a:r>
            <a:r>
              <a:rPr lang="he-IL" b="1" u="sng" dirty="0"/>
              <a:t> </a:t>
            </a:r>
            <a:r>
              <a:rPr lang="he-IL" b="1" u="sng" dirty="0" smtClean="0"/>
              <a:t>סוגי אנקופרזיס</a:t>
            </a:r>
            <a:br>
              <a:rPr lang="he-IL" b="1" u="sng" dirty="0" smtClean="0"/>
            </a:br>
            <a:r>
              <a:rPr lang="he-IL" b="1" dirty="0" smtClean="0"/>
              <a:t> </a:t>
            </a:r>
            <a:r>
              <a:rPr lang="he-IL" b="1" u="sng" dirty="0" smtClean="0"/>
              <a:t>על פי ה</a:t>
            </a:r>
            <a:r>
              <a:rPr lang="en-US" b="1" u="sng" dirty="0" smtClean="0"/>
              <a:t>DSM</a:t>
            </a:r>
            <a:endParaRPr lang="he-IL" b="1" u="sng" dirty="0"/>
          </a:p>
        </p:txBody>
      </p:sp>
      <p:graphicFrame>
        <p:nvGraphicFramePr>
          <p:cNvPr id="9" name="מציין מיקום תוכן 8" descr="רשימת תיבה אנכית שמציגה שלוש קבוצות המסודרות זו תחת זו, עם נקודות תבליט מתחת לכל קבוצה."/>
          <p:cNvGraphicFramePr>
            <a:graphicFrameLocks noGrp="1"/>
          </p:cNvGraphicFramePr>
          <p:nvPr>
            <p:ph sz="half" idx="2"/>
            <p:extLst>
              <p:ext uri="{D42A27DB-BD31-4B8C-83A1-F6EECF244321}">
                <p14:modId xmlns:p14="http://schemas.microsoft.com/office/powerpoint/2010/main" val="1266130901"/>
              </p:ext>
            </p:extLst>
          </p:nvPr>
        </p:nvGraphicFramePr>
        <p:xfrm>
          <a:off x="1065212" y="908720"/>
          <a:ext cx="4773612" cy="516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מלבן 2"/>
          <p:cNvSpPr/>
          <p:nvPr/>
        </p:nvSpPr>
        <p:spPr>
          <a:xfrm>
            <a:off x="5536552" y="3581035"/>
            <a:ext cx="6092825" cy="2462213"/>
          </a:xfrm>
          <a:prstGeom prst="rect">
            <a:avLst/>
          </a:prstGeom>
        </p:spPr>
        <p:txBody>
          <a:bodyPr>
            <a:spAutoFit/>
          </a:bodyPr>
          <a:lstStyle/>
          <a:p>
            <a:r>
              <a:rPr lang="he-IL" dirty="0" smtClean="0"/>
              <a:t>מקרים</a:t>
            </a:r>
            <a:r>
              <a:rPr lang="he-IL" b="1" u="sng" dirty="0" smtClean="0"/>
              <a:t> </a:t>
            </a:r>
            <a:r>
              <a:rPr lang="he-IL" dirty="0" smtClean="0"/>
              <a:t>שבהם </a:t>
            </a:r>
            <a:r>
              <a:rPr lang="he-IL" dirty="0"/>
              <a:t>הילד כבר נגמל, </a:t>
            </a:r>
            <a:endParaRPr lang="he-IL" dirty="0" smtClean="0"/>
          </a:p>
          <a:p>
            <a:r>
              <a:rPr lang="he-IL" dirty="0" smtClean="0"/>
              <a:t>אך </a:t>
            </a:r>
            <a:r>
              <a:rPr lang="he-IL" dirty="0"/>
              <a:t>חזר למצב של חוסר שליטה בצרכים</a:t>
            </a:r>
            <a:r>
              <a:rPr lang="he-IL" dirty="0" smtClean="0"/>
              <a:t>.</a:t>
            </a:r>
          </a:p>
          <a:p>
            <a:endParaRPr lang="he-IL" dirty="0"/>
          </a:p>
          <a:p>
            <a:endParaRPr lang="he-IL" dirty="0" smtClean="0"/>
          </a:p>
          <a:p>
            <a:r>
              <a:rPr lang="he-IL" sz="1600" dirty="0" smtClean="0"/>
              <a:t>*בספרות </a:t>
            </a:r>
            <a:r>
              <a:rPr lang="he-IL" sz="1600" dirty="0"/>
              <a:t>הטיפולית אין אינדיקציות מבחינות </a:t>
            </a:r>
            <a:r>
              <a:rPr lang="he-IL" sz="1600" dirty="0" smtClean="0"/>
              <a:t>לטיפולים</a:t>
            </a:r>
          </a:p>
          <a:p>
            <a:r>
              <a:rPr lang="he-IL" sz="1600" dirty="0" smtClean="0"/>
              <a:t> </a:t>
            </a:r>
            <a:r>
              <a:rPr lang="he-IL" sz="1600" dirty="0"/>
              <a:t>שונים לפי סוג האנקופרזיס הראשוני או השניוני, </a:t>
            </a:r>
            <a:endParaRPr lang="he-IL" sz="1600" dirty="0" smtClean="0"/>
          </a:p>
          <a:p>
            <a:r>
              <a:rPr lang="he-IL" sz="1600" dirty="0" smtClean="0"/>
              <a:t>מלבד </a:t>
            </a:r>
            <a:r>
              <a:rPr lang="he-IL" sz="1600" dirty="0"/>
              <a:t>העובדה שבמקרים של אנקופרזיס שניוני יש </a:t>
            </a:r>
            <a:r>
              <a:rPr lang="he-IL" sz="1600" dirty="0" smtClean="0"/>
              <a:t>נטייה</a:t>
            </a:r>
          </a:p>
          <a:p>
            <a:r>
              <a:rPr lang="he-IL" sz="1600" dirty="0" smtClean="0"/>
              <a:t> </a:t>
            </a:r>
            <a:r>
              <a:rPr lang="he-IL" sz="1600" dirty="0"/>
              <a:t>לברר יותר גורמי לחץ סביבתיים שגרמו לנסיגה ולטפל בהם.</a:t>
            </a:r>
            <a:endParaRPr lang="en-US" sz="1600" dirty="0"/>
          </a:p>
          <a:p>
            <a:r>
              <a:rPr lang="he-IL" sz="1600" dirty="0"/>
              <a:t> </a:t>
            </a:r>
            <a:endParaRPr lang="en-US" sz="1600" dirty="0"/>
          </a:p>
        </p:txBody>
      </p:sp>
      <p:grpSp>
        <p:nvGrpSpPr>
          <p:cNvPr id="6" name="קבוצה 5"/>
          <p:cNvGrpSpPr/>
          <p:nvPr/>
        </p:nvGrpSpPr>
        <p:grpSpPr>
          <a:xfrm>
            <a:off x="8038628" y="1918572"/>
            <a:ext cx="3341528" cy="413280"/>
            <a:chOff x="1193402" y="133704"/>
            <a:chExt cx="3341528" cy="413280"/>
          </a:xfrm>
          <a:solidFill>
            <a:schemeClr val="bg2">
              <a:lumMod val="75000"/>
            </a:schemeClr>
          </a:solidFill>
        </p:grpSpPr>
        <p:sp>
          <p:nvSpPr>
            <p:cNvPr id="7" name="מלבן מעוגל 6"/>
            <p:cNvSpPr/>
            <p:nvPr/>
          </p:nvSpPr>
          <p:spPr>
            <a:xfrm>
              <a:off x="1193402" y="133704"/>
              <a:ext cx="3341528" cy="41328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מלבן 7"/>
            <p:cNvSpPr/>
            <p:nvPr/>
          </p:nvSpPr>
          <p:spPr>
            <a:xfrm>
              <a:off x="1213577" y="153879"/>
              <a:ext cx="3301178" cy="37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6302" tIns="0" rIns="126302" bIns="0" numCol="1" spcCol="1270" rtlCol="1" anchor="ctr" anchorCtr="0">
              <a:noAutofit/>
            </a:bodyPr>
            <a:lstStyle/>
            <a:p>
              <a:pPr lvl="0" algn="ctr" defTabSz="622300" rtl="1">
                <a:lnSpc>
                  <a:spcPct val="90000"/>
                </a:lnSpc>
                <a:spcBef>
                  <a:spcPct val="0"/>
                </a:spcBef>
                <a:spcAft>
                  <a:spcPct val="35000"/>
                </a:spcAft>
              </a:pPr>
              <a:r>
                <a:rPr lang="he-IL" sz="1400" b="1" kern="1200" noProof="0" dirty="0" smtClean="0">
                  <a:solidFill>
                    <a:schemeClr val="tx2"/>
                  </a:solidFill>
                  <a:latin typeface="Tahoma" panose="020B0604030504040204" pitchFamily="34" charset="0"/>
                  <a:ea typeface="Tahoma" panose="020B0604030504040204" pitchFamily="34" charset="0"/>
                  <a:cs typeface="Tahoma" panose="020B0604030504040204" pitchFamily="34" charset="0"/>
                </a:rPr>
                <a:t>אנקופרזיס ראשוני</a:t>
              </a:r>
              <a:endParaRPr lang="he-IL" sz="1400" b="1" kern="1200" noProof="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מלבן 10"/>
          <p:cNvSpPr/>
          <p:nvPr/>
        </p:nvSpPr>
        <p:spPr>
          <a:xfrm>
            <a:off x="5502007" y="2415043"/>
            <a:ext cx="6092825" cy="369332"/>
          </a:xfrm>
          <a:prstGeom prst="rect">
            <a:avLst/>
          </a:prstGeom>
        </p:spPr>
        <p:txBody>
          <a:bodyPr>
            <a:spAutoFit/>
          </a:bodyPr>
          <a:lstStyle/>
          <a:p>
            <a:r>
              <a:rPr lang="he-IL" dirty="0" smtClean="0"/>
              <a:t>מתייחס </a:t>
            </a:r>
            <a:r>
              <a:rPr lang="he-IL" dirty="0"/>
              <a:t>לחוסר הצלחה בגמילה </a:t>
            </a:r>
            <a:r>
              <a:rPr lang="he-IL" dirty="0" smtClean="0"/>
              <a:t>מלכתחילה</a:t>
            </a:r>
            <a:r>
              <a:rPr lang="he-IL" dirty="0"/>
              <a:t>.</a:t>
            </a:r>
          </a:p>
        </p:txBody>
      </p:sp>
      <p:grpSp>
        <p:nvGrpSpPr>
          <p:cNvPr id="12" name="קבוצה 11"/>
          <p:cNvGrpSpPr/>
          <p:nvPr/>
        </p:nvGrpSpPr>
        <p:grpSpPr>
          <a:xfrm>
            <a:off x="8038628" y="3040525"/>
            <a:ext cx="3341528" cy="413280"/>
            <a:chOff x="1193402" y="133704"/>
            <a:chExt cx="3341528" cy="413280"/>
          </a:xfrm>
          <a:solidFill>
            <a:schemeClr val="bg2">
              <a:lumMod val="75000"/>
            </a:schemeClr>
          </a:solidFill>
        </p:grpSpPr>
        <p:sp>
          <p:nvSpPr>
            <p:cNvPr id="13" name="מלבן מעוגל 12"/>
            <p:cNvSpPr/>
            <p:nvPr/>
          </p:nvSpPr>
          <p:spPr>
            <a:xfrm>
              <a:off x="1193402" y="133704"/>
              <a:ext cx="3341528" cy="41328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מלבן 13"/>
            <p:cNvSpPr/>
            <p:nvPr/>
          </p:nvSpPr>
          <p:spPr>
            <a:xfrm>
              <a:off x="1213577" y="153879"/>
              <a:ext cx="3301178" cy="372930"/>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26302" tIns="0" rIns="126302" bIns="0" numCol="1" spcCol="1270" rtlCol="1" anchor="ctr" anchorCtr="0">
              <a:noAutofit/>
            </a:bodyPr>
            <a:lstStyle/>
            <a:p>
              <a:pPr lvl="0" algn="ctr" defTabSz="622300" rtl="1">
                <a:lnSpc>
                  <a:spcPct val="90000"/>
                </a:lnSpc>
                <a:spcBef>
                  <a:spcPct val="0"/>
                </a:spcBef>
                <a:spcAft>
                  <a:spcPct val="35000"/>
                </a:spcAft>
              </a:pPr>
              <a:r>
                <a:rPr lang="he-IL" sz="1400" b="1" kern="1200" noProof="0" dirty="0" smtClean="0">
                  <a:solidFill>
                    <a:schemeClr val="tx2"/>
                  </a:solidFill>
                  <a:latin typeface="Tahoma" panose="020B0604030504040204" pitchFamily="34" charset="0"/>
                  <a:ea typeface="Tahoma" panose="020B0604030504040204" pitchFamily="34" charset="0"/>
                  <a:cs typeface="Tahoma" panose="020B0604030504040204" pitchFamily="34" charset="0"/>
                </a:rPr>
                <a:t>אנקופרזיס שניוני</a:t>
              </a:r>
              <a:endParaRPr lang="he-IL" sz="1400" b="1" kern="1200" noProof="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a:off x="1201615" y="-315416"/>
            <a:ext cx="9751060" cy="1168400"/>
          </a:xfrm>
        </p:spPr>
        <p:txBody>
          <a:bodyPr rtlCol="1"/>
          <a:lstStyle/>
          <a:p>
            <a:pPr algn="ctr"/>
            <a:r>
              <a:rPr lang="he-IL" b="1" u="sng" dirty="0"/>
              <a:t>טווח ההשפעה של ההפרעה</a:t>
            </a:r>
            <a:endParaRPr lang="en-US" u="sng" dirty="0"/>
          </a:p>
        </p:txBody>
      </p:sp>
      <p:sp>
        <p:nvSpPr>
          <p:cNvPr id="14" name="מציין מיקום תוכן 13"/>
          <p:cNvSpPr>
            <a:spLocks noGrp="1"/>
          </p:cNvSpPr>
          <p:nvPr>
            <p:ph idx="1"/>
          </p:nvPr>
        </p:nvSpPr>
        <p:spPr>
          <a:xfrm>
            <a:off x="1557908" y="852984"/>
            <a:ext cx="9751060" cy="4267200"/>
          </a:xfrm>
        </p:spPr>
        <p:txBody>
          <a:bodyPr rtlCol="1">
            <a:noAutofit/>
          </a:bodyPr>
          <a:lstStyle/>
          <a:p>
            <a:pPr marL="0" indent="0">
              <a:lnSpc>
                <a:spcPct val="120000"/>
              </a:lnSpc>
              <a:buNone/>
            </a:pPr>
            <a:r>
              <a:rPr lang="he-IL" sz="1600" dirty="0"/>
              <a:t>להפרעה זו יש טווח השפעה שלילי מכמה וכמה </a:t>
            </a:r>
            <a:r>
              <a:rPr lang="he-IL" sz="1600" dirty="0" smtClean="0"/>
              <a:t>בחינות</a:t>
            </a:r>
            <a:r>
              <a:rPr lang="he-IL" sz="1600" dirty="0"/>
              <a:t>:</a:t>
            </a:r>
            <a:endParaRPr lang="he-IL" sz="1600" dirty="0" smtClean="0"/>
          </a:p>
          <a:p>
            <a:pPr marL="0" indent="0">
              <a:lnSpc>
                <a:spcPct val="120000"/>
              </a:lnSpc>
              <a:buNone/>
            </a:pPr>
            <a:r>
              <a:rPr lang="he-IL" sz="1600" dirty="0" smtClean="0"/>
              <a:t> </a:t>
            </a:r>
            <a:r>
              <a:rPr lang="he-IL" sz="1600" dirty="0"/>
              <a:t>מן הבחינה ה</a:t>
            </a:r>
            <a:r>
              <a:rPr lang="he-IL" sz="1600" b="1" dirty="0"/>
              <a:t>חברתית</a:t>
            </a:r>
            <a:r>
              <a:rPr lang="he-IL" sz="1600" dirty="0"/>
              <a:t>, היא גורמת לדחייה ולהתרחקות של בני הגיל, שכן קשה מאוד להסתירה. לכן, היא דוחפת לא פעם להתנהגות </a:t>
            </a:r>
            <a:r>
              <a:rPr lang="he-IL" sz="1600" dirty="0" err="1"/>
              <a:t>הימנעותית</a:t>
            </a:r>
            <a:r>
              <a:rPr lang="he-IL" sz="1600" dirty="0"/>
              <a:t> של הילד הסובל ממנה, וכך הוא מקטין את מעגלי האינטראקציה שלו עם בני הגיל לשעות מועטות שבהן הוא מקווה לשלוט במה שקורה לו. הוא נמנע מלבלות שעות רבות אצל חברים, במחנה קיץ ובפעילויות חברתיות נוספות</a:t>
            </a:r>
            <a:r>
              <a:rPr lang="he-IL" sz="1600" dirty="0" smtClean="0"/>
              <a:t>.</a:t>
            </a:r>
          </a:p>
          <a:p>
            <a:pPr marL="0" indent="0">
              <a:lnSpc>
                <a:spcPct val="120000"/>
              </a:lnSpc>
              <a:buNone/>
            </a:pPr>
            <a:r>
              <a:rPr lang="he-IL" sz="1600" dirty="0" smtClean="0"/>
              <a:t>התופעה </a:t>
            </a:r>
            <a:r>
              <a:rPr lang="he-IL" sz="1600" dirty="0"/>
              <a:t>אף מעוררת פעמים רבות סלידה, דחייה וכעס אצל </a:t>
            </a:r>
            <a:r>
              <a:rPr lang="he-IL" sz="1600" b="1" dirty="0"/>
              <a:t>הגננות והמורים</a:t>
            </a:r>
            <a:r>
              <a:rPr lang="he-IL" sz="1600" dirty="0"/>
              <a:t>. </a:t>
            </a:r>
            <a:endParaRPr lang="he-IL" sz="1600" dirty="0" smtClean="0"/>
          </a:p>
          <a:p>
            <a:pPr marL="0" indent="0">
              <a:lnSpc>
                <a:spcPct val="120000"/>
              </a:lnSpc>
              <a:buNone/>
            </a:pPr>
            <a:r>
              <a:rPr lang="he-IL" sz="1600" dirty="0" smtClean="0"/>
              <a:t>מבחינת </a:t>
            </a:r>
            <a:r>
              <a:rPr lang="he-IL" sz="1600" b="1" dirty="0"/>
              <a:t>יחסי הורה-ילד </a:t>
            </a:r>
            <a:r>
              <a:rPr lang="he-IL" sz="1600" dirty="0"/>
              <a:t>יש בדרך כלל הידרדרות קשה, כי ההורים מרגישים חוסר אונים או כעס על מה שהם רואים ככישלון שלהם בהשגת דרישת </a:t>
            </a:r>
            <a:r>
              <a:rPr lang="he-IL" sz="1600" dirty="0" err="1"/>
              <a:t>החיברות</a:t>
            </a:r>
            <a:r>
              <a:rPr lang="he-IL" sz="1600" dirty="0"/>
              <a:t> הראשוני של ילדם. </a:t>
            </a:r>
            <a:r>
              <a:rPr lang="he-IL" sz="1600" dirty="0" smtClean="0"/>
              <a:t>הכישלון </a:t>
            </a:r>
            <a:r>
              <a:rPr lang="he-IL" sz="1600" dirty="0"/>
              <a:t>מעורר בהם בושה ואשם שלעתים הם כה כבדים, עד שהם מקשים על ההורה לחפש עזרה. </a:t>
            </a:r>
            <a:endParaRPr lang="he-IL" sz="1600" dirty="0" smtClean="0"/>
          </a:p>
          <a:p>
            <a:pPr marL="0" indent="0">
              <a:lnSpc>
                <a:spcPct val="120000"/>
              </a:lnSpc>
              <a:buNone/>
            </a:pPr>
            <a:r>
              <a:rPr lang="he-IL" sz="1600" dirty="0" smtClean="0"/>
              <a:t>הילד </a:t>
            </a:r>
            <a:r>
              <a:rPr lang="he-IL" sz="1600" dirty="0"/>
              <a:t>עצמו עסוק לרוב בפגיעה </a:t>
            </a:r>
            <a:r>
              <a:rPr lang="he-IL" sz="1600" b="1" dirty="0"/>
              <a:t>בדימוי העצמי </a:t>
            </a:r>
            <a:r>
              <a:rPr lang="he-IL" sz="1600" dirty="0"/>
              <a:t>שלו ומתמודד בצורה רגרסיבית על ידי הכחשה ("לא ברח לי"), </a:t>
            </a:r>
            <a:r>
              <a:rPr lang="he-IL" sz="1600" dirty="0" smtClean="0"/>
              <a:t>הסתרה (החבאת </a:t>
            </a:r>
            <a:r>
              <a:rPr lang="he-IL" sz="1600" dirty="0"/>
              <a:t>תחתונים מלוכלכים בצואה), סירוב לדבר ולשתף פעולה בטיפול בבעיה, או פיתוח התנהגויות מתריסות ("דווקא"). </a:t>
            </a:r>
            <a:endParaRPr lang="he-IL" sz="1600" dirty="0" smtClean="0"/>
          </a:p>
          <a:p>
            <a:pPr marL="0" indent="0">
              <a:lnSpc>
                <a:spcPct val="120000"/>
              </a:lnSpc>
              <a:buNone/>
            </a:pPr>
            <a:r>
              <a:rPr lang="he-IL" sz="1600" dirty="0" smtClean="0"/>
              <a:t>מן </a:t>
            </a:r>
            <a:r>
              <a:rPr lang="he-IL" sz="1600" dirty="0"/>
              <a:t>הבחינה ה</a:t>
            </a:r>
            <a:r>
              <a:rPr lang="he-IL" sz="1600" b="1" dirty="0"/>
              <a:t>פיזית</a:t>
            </a:r>
            <a:r>
              <a:rPr lang="he-IL" sz="1600" dirty="0"/>
              <a:t>, אי טיפול בבעיה גורם לבעיות פיזית הקשורות בהצטברות חומר קשה כסלע במעי הגס ההולך וגדל ובהדרגה יכול להפוך למעי מורחב באופן כרוני. הרחבה זו עלולה לפגוע בגמישות של המעי, ולגרום לו רגישות ותנועתיות. </a:t>
            </a:r>
            <a:endParaRPr lang="en-US" sz="1600" dirty="0"/>
          </a:p>
        </p:txBody>
      </p:sp>
    </p:spTree>
    <p:extLst>
      <p:ext uri="{BB962C8B-B14F-4D97-AF65-F5344CB8AC3E}">
        <p14:creationId xmlns:p14="http://schemas.microsoft.com/office/powerpoint/2010/main" val="269549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algn="ctr"/>
            <a:r>
              <a:rPr lang="he-IL" b="1" u="sng" dirty="0"/>
              <a:t>טווח ההשפעה של </a:t>
            </a:r>
            <a:r>
              <a:rPr lang="he-IL" b="1" u="sng" dirty="0" smtClean="0"/>
              <a:t>ההפרעה - המשך</a:t>
            </a:r>
            <a:endParaRPr lang="en-US" u="sng" dirty="0"/>
          </a:p>
        </p:txBody>
      </p:sp>
      <p:sp>
        <p:nvSpPr>
          <p:cNvPr id="14" name="מציין מיקום תוכן 13"/>
          <p:cNvSpPr>
            <a:spLocks noGrp="1"/>
          </p:cNvSpPr>
          <p:nvPr>
            <p:ph idx="1"/>
          </p:nvPr>
        </p:nvSpPr>
        <p:spPr/>
        <p:txBody>
          <a:bodyPr rtlCol="1">
            <a:normAutofit fontScale="62500" lnSpcReduction="20000"/>
          </a:bodyPr>
          <a:lstStyle/>
          <a:p>
            <a:pPr marL="0" indent="0">
              <a:lnSpc>
                <a:spcPct val="170000"/>
              </a:lnSpc>
              <a:buNone/>
            </a:pPr>
            <a:r>
              <a:rPr lang="he-IL" b="1" dirty="0"/>
              <a:t>בקרב מטפלים </a:t>
            </a:r>
            <a:r>
              <a:rPr lang="he-IL" dirty="0"/>
              <a:t>בילדים, הפרעה זו נחשבת להפרעה חמורה ועמידה לשינוי. </a:t>
            </a:r>
            <a:endParaRPr lang="he-IL" dirty="0" smtClean="0"/>
          </a:p>
          <a:p>
            <a:pPr marL="0" indent="0">
              <a:lnSpc>
                <a:spcPct val="170000"/>
              </a:lnSpc>
              <a:buNone/>
            </a:pPr>
            <a:r>
              <a:rPr lang="he-IL" dirty="0" smtClean="0"/>
              <a:t>אמנם</a:t>
            </a:r>
            <a:r>
              <a:rPr lang="he-IL" dirty="0"/>
              <a:t>, על פי דיווחים מחקריים מהספרות הפסיכואנליטית, ילדים הסובלים מאנקופרזיס אינם שונים באופן מובהק מחבריהם שאינם סובלים מאנקופרזיס או שונים באופן משמעותי ברמת בעיות ההתנהגות מילדים אחרים (</a:t>
            </a:r>
            <a:r>
              <a:rPr lang="en-US" dirty="0" err="1"/>
              <a:t>Christophersen</a:t>
            </a:r>
            <a:r>
              <a:rPr lang="en-US" dirty="0"/>
              <a:t> &amp; </a:t>
            </a:r>
            <a:r>
              <a:rPr lang="en-US" dirty="0" err="1"/>
              <a:t>Mortweet</a:t>
            </a:r>
            <a:r>
              <a:rPr lang="en-US" dirty="0"/>
              <a:t>, 2001</a:t>
            </a:r>
            <a:r>
              <a:rPr lang="he-IL" dirty="0"/>
              <a:t>). </a:t>
            </a:r>
            <a:r>
              <a:rPr lang="he-IL" dirty="0" smtClean="0"/>
              <a:t>ואולם</a:t>
            </a:r>
            <a:r>
              <a:rPr lang="he-IL" dirty="0"/>
              <a:t>, דיווחים אלה כנראה אינם נקלטים בשדה הקליני די הצורך כדי לאזן את התמונה</a:t>
            </a:r>
            <a:r>
              <a:rPr lang="he-IL" dirty="0" smtClean="0"/>
              <a:t>.</a:t>
            </a:r>
          </a:p>
          <a:p>
            <a:pPr marL="0" indent="0">
              <a:lnSpc>
                <a:spcPct val="170000"/>
              </a:lnSpc>
              <a:buNone/>
            </a:pPr>
            <a:r>
              <a:rPr lang="he-IL" dirty="0" smtClean="0"/>
              <a:t> </a:t>
            </a:r>
            <a:r>
              <a:rPr lang="he-IL" dirty="0"/>
              <a:t>נמצא כי מטפלים רבים בילדים נמנעים לעתים קרובות מהתייחסות ישירה לבעיה. הדחייה שהם מרגישים כלפי הילד, שלעתים מדיף ריח רע בעת הטיפול, מעוררת בהם בושה ואשם. הם אף מזדהים לעתים עם הבושה של הילד, מתמלאים רחמים וחוששים "להשפיל" אותו על ידי שיחה על הקורה לו. בה בעת, ההתחמקות וההימנעות של הילד מלדון בבעיה מקשות על המטפלים לנקוט עמדה עקבית ולא ותרנית, שכן הם חווים את עצמם </a:t>
            </a:r>
            <a:r>
              <a:rPr lang="he-IL" dirty="0" err="1"/>
              <a:t>כעלולים</a:t>
            </a:r>
            <a:r>
              <a:rPr lang="he-IL" dirty="0"/>
              <a:t> לגרום נזק על ידי לחץ על הילד, לחץ שהם רואים פעמים רבות כמקור הבעיה ביחסי ההורים עם הילד. </a:t>
            </a:r>
            <a:endParaRPr lang="en-US" dirty="0"/>
          </a:p>
        </p:txBody>
      </p:sp>
    </p:spTree>
    <p:extLst>
      <p:ext uri="{BB962C8B-B14F-4D97-AF65-F5344CB8AC3E}">
        <p14:creationId xmlns:p14="http://schemas.microsoft.com/office/powerpoint/2010/main" val="267558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פרים - קלאסי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4_TF02801059.potx" id="{E5F7FC7F-94A4-445A-A03E-5713A263811E}" vid="{2113FA7F-E1E9-4B18-B42D-A51AA6CB21AC}"/>
    </a:ext>
  </a:extLst>
</a:theme>
</file>

<file path=ppt/theme/theme2.xml><?xml version="1.0" encoding="utf-8"?>
<a:theme xmlns:a="http://schemas.openxmlformats.org/drawingml/2006/main" name="ערכת נושא של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חינוך - ספר קלאסי (מסך רחב)</Template>
  <TotalTime>8438</TotalTime>
  <Words>3073</Words>
  <Application>Microsoft Office PowerPoint</Application>
  <PresentationFormat>מותאם אישית</PresentationFormat>
  <Paragraphs>169</Paragraphs>
  <Slides>22</Slides>
  <Notes>16</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22</vt:i4>
      </vt:variant>
    </vt:vector>
  </HeadingPairs>
  <TitlesOfParts>
    <vt:vector size="28" baseType="lpstr">
      <vt:lpstr>Arial</vt:lpstr>
      <vt:lpstr>Constantia</vt:lpstr>
      <vt:lpstr>DaunPenh</vt:lpstr>
      <vt:lpstr>Gisha</vt:lpstr>
      <vt:lpstr>Tahoma</vt:lpstr>
      <vt:lpstr>ספרים - קלאסי 16x9</vt:lpstr>
      <vt:lpstr>אנקופרזיס בגיל ההתבגרות</vt:lpstr>
      <vt:lpstr>אנקופרזיס</vt:lpstr>
      <vt:lpstr>רקע</vt:lpstr>
      <vt:lpstr>הקריטריונים לצורך אבחון הפרעה  של אנקופרזיס:</vt:lpstr>
      <vt:lpstr>קריטריונים לאבחון הפרעה  של אנקופרזיס- המשך</vt:lpstr>
      <vt:lpstr>קריטריונים לאבחון הפרעה  של אנקופרזיס- המשך</vt:lpstr>
      <vt:lpstr>סכום של סוגי אנקופרזיס  על פי הDSM</vt:lpstr>
      <vt:lpstr>טווח ההשפעה של ההפרעה</vt:lpstr>
      <vt:lpstr>טווח ההשפעה של ההפרעה - המשך</vt:lpstr>
      <vt:lpstr>טיפול פסיכולוגי</vt:lpstr>
      <vt:lpstr> אנקופרזיס במתבגרים</vt:lpstr>
      <vt:lpstr>מצגת של PowerPoint</vt:lpstr>
      <vt:lpstr>מצגת של PowerPoint</vt:lpstr>
      <vt:lpstr>מצגת של PowerPoint</vt:lpstr>
      <vt:lpstr>ילד שמכור לאם כאובייקט </vt:lpstr>
      <vt:lpstr>מצגת של PowerPoint</vt:lpstr>
      <vt:lpstr>מצגת של PowerPoint</vt:lpstr>
      <vt:lpstr> Management of Encopresis in Early Adolescence in a Medical-Psychiatric Unit תוכנית טיפול ייחודית במתבגרים עם אנקופרזיס שכוללת אשפוז פסיכיאטרי- </vt:lpstr>
      <vt:lpstr> Management of Encopresis in Early Adolescence in a Medical-Psychiatric Unit תוכנית טיפול ייחודית במתבגרים עם אנקופרזיס שכוללת אשפוז פסיכיאטרי- </vt:lpstr>
      <vt:lpstr>פרוטוקול הטיפול במחלקה</vt:lpstr>
      <vt:lpstr>פרוטוקול הטיפול במחלקה- המשך</vt:lpstr>
      <vt:lpstr>ביבליוגרפיה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אנקופרזיס בגיל ההתבגרות</dc:title>
  <dc:creator>מור</dc:creator>
  <cp:lastModifiedBy>printer</cp:lastModifiedBy>
  <cp:revision>53</cp:revision>
  <dcterms:created xsi:type="dcterms:W3CDTF">2020-05-30T18:36:09Z</dcterms:created>
  <dcterms:modified xsi:type="dcterms:W3CDTF">2020-06-24T12:44:59Z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