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0" r:id="rId1"/>
  </p:sldMasterIdLst>
  <p:notesMasterIdLst>
    <p:notesMasterId r:id="rId51"/>
  </p:notesMasterIdLst>
  <p:sldIdLst>
    <p:sldId id="256" r:id="rId2"/>
    <p:sldId id="258" r:id="rId3"/>
    <p:sldId id="268" r:id="rId4"/>
    <p:sldId id="264" r:id="rId5"/>
    <p:sldId id="270" r:id="rId6"/>
    <p:sldId id="265" r:id="rId7"/>
    <p:sldId id="263" r:id="rId8"/>
    <p:sldId id="266" r:id="rId9"/>
    <p:sldId id="259" r:id="rId10"/>
    <p:sldId id="267" r:id="rId11"/>
    <p:sldId id="269" r:id="rId12"/>
    <p:sldId id="260" r:id="rId13"/>
    <p:sldId id="273" r:id="rId14"/>
    <p:sldId id="262" r:id="rId15"/>
    <p:sldId id="272" r:id="rId16"/>
    <p:sldId id="271" r:id="rId17"/>
    <p:sldId id="274" r:id="rId18"/>
    <p:sldId id="286" r:id="rId19"/>
    <p:sldId id="261" r:id="rId20"/>
    <p:sldId id="307" r:id="rId21"/>
    <p:sldId id="318" r:id="rId22"/>
    <p:sldId id="296" r:id="rId23"/>
    <p:sldId id="297" r:id="rId24"/>
    <p:sldId id="299" r:id="rId25"/>
    <p:sldId id="300" r:id="rId26"/>
    <p:sldId id="301" r:id="rId27"/>
    <p:sldId id="302" r:id="rId28"/>
    <p:sldId id="304" r:id="rId29"/>
    <p:sldId id="306" r:id="rId30"/>
    <p:sldId id="275" r:id="rId31"/>
    <p:sldId id="309" r:id="rId32"/>
    <p:sldId id="310" r:id="rId33"/>
    <p:sldId id="311" r:id="rId34"/>
    <p:sldId id="312" r:id="rId35"/>
    <p:sldId id="313" r:id="rId36"/>
    <p:sldId id="317" r:id="rId37"/>
    <p:sldId id="285" r:id="rId38"/>
    <p:sldId id="283" r:id="rId39"/>
    <p:sldId id="282" r:id="rId40"/>
    <p:sldId id="276" r:id="rId41"/>
    <p:sldId id="278" r:id="rId42"/>
    <p:sldId id="315" r:id="rId43"/>
    <p:sldId id="316" r:id="rId44"/>
    <p:sldId id="280" r:id="rId45"/>
    <p:sldId id="305" r:id="rId46"/>
    <p:sldId id="314" r:id="rId47"/>
    <p:sldId id="284" r:id="rId48"/>
    <p:sldId id="277" r:id="rId49"/>
    <p:sldId id="303"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איל שרמן" initials="אש" lastIdx="1" clrIdx="0">
    <p:extLst>
      <p:ext uri="{19B8F6BF-5375-455C-9EA6-DF929625EA0E}">
        <p15:presenceInfo xmlns:p15="http://schemas.microsoft.com/office/powerpoint/2012/main" userId="9598e9f7b28809b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69589" autoAdjust="0"/>
  </p:normalViewPr>
  <p:slideViewPr>
    <p:cSldViewPr snapToGrid="0">
      <p:cViewPr varScale="1">
        <p:scale>
          <a:sx n="52" d="100"/>
          <a:sy n="52" d="100"/>
        </p:scale>
        <p:origin x="1458"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image" Target="../media/image7.jpg"/></Relationships>
</file>

<file path=ppt/diagrams/_rels/data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image" Target="../media/image2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image" Target="../media/image7.jpg"/></Relationships>
</file>

<file path=ppt/diagrams/_rels/drawing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image" Target="../media/image2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9E657A-409B-4EAE-85A0-85BA79C3BD21}"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pPr rtl="1"/>
          <a:endParaRPr lang="he-IL"/>
        </a:p>
      </dgm:t>
    </dgm:pt>
    <dgm:pt modelId="{948D24A1-9D74-4B7C-B583-6E153C8AC15B}">
      <dgm:prSet phldrT="[טקסט]" custT="1"/>
      <dgm:spPr/>
      <dgm:t>
        <a:bodyPr/>
        <a:lstStyle/>
        <a:p>
          <a:pPr algn="ctr" rtl="1"/>
          <a:r>
            <a:rPr lang="en-US" sz="3200" dirty="0">
              <a:latin typeface="David" panose="020E0502060401010101" pitchFamily="34" charset="-79"/>
              <a:cs typeface="David" panose="020E0502060401010101" pitchFamily="34" charset="-79"/>
            </a:rPr>
            <a:t>GAD</a:t>
          </a:r>
          <a:endParaRPr lang="he-IL" sz="3200" dirty="0">
            <a:latin typeface="David" panose="020E0502060401010101" pitchFamily="34" charset="-79"/>
            <a:cs typeface="David" panose="020E0502060401010101" pitchFamily="34" charset="-79"/>
          </a:endParaRPr>
        </a:p>
      </dgm:t>
    </dgm:pt>
    <dgm:pt modelId="{23B708B7-0EF8-4E92-B513-BE6315978913}" type="parTrans" cxnId="{3F591C3E-8216-442B-8CA4-478DE3ACA5C9}">
      <dgm:prSet/>
      <dgm:spPr/>
      <dgm:t>
        <a:bodyPr/>
        <a:lstStyle/>
        <a:p>
          <a:pPr rtl="1"/>
          <a:endParaRPr lang="he-IL"/>
        </a:p>
      </dgm:t>
    </dgm:pt>
    <dgm:pt modelId="{9FA6BA37-6163-4C74-B730-73F780AC7168}" type="sibTrans" cxnId="{3F591C3E-8216-442B-8CA4-478DE3ACA5C9}">
      <dgm:prSet/>
      <dgm:spPr/>
      <dgm:t>
        <a:bodyPr/>
        <a:lstStyle/>
        <a:p>
          <a:pPr rtl="1"/>
          <a:endParaRPr lang="he-IL"/>
        </a:p>
      </dgm:t>
    </dgm:pt>
    <dgm:pt modelId="{0A567243-1260-402C-8557-9E440B64EB35}">
      <dgm:prSet phldrT="[טקסט]" custT="1"/>
      <dgm:spPr/>
      <dgm:t>
        <a:bodyPr/>
        <a:lstStyle/>
        <a:p>
          <a:pPr algn="r" rtl="1"/>
          <a:r>
            <a:rPr lang="he-IL" sz="2400" dirty="0">
              <a:latin typeface="David" panose="020E0502060401010101" pitchFamily="34" charset="-79"/>
              <a:cs typeface="David" panose="020E0502060401010101" pitchFamily="34" charset="-79"/>
            </a:rPr>
            <a:t>דאגה וחרדה דיפוזית</a:t>
          </a:r>
        </a:p>
      </dgm:t>
    </dgm:pt>
    <dgm:pt modelId="{A4AA0BB7-F63B-49F4-9D45-71B356F099CE}" type="parTrans" cxnId="{DB809DE8-001D-4464-9D1C-A0F5486377A3}">
      <dgm:prSet/>
      <dgm:spPr/>
      <dgm:t>
        <a:bodyPr/>
        <a:lstStyle/>
        <a:p>
          <a:pPr rtl="1"/>
          <a:endParaRPr lang="he-IL"/>
        </a:p>
      </dgm:t>
    </dgm:pt>
    <dgm:pt modelId="{E7CC0788-E446-4455-B626-54CA36C368F4}" type="sibTrans" cxnId="{DB809DE8-001D-4464-9D1C-A0F5486377A3}">
      <dgm:prSet/>
      <dgm:spPr/>
      <dgm:t>
        <a:bodyPr/>
        <a:lstStyle/>
        <a:p>
          <a:pPr rtl="1"/>
          <a:endParaRPr lang="he-IL"/>
        </a:p>
      </dgm:t>
    </dgm:pt>
    <dgm:pt modelId="{93421AC0-E8D5-4B33-B9A9-A0B9E9DBB781}">
      <dgm:prSet phldrT="[טקסט]" custT="1"/>
      <dgm:spPr/>
      <dgm:t>
        <a:bodyPr/>
        <a:lstStyle/>
        <a:p>
          <a:pPr algn="r" rtl="1"/>
          <a:r>
            <a:rPr lang="he-IL" sz="2400" dirty="0">
              <a:latin typeface="David" panose="020E0502060401010101" pitchFamily="34" charset="-79"/>
              <a:cs typeface="David" panose="020E0502060401010101" pitchFamily="34" charset="-79"/>
            </a:rPr>
            <a:t>כלל תחומי החיים</a:t>
          </a:r>
        </a:p>
      </dgm:t>
    </dgm:pt>
    <dgm:pt modelId="{6272A35B-2B79-4609-A11E-2E9E457CB565}" type="parTrans" cxnId="{DDD8BFF3-8ED3-4947-8523-77DCEF4577D8}">
      <dgm:prSet/>
      <dgm:spPr/>
      <dgm:t>
        <a:bodyPr/>
        <a:lstStyle/>
        <a:p>
          <a:pPr rtl="1"/>
          <a:endParaRPr lang="he-IL"/>
        </a:p>
      </dgm:t>
    </dgm:pt>
    <dgm:pt modelId="{8AE796A7-D5C1-4532-882C-5C9892DB3F7D}" type="sibTrans" cxnId="{DDD8BFF3-8ED3-4947-8523-77DCEF4577D8}">
      <dgm:prSet/>
      <dgm:spPr/>
      <dgm:t>
        <a:bodyPr/>
        <a:lstStyle/>
        <a:p>
          <a:pPr rtl="1"/>
          <a:endParaRPr lang="he-IL"/>
        </a:p>
      </dgm:t>
    </dgm:pt>
    <dgm:pt modelId="{5728C468-9ED4-4E1A-BD74-5E59416A57EE}">
      <dgm:prSet phldrT="[טקסט]" custT="1"/>
      <dgm:spPr/>
      <dgm:t>
        <a:bodyPr/>
        <a:lstStyle/>
        <a:p>
          <a:pPr algn="ctr" rtl="1"/>
          <a:r>
            <a:rPr lang="en-US" sz="3200" dirty="0">
              <a:latin typeface="David" panose="020E0502060401010101" pitchFamily="34" charset="-79"/>
              <a:cs typeface="David" panose="020E0502060401010101" pitchFamily="34" charset="-79"/>
            </a:rPr>
            <a:t>PD</a:t>
          </a:r>
          <a:endParaRPr lang="he-IL" sz="3200" dirty="0">
            <a:latin typeface="David" panose="020E0502060401010101" pitchFamily="34" charset="-79"/>
            <a:cs typeface="David" panose="020E0502060401010101" pitchFamily="34" charset="-79"/>
          </a:endParaRPr>
        </a:p>
      </dgm:t>
    </dgm:pt>
    <dgm:pt modelId="{6FA40E43-DAE3-4D6A-90A0-A1BDC7FCAED3}" type="parTrans" cxnId="{C8B37B93-7825-41E6-9A37-74990F24D155}">
      <dgm:prSet/>
      <dgm:spPr/>
      <dgm:t>
        <a:bodyPr/>
        <a:lstStyle/>
        <a:p>
          <a:pPr rtl="1"/>
          <a:endParaRPr lang="he-IL"/>
        </a:p>
      </dgm:t>
    </dgm:pt>
    <dgm:pt modelId="{A886BC0A-7035-4459-BEB1-A067E8D83699}" type="sibTrans" cxnId="{C8B37B93-7825-41E6-9A37-74990F24D155}">
      <dgm:prSet/>
      <dgm:spPr/>
      <dgm:t>
        <a:bodyPr/>
        <a:lstStyle/>
        <a:p>
          <a:pPr rtl="1"/>
          <a:endParaRPr lang="he-IL"/>
        </a:p>
      </dgm:t>
    </dgm:pt>
    <dgm:pt modelId="{2D5D0AF1-B8D9-43AE-BD00-377C545B6F23}">
      <dgm:prSet phldrT="[טקסט]" custT="1"/>
      <dgm:spPr/>
      <dgm:t>
        <a:bodyPr/>
        <a:lstStyle/>
        <a:p>
          <a:pPr algn="r" rtl="1"/>
          <a:r>
            <a:rPr lang="he-IL" sz="2400" dirty="0">
              <a:latin typeface="David" panose="020E0502060401010101" pitchFamily="34" charset="-79"/>
              <a:cs typeface="David" panose="020E0502060401010101" pitchFamily="34" charset="-79"/>
            </a:rPr>
            <a:t>התקפים עזים</a:t>
          </a:r>
        </a:p>
      </dgm:t>
    </dgm:pt>
    <dgm:pt modelId="{1F8046EC-511D-4BA0-B1C9-4C10665D1F74}" type="parTrans" cxnId="{3FD95E43-0E50-4888-A7CA-D9A214BF7DB5}">
      <dgm:prSet/>
      <dgm:spPr/>
      <dgm:t>
        <a:bodyPr/>
        <a:lstStyle/>
        <a:p>
          <a:pPr rtl="1"/>
          <a:endParaRPr lang="he-IL"/>
        </a:p>
      </dgm:t>
    </dgm:pt>
    <dgm:pt modelId="{CA3A5711-0C90-4F1E-B076-20A8485D642E}" type="sibTrans" cxnId="{3FD95E43-0E50-4888-A7CA-D9A214BF7DB5}">
      <dgm:prSet/>
      <dgm:spPr/>
      <dgm:t>
        <a:bodyPr/>
        <a:lstStyle/>
        <a:p>
          <a:pPr rtl="1"/>
          <a:endParaRPr lang="he-IL"/>
        </a:p>
      </dgm:t>
    </dgm:pt>
    <dgm:pt modelId="{B2462F92-777D-4310-B633-3B9C8899A851}">
      <dgm:prSet phldrT="[טקסט]" custT="1"/>
      <dgm:spPr/>
      <dgm:t>
        <a:bodyPr/>
        <a:lstStyle/>
        <a:p>
          <a:pPr algn="r" rtl="1"/>
          <a:r>
            <a:rPr lang="he-IL" sz="2400" dirty="0">
              <a:latin typeface="David" panose="020E0502060401010101" pitchFamily="34" charset="-79"/>
              <a:cs typeface="David" panose="020E0502060401010101" pitchFamily="34" charset="-79"/>
            </a:rPr>
            <a:t>בלתי צפוי</a:t>
          </a:r>
        </a:p>
      </dgm:t>
    </dgm:pt>
    <dgm:pt modelId="{A9862D5A-2CBC-4663-88A9-B85584D701A2}" type="parTrans" cxnId="{9D0F2BBF-9CD3-4933-9986-5F79A2103D03}">
      <dgm:prSet/>
      <dgm:spPr/>
      <dgm:t>
        <a:bodyPr/>
        <a:lstStyle/>
        <a:p>
          <a:pPr rtl="1"/>
          <a:endParaRPr lang="he-IL"/>
        </a:p>
      </dgm:t>
    </dgm:pt>
    <dgm:pt modelId="{D7F5FF69-DCEE-40EB-99E2-C9E90646CD3B}" type="sibTrans" cxnId="{9D0F2BBF-9CD3-4933-9986-5F79A2103D03}">
      <dgm:prSet/>
      <dgm:spPr/>
      <dgm:t>
        <a:bodyPr/>
        <a:lstStyle/>
        <a:p>
          <a:pPr rtl="1"/>
          <a:endParaRPr lang="he-IL"/>
        </a:p>
      </dgm:t>
    </dgm:pt>
    <dgm:pt modelId="{C5E84075-E4E6-4E1F-9A76-DE6AB6D1DD62}">
      <dgm:prSet phldrT="[טקסט]" custT="1"/>
      <dgm:spPr/>
      <dgm:t>
        <a:bodyPr/>
        <a:lstStyle/>
        <a:p>
          <a:pPr algn="ctr" rtl="1"/>
          <a:r>
            <a:rPr lang="en-US" sz="3200" dirty="0">
              <a:latin typeface="David" panose="020E0502060401010101" pitchFamily="34" charset="-79"/>
              <a:cs typeface="David" panose="020E0502060401010101" pitchFamily="34" charset="-79"/>
            </a:rPr>
            <a:t>SP</a:t>
          </a:r>
          <a:endParaRPr lang="he-IL" sz="3200" dirty="0">
            <a:latin typeface="David" panose="020E0502060401010101" pitchFamily="34" charset="-79"/>
            <a:cs typeface="David" panose="020E0502060401010101" pitchFamily="34" charset="-79"/>
          </a:endParaRPr>
        </a:p>
      </dgm:t>
    </dgm:pt>
    <dgm:pt modelId="{06B36EC7-F06C-462F-BA95-DFC28B860A26}" type="parTrans" cxnId="{0A8CDA0A-B043-4A4A-80D9-6732A700B171}">
      <dgm:prSet/>
      <dgm:spPr/>
      <dgm:t>
        <a:bodyPr/>
        <a:lstStyle/>
        <a:p>
          <a:pPr rtl="1"/>
          <a:endParaRPr lang="he-IL"/>
        </a:p>
      </dgm:t>
    </dgm:pt>
    <dgm:pt modelId="{B7D01FFF-4DB8-4DE9-BF1D-862038A1BCC3}" type="sibTrans" cxnId="{0A8CDA0A-B043-4A4A-80D9-6732A700B171}">
      <dgm:prSet/>
      <dgm:spPr/>
      <dgm:t>
        <a:bodyPr/>
        <a:lstStyle/>
        <a:p>
          <a:pPr rtl="1"/>
          <a:endParaRPr lang="he-IL"/>
        </a:p>
      </dgm:t>
    </dgm:pt>
    <dgm:pt modelId="{662C035C-FB5E-43E5-A8F6-9FDC412D59B7}">
      <dgm:prSet phldrT="[טקסט]" custT="1"/>
      <dgm:spPr/>
      <dgm:t>
        <a:bodyPr/>
        <a:lstStyle/>
        <a:p>
          <a:pPr algn="r" rtl="1"/>
          <a:r>
            <a:rPr lang="he-IL" sz="2400" dirty="0">
              <a:latin typeface="David" panose="020E0502060401010101" pitchFamily="34" charset="-79"/>
              <a:cs typeface="David" panose="020E0502060401010101" pitchFamily="34" charset="-79"/>
            </a:rPr>
            <a:t>אי-נוחות עד פאניקה</a:t>
          </a:r>
        </a:p>
      </dgm:t>
    </dgm:pt>
    <dgm:pt modelId="{3EABD135-0E95-4FE1-90A3-43DBEA718DB8}" type="parTrans" cxnId="{65513EE6-9DDF-477D-9C1B-139404DADDDA}">
      <dgm:prSet/>
      <dgm:spPr/>
      <dgm:t>
        <a:bodyPr/>
        <a:lstStyle/>
        <a:p>
          <a:pPr rtl="1"/>
          <a:endParaRPr lang="he-IL"/>
        </a:p>
      </dgm:t>
    </dgm:pt>
    <dgm:pt modelId="{2D51F230-EA10-47DA-BAC8-916A8B0D6B69}" type="sibTrans" cxnId="{65513EE6-9DDF-477D-9C1B-139404DADDDA}">
      <dgm:prSet/>
      <dgm:spPr/>
      <dgm:t>
        <a:bodyPr/>
        <a:lstStyle/>
        <a:p>
          <a:pPr rtl="1"/>
          <a:endParaRPr lang="he-IL"/>
        </a:p>
      </dgm:t>
    </dgm:pt>
    <dgm:pt modelId="{598C0F61-1A98-4F40-BD29-F2C2719F7945}">
      <dgm:prSet phldrT="[טקסט]" custT="1"/>
      <dgm:spPr/>
      <dgm:t>
        <a:bodyPr/>
        <a:lstStyle/>
        <a:p>
          <a:pPr algn="r" rtl="1"/>
          <a:endParaRPr lang="he-IL" sz="2400" dirty="0">
            <a:latin typeface="David" panose="020E0502060401010101" pitchFamily="34" charset="-79"/>
            <a:cs typeface="David" panose="020E0502060401010101" pitchFamily="34" charset="-79"/>
          </a:endParaRPr>
        </a:p>
      </dgm:t>
    </dgm:pt>
    <dgm:pt modelId="{B2B20B02-42C8-435C-9856-B6845D2FAB71}" type="parTrans" cxnId="{7935253E-6A29-4DC9-BE47-4C516F1DEF33}">
      <dgm:prSet/>
      <dgm:spPr/>
      <dgm:t>
        <a:bodyPr/>
        <a:lstStyle/>
        <a:p>
          <a:pPr rtl="1"/>
          <a:endParaRPr lang="he-IL"/>
        </a:p>
      </dgm:t>
    </dgm:pt>
    <dgm:pt modelId="{B6E794C8-F359-4CB1-BADB-8437A7884571}" type="sibTrans" cxnId="{7935253E-6A29-4DC9-BE47-4C516F1DEF33}">
      <dgm:prSet/>
      <dgm:spPr/>
      <dgm:t>
        <a:bodyPr/>
        <a:lstStyle/>
        <a:p>
          <a:pPr rtl="1"/>
          <a:endParaRPr lang="he-IL"/>
        </a:p>
      </dgm:t>
    </dgm:pt>
    <dgm:pt modelId="{8A7C19C5-9B0A-41FB-83A0-B474FFF4CE98}">
      <dgm:prSet phldrT="[טקסט]" custT="1"/>
      <dgm:spPr/>
      <dgm:t>
        <a:bodyPr/>
        <a:lstStyle/>
        <a:p>
          <a:pPr algn="r" rtl="1"/>
          <a:r>
            <a:rPr lang="en-US" sz="2400" dirty="0">
              <a:latin typeface="David" panose="020E0502060401010101" pitchFamily="34" charset="-79"/>
              <a:cs typeface="David" panose="020E0502060401010101" pitchFamily="34" charset="-79"/>
            </a:rPr>
            <a:t>state of mind</a:t>
          </a:r>
          <a:endParaRPr lang="he-IL" sz="2400" dirty="0">
            <a:latin typeface="David" panose="020E0502060401010101" pitchFamily="34" charset="-79"/>
            <a:cs typeface="David" panose="020E0502060401010101" pitchFamily="34" charset="-79"/>
          </a:endParaRPr>
        </a:p>
      </dgm:t>
    </dgm:pt>
    <dgm:pt modelId="{2903E6CA-C005-44F4-B462-C87116BDBDD1}" type="parTrans" cxnId="{4C258047-EAD3-489F-922F-E2B3D593B2B2}">
      <dgm:prSet/>
      <dgm:spPr/>
      <dgm:t>
        <a:bodyPr/>
        <a:lstStyle/>
        <a:p>
          <a:pPr rtl="1"/>
          <a:endParaRPr lang="he-IL"/>
        </a:p>
      </dgm:t>
    </dgm:pt>
    <dgm:pt modelId="{D710F179-2E4C-4187-8D5C-4EAF25A53F28}" type="sibTrans" cxnId="{4C258047-EAD3-489F-922F-E2B3D593B2B2}">
      <dgm:prSet/>
      <dgm:spPr/>
      <dgm:t>
        <a:bodyPr/>
        <a:lstStyle/>
        <a:p>
          <a:pPr rtl="1"/>
          <a:endParaRPr lang="he-IL"/>
        </a:p>
      </dgm:t>
    </dgm:pt>
    <dgm:pt modelId="{9DD231C2-8A10-467D-A58F-0ADFDE9E98A2}">
      <dgm:prSet phldrT="[טקסט]" custT="1"/>
      <dgm:spPr/>
      <dgm:t>
        <a:bodyPr/>
        <a:lstStyle/>
        <a:p>
          <a:pPr algn="r" rtl="1"/>
          <a:r>
            <a:rPr lang="he-IL" sz="2400" dirty="0">
              <a:latin typeface="David" panose="020E0502060401010101" pitchFamily="34" charset="-79"/>
              <a:cs typeface="David" panose="020E0502060401010101" pitchFamily="34" charset="-79"/>
            </a:rPr>
            <a:t>נקודתי אך ארעי</a:t>
          </a:r>
        </a:p>
      </dgm:t>
    </dgm:pt>
    <dgm:pt modelId="{2171662F-7F7B-4C33-8B45-CA145DC9108F}" type="parTrans" cxnId="{769B9CE7-B6A3-4024-AE78-8BDECE51AB04}">
      <dgm:prSet/>
      <dgm:spPr/>
      <dgm:t>
        <a:bodyPr/>
        <a:lstStyle/>
        <a:p>
          <a:pPr rtl="1"/>
          <a:endParaRPr lang="he-IL"/>
        </a:p>
      </dgm:t>
    </dgm:pt>
    <dgm:pt modelId="{4E7FFA80-4F61-4367-BA41-F169EDFB4169}" type="sibTrans" cxnId="{769B9CE7-B6A3-4024-AE78-8BDECE51AB04}">
      <dgm:prSet/>
      <dgm:spPr/>
      <dgm:t>
        <a:bodyPr/>
        <a:lstStyle/>
        <a:p>
          <a:pPr rtl="1"/>
          <a:endParaRPr lang="he-IL"/>
        </a:p>
      </dgm:t>
    </dgm:pt>
    <dgm:pt modelId="{DD5DA814-AB80-4977-A8A5-82DDA3E2925E}">
      <dgm:prSet phldrT="[טקסט]" custT="1"/>
      <dgm:spPr/>
      <dgm:t>
        <a:bodyPr/>
        <a:lstStyle/>
        <a:p>
          <a:pPr algn="r" rtl="1"/>
          <a:r>
            <a:rPr lang="he-IL" sz="2400" dirty="0">
              <a:latin typeface="David" panose="020E0502060401010101" pitchFamily="34" charset="-79"/>
              <a:cs typeface="David" panose="020E0502060401010101" pitchFamily="34" charset="-79"/>
            </a:rPr>
            <a:t>אובייקט או מצב</a:t>
          </a:r>
        </a:p>
      </dgm:t>
    </dgm:pt>
    <dgm:pt modelId="{59127704-BF73-4E72-BAE0-8EE840F8B6EE}" type="parTrans" cxnId="{8156E49F-12E0-42BA-B45F-3DD666152BA9}">
      <dgm:prSet/>
      <dgm:spPr/>
      <dgm:t>
        <a:bodyPr/>
        <a:lstStyle/>
        <a:p>
          <a:pPr rtl="1"/>
          <a:endParaRPr lang="he-IL"/>
        </a:p>
      </dgm:t>
    </dgm:pt>
    <dgm:pt modelId="{A932284D-B87B-4B44-AE81-91E12C572302}" type="sibTrans" cxnId="{8156E49F-12E0-42BA-B45F-3DD666152BA9}">
      <dgm:prSet/>
      <dgm:spPr/>
      <dgm:t>
        <a:bodyPr/>
        <a:lstStyle/>
        <a:p>
          <a:pPr rtl="1"/>
          <a:endParaRPr lang="he-IL"/>
        </a:p>
      </dgm:t>
    </dgm:pt>
    <dgm:pt modelId="{DECC5692-0474-4C09-BAE1-49312BC94033}" type="pres">
      <dgm:prSet presAssocID="{609E657A-409B-4EAE-85A0-85BA79C3BD21}" presName="Name0" presStyleCnt="0">
        <dgm:presLayoutVars>
          <dgm:dir/>
          <dgm:resizeHandles val="exact"/>
        </dgm:presLayoutVars>
      </dgm:prSet>
      <dgm:spPr/>
      <dgm:t>
        <a:bodyPr/>
        <a:lstStyle/>
        <a:p>
          <a:pPr rtl="1"/>
          <a:endParaRPr lang="he-IL"/>
        </a:p>
      </dgm:t>
    </dgm:pt>
    <dgm:pt modelId="{C4951D3C-43D4-421C-8FF7-389E7FF90ABD}" type="pres">
      <dgm:prSet presAssocID="{948D24A1-9D74-4B7C-B583-6E153C8AC15B}" presName="composite" presStyleCnt="0"/>
      <dgm:spPr/>
    </dgm:pt>
    <dgm:pt modelId="{76C94759-6F00-4CFD-AD6E-4831A461D388}" type="pres">
      <dgm:prSet presAssocID="{948D24A1-9D74-4B7C-B583-6E153C8AC15B}" presName="imagSh" presStyleLbl="bgImgPlace1" presStyleIdx="0" presStyleCnt="3" custLinFactNeighborY="-8892"/>
      <dgm:spPr>
        <a:blipFill>
          <a:blip xmlns:r="http://schemas.openxmlformats.org/officeDocument/2006/relationships" r:embed="rId1">
            <a:extLst>
              <a:ext uri="{28A0092B-C50C-407E-A947-70E740481C1C}">
                <a14:useLocalDpi xmlns:a14="http://schemas.microsoft.com/office/drawing/2010/main" val="0"/>
              </a:ext>
            </a:extLst>
          </a:blip>
          <a:srcRect/>
          <a:stretch>
            <a:fillRect l="-46000" r="-46000"/>
          </a:stretch>
        </a:blipFill>
      </dgm:spPr>
    </dgm:pt>
    <dgm:pt modelId="{9EBCAC77-39C0-4EEE-A320-35056C4B46D3}" type="pres">
      <dgm:prSet presAssocID="{948D24A1-9D74-4B7C-B583-6E153C8AC15B}" presName="txNode" presStyleLbl="node1" presStyleIdx="0" presStyleCnt="3" custScaleY="71751" custLinFactNeighborX="2107" custLinFactNeighborY="14046">
        <dgm:presLayoutVars>
          <dgm:bulletEnabled val="1"/>
        </dgm:presLayoutVars>
      </dgm:prSet>
      <dgm:spPr/>
      <dgm:t>
        <a:bodyPr/>
        <a:lstStyle/>
        <a:p>
          <a:pPr rtl="1"/>
          <a:endParaRPr lang="he-IL"/>
        </a:p>
      </dgm:t>
    </dgm:pt>
    <dgm:pt modelId="{17C99403-83C2-43F9-97CF-213D3F7F4B34}" type="pres">
      <dgm:prSet presAssocID="{9FA6BA37-6163-4C74-B730-73F780AC7168}" presName="sibTrans" presStyleLbl="sibTrans2D1" presStyleIdx="0" presStyleCnt="2" custAng="10800000" custLinFactNeighborY="46742"/>
      <dgm:spPr/>
      <dgm:t>
        <a:bodyPr/>
        <a:lstStyle/>
        <a:p>
          <a:pPr rtl="1"/>
          <a:endParaRPr lang="he-IL"/>
        </a:p>
      </dgm:t>
    </dgm:pt>
    <dgm:pt modelId="{A2CC24BF-ED8C-4BED-AD6C-CA4DC7C1B548}" type="pres">
      <dgm:prSet presAssocID="{9FA6BA37-6163-4C74-B730-73F780AC7168}" presName="connTx" presStyleLbl="sibTrans2D1" presStyleIdx="0" presStyleCnt="2"/>
      <dgm:spPr/>
      <dgm:t>
        <a:bodyPr/>
        <a:lstStyle/>
        <a:p>
          <a:pPr rtl="1"/>
          <a:endParaRPr lang="he-IL"/>
        </a:p>
      </dgm:t>
    </dgm:pt>
    <dgm:pt modelId="{749DA121-CEBA-49C8-B653-27AB0BD764A7}" type="pres">
      <dgm:prSet presAssocID="{5728C468-9ED4-4E1A-BD74-5E59416A57EE}" presName="composite" presStyleCnt="0"/>
      <dgm:spPr/>
    </dgm:pt>
    <dgm:pt modelId="{3789E83E-BA55-41F0-BE18-A713A9410D64}" type="pres">
      <dgm:prSet presAssocID="{5728C468-9ED4-4E1A-BD74-5E59416A57EE}" presName="imagSh" presStyleLbl="bgImgPlace1" presStyleIdx="1" presStyleCnt="3" custLinFactNeighborY="-8892"/>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DB0ECF98-F4A0-4C16-950B-49879E795361}" type="pres">
      <dgm:prSet presAssocID="{5728C468-9ED4-4E1A-BD74-5E59416A57EE}" presName="txNode" presStyleLbl="node1" presStyleIdx="1" presStyleCnt="3" custScaleY="69683" custLinFactNeighborY="12956">
        <dgm:presLayoutVars>
          <dgm:bulletEnabled val="1"/>
        </dgm:presLayoutVars>
      </dgm:prSet>
      <dgm:spPr/>
      <dgm:t>
        <a:bodyPr/>
        <a:lstStyle/>
        <a:p>
          <a:pPr rtl="1"/>
          <a:endParaRPr lang="he-IL"/>
        </a:p>
      </dgm:t>
    </dgm:pt>
    <dgm:pt modelId="{23AE49E1-A42D-4CF9-AFEF-3E8F9C48C53A}" type="pres">
      <dgm:prSet presAssocID="{A886BC0A-7035-4459-BEB1-A067E8D83699}" presName="sibTrans" presStyleLbl="sibTrans2D1" presStyleIdx="1" presStyleCnt="2" custAng="10800000" custLinFactNeighborY="46742"/>
      <dgm:spPr/>
      <dgm:t>
        <a:bodyPr/>
        <a:lstStyle/>
        <a:p>
          <a:pPr rtl="1"/>
          <a:endParaRPr lang="he-IL"/>
        </a:p>
      </dgm:t>
    </dgm:pt>
    <dgm:pt modelId="{79FBFC7A-F9C3-463C-9B28-D4BBECA53B85}" type="pres">
      <dgm:prSet presAssocID="{A886BC0A-7035-4459-BEB1-A067E8D83699}" presName="connTx" presStyleLbl="sibTrans2D1" presStyleIdx="1" presStyleCnt="2"/>
      <dgm:spPr/>
      <dgm:t>
        <a:bodyPr/>
        <a:lstStyle/>
        <a:p>
          <a:pPr rtl="1"/>
          <a:endParaRPr lang="he-IL"/>
        </a:p>
      </dgm:t>
    </dgm:pt>
    <dgm:pt modelId="{866E5549-0E01-46F3-AB15-E03B182DEEA3}" type="pres">
      <dgm:prSet presAssocID="{C5E84075-E4E6-4E1F-9A76-DE6AB6D1DD62}" presName="composite" presStyleCnt="0"/>
      <dgm:spPr/>
    </dgm:pt>
    <dgm:pt modelId="{EB84FBBD-6A9A-4DA0-A6FA-968DC702B146}" type="pres">
      <dgm:prSet presAssocID="{C5E84075-E4E6-4E1F-9A76-DE6AB6D1DD62}" presName="imagSh" presStyleLbl="bgImgPlace1" presStyleIdx="2" presStyleCnt="3" custLinFactNeighborY="-8892"/>
      <dgm:spPr>
        <a:blipFill>
          <a:blip xmlns:r="http://schemas.openxmlformats.org/officeDocument/2006/relationships" r:embed="rId3">
            <a:extLst>
              <a:ext uri="{28A0092B-C50C-407E-A947-70E740481C1C}">
                <a14:useLocalDpi xmlns:a14="http://schemas.microsoft.com/office/drawing/2010/main" val="0"/>
              </a:ext>
            </a:extLst>
          </a:blip>
          <a:srcRect/>
          <a:stretch>
            <a:fillRect l="-24000" r="-24000"/>
          </a:stretch>
        </a:blipFill>
      </dgm:spPr>
    </dgm:pt>
    <dgm:pt modelId="{F48149C2-CE88-4AEE-ACAF-12291A8D3007}" type="pres">
      <dgm:prSet presAssocID="{C5E84075-E4E6-4E1F-9A76-DE6AB6D1DD62}" presName="txNode" presStyleLbl="node1" presStyleIdx="2" presStyleCnt="3" custScaleX="112555" custScaleY="63761" custLinFactNeighborX="177" custLinFactNeighborY="10512">
        <dgm:presLayoutVars>
          <dgm:bulletEnabled val="1"/>
        </dgm:presLayoutVars>
      </dgm:prSet>
      <dgm:spPr/>
      <dgm:t>
        <a:bodyPr/>
        <a:lstStyle/>
        <a:p>
          <a:pPr rtl="1"/>
          <a:endParaRPr lang="he-IL"/>
        </a:p>
      </dgm:t>
    </dgm:pt>
  </dgm:ptLst>
  <dgm:cxnLst>
    <dgm:cxn modelId="{4C258047-EAD3-489F-922F-E2B3D593B2B2}" srcId="{948D24A1-9D74-4B7C-B583-6E153C8AC15B}" destId="{8A7C19C5-9B0A-41FB-83A0-B474FFF4CE98}" srcOrd="2" destOrd="0" parTransId="{2903E6CA-C005-44F4-B462-C87116BDBDD1}" sibTransId="{D710F179-2E4C-4187-8D5C-4EAF25A53F28}"/>
    <dgm:cxn modelId="{3EAFD508-39A1-4CB7-A401-37DC0E03ED14}" type="presOf" srcId="{9FA6BA37-6163-4C74-B730-73F780AC7168}" destId="{17C99403-83C2-43F9-97CF-213D3F7F4B34}" srcOrd="0" destOrd="0" presId="urn:microsoft.com/office/officeart/2005/8/layout/hProcess10"/>
    <dgm:cxn modelId="{E4FD2B7D-FF54-4F8D-95A2-B39CA67573B1}" type="presOf" srcId="{A886BC0A-7035-4459-BEB1-A067E8D83699}" destId="{23AE49E1-A42D-4CF9-AFEF-3E8F9C48C53A}" srcOrd="0" destOrd="0" presId="urn:microsoft.com/office/officeart/2005/8/layout/hProcess10"/>
    <dgm:cxn modelId="{99547507-B561-4DFE-B076-EAF53AEDCB49}" type="presOf" srcId="{609E657A-409B-4EAE-85A0-85BA79C3BD21}" destId="{DECC5692-0474-4C09-BAE1-49312BC94033}" srcOrd="0" destOrd="0" presId="urn:microsoft.com/office/officeart/2005/8/layout/hProcess10"/>
    <dgm:cxn modelId="{611AF733-3869-4A65-899B-F615F700357E}" type="presOf" srcId="{9FA6BA37-6163-4C74-B730-73F780AC7168}" destId="{A2CC24BF-ED8C-4BED-AD6C-CA4DC7C1B548}" srcOrd="1" destOrd="0" presId="urn:microsoft.com/office/officeart/2005/8/layout/hProcess10"/>
    <dgm:cxn modelId="{8156E49F-12E0-42BA-B45F-3DD666152BA9}" srcId="{C5E84075-E4E6-4E1F-9A76-DE6AB6D1DD62}" destId="{DD5DA814-AB80-4977-A8A5-82DDA3E2925E}" srcOrd="1" destOrd="0" parTransId="{59127704-BF73-4E72-BAE0-8EE840F8B6EE}" sibTransId="{A932284D-B87B-4B44-AE81-91E12C572302}"/>
    <dgm:cxn modelId="{695478BD-C59C-4878-8F41-59EBB19B174C}" type="presOf" srcId="{948D24A1-9D74-4B7C-B583-6E153C8AC15B}" destId="{9EBCAC77-39C0-4EEE-A320-35056C4B46D3}" srcOrd="0" destOrd="0" presId="urn:microsoft.com/office/officeart/2005/8/layout/hProcess10"/>
    <dgm:cxn modelId="{E6BBD695-22B8-474E-A793-3E7FA51F24EB}" type="presOf" srcId="{2D5D0AF1-B8D9-43AE-BD00-377C545B6F23}" destId="{DB0ECF98-F4A0-4C16-950B-49879E795361}" srcOrd="0" destOrd="1" presId="urn:microsoft.com/office/officeart/2005/8/layout/hProcess10"/>
    <dgm:cxn modelId="{C8B37B93-7825-41E6-9A37-74990F24D155}" srcId="{609E657A-409B-4EAE-85A0-85BA79C3BD21}" destId="{5728C468-9ED4-4E1A-BD74-5E59416A57EE}" srcOrd="1" destOrd="0" parTransId="{6FA40E43-DAE3-4D6A-90A0-A1BDC7FCAED3}" sibTransId="{A886BC0A-7035-4459-BEB1-A067E8D83699}"/>
    <dgm:cxn modelId="{C88E677E-69C7-42DD-8B02-EBCC20A2784E}" type="presOf" srcId="{93421AC0-E8D5-4B33-B9A9-A0B9E9DBB781}" destId="{9EBCAC77-39C0-4EEE-A320-35056C4B46D3}" srcOrd="0" destOrd="2" presId="urn:microsoft.com/office/officeart/2005/8/layout/hProcess10"/>
    <dgm:cxn modelId="{7935253E-6A29-4DC9-BE47-4C516F1DEF33}" srcId="{C5E84075-E4E6-4E1F-9A76-DE6AB6D1DD62}" destId="{598C0F61-1A98-4F40-BD29-F2C2719F7945}" srcOrd="2" destOrd="0" parTransId="{B2B20B02-42C8-435C-9856-B6845D2FAB71}" sibTransId="{B6E794C8-F359-4CB1-BADB-8437A7884571}"/>
    <dgm:cxn modelId="{00C94EB1-1292-48FA-B946-D318066E9C40}" type="presOf" srcId="{8A7C19C5-9B0A-41FB-83A0-B474FFF4CE98}" destId="{9EBCAC77-39C0-4EEE-A320-35056C4B46D3}" srcOrd="0" destOrd="3" presId="urn:microsoft.com/office/officeart/2005/8/layout/hProcess10"/>
    <dgm:cxn modelId="{65513EE6-9DDF-477D-9C1B-139404DADDDA}" srcId="{C5E84075-E4E6-4E1F-9A76-DE6AB6D1DD62}" destId="{662C035C-FB5E-43E5-A8F6-9FDC412D59B7}" srcOrd="0" destOrd="0" parTransId="{3EABD135-0E95-4FE1-90A3-43DBEA718DB8}" sibTransId="{2D51F230-EA10-47DA-BAC8-916A8B0D6B69}"/>
    <dgm:cxn modelId="{59037C62-30EE-433B-820C-7DA47B02C7BB}" type="presOf" srcId="{9DD231C2-8A10-467D-A58F-0ADFDE9E98A2}" destId="{DB0ECF98-F4A0-4C16-950B-49879E795361}" srcOrd="0" destOrd="3" presId="urn:microsoft.com/office/officeart/2005/8/layout/hProcess10"/>
    <dgm:cxn modelId="{DB809DE8-001D-4464-9D1C-A0F5486377A3}" srcId="{948D24A1-9D74-4B7C-B583-6E153C8AC15B}" destId="{0A567243-1260-402C-8557-9E440B64EB35}" srcOrd="0" destOrd="0" parTransId="{A4AA0BB7-F63B-49F4-9D45-71B356F099CE}" sibTransId="{E7CC0788-E446-4455-B626-54CA36C368F4}"/>
    <dgm:cxn modelId="{0A8CDA0A-B043-4A4A-80D9-6732A700B171}" srcId="{609E657A-409B-4EAE-85A0-85BA79C3BD21}" destId="{C5E84075-E4E6-4E1F-9A76-DE6AB6D1DD62}" srcOrd="2" destOrd="0" parTransId="{06B36EC7-F06C-462F-BA95-DFC28B860A26}" sibTransId="{B7D01FFF-4DB8-4DE9-BF1D-862038A1BCC3}"/>
    <dgm:cxn modelId="{9FDB5164-E15D-442F-8873-76B9281F4B1F}" type="presOf" srcId="{598C0F61-1A98-4F40-BD29-F2C2719F7945}" destId="{F48149C2-CE88-4AEE-ACAF-12291A8D3007}" srcOrd="0" destOrd="3" presId="urn:microsoft.com/office/officeart/2005/8/layout/hProcess10"/>
    <dgm:cxn modelId="{4370C79F-E735-424A-93F3-3E08C78FE42B}" type="presOf" srcId="{A886BC0A-7035-4459-BEB1-A067E8D83699}" destId="{79FBFC7A-F9C3-463C-9B28-D4BBECA53B85}" srcOrd="1" destOrd="0" presId="urn:microsoft.com/office/officeart/2005/8/layout/hProcess10"/>
    <dgm:cxn modelId="{0AA28C1F-8115-4E71-9F3F-7DE80B32624C}" type="presOf" srcId="{B2462F92-777D-4310-B633-3B9C8899A851}" destId="{DB0ECF98-F4A0-4C16-950B-49879E795361}" srcOrd="0" destOrd="2" presId="urn:microsoft.com/office/officeart/2005/8/layout/hProcess10"/>
    <dgm:cxn modelId="{769B9CE7-B6A3-4024-AE78-8BDECE51AB04}" srcId="{5728C468-9ED4-4E1A-BD74-5E59416A57EE}" destId="{9DD231C2-8A10-467D-A58F-0ADFDE9E98A2}" srcOrd="2" destOrd="0" parTransId="{2171662F-7F7B-4C33-8B45-CA145DC9108F}" sibTransId="{4E7FFA80-4F61-4367-BA41-F169EDFB4169}"/>
    <dgm:cxn modelId="{9D0F2BBF-9CD3-4933-9986-5F79A2103D03}" srcId="{5728C468-9ED4-4E1A-BD74-5E59416A57EE}" destId="{B2462F92-777D-4310-B633-3B9C8899A851}" srcOrd="1" destOrd="0" parTransId="{A9862D5A-2CBC-4663-88A9-B85584D701A2}" sibTransId="{D7F5FF69-DCEE-40EB-99E2-C9E90646CD3B}"/>
    <dgm:cxn modelId="{5A01CA9E-AF26-40F0-807A-72762710065F}" type="presOf" srcId="{5728C468-9ED4-4E1A-BD74-5E59416A57EE}" destId="{DB0ECF98-F4A0-4C16-950B-49879E795361}" srcOrd="0" destOrd="0" presId="urn:microsoft.com/office/officeart/2005/8/layout/hProcess10"/>
    <dgm:cxn modelId="{3FD95E43-0E50-4888-A7CA-D9A214BF7DB5}" srcId="{5728C468-9ED4-4E1A-BD74-5E59416A57EE}" destId="{2D5D0AF1-B8D9-43AE-BD00-377C545B6F23}" srcOrd="0" destOrd="0" parTransId="{1F8046EC-511D-4BA0-B1C9-4C10665D1F74}" sibTransId="{CA3A5711-0C90-4F1E-B076-20A8485D642E}"/>
    <dgm:cxn modelId="{9AB5E383-1CD1-44AE-BAEC-1A15D6B462A5}" type="presOf" srcId="{662C035C-FB5E-43E5-A8F6-9FDC412D59B7}" destId="{F48149C2-CE88-4AEE-ACAF-12291A8D3007}" srcOrd="0" destOrd="1" presId="urn:microsoft.com/office/officeart/2005/8/layout/hProcess10"/>
    <dgm:cxn modelId="{3F591C3E-8216-442B-8CA4-478DE3ACA5C9}" srcId="{609E657A-409B-4EAE-85A0-85BA79C3BD21}" destId="{948D24A1-9D74-4B7C-B583-6E153C8AC15B}" srcOrd="0" destOrd="0" parTransId="{23B708B7-0EF8-4E92-B513-BE6315978913}" sibTransId="{9FA6BA37-6163-4C74-B730-73F780AC7168}"/>
    <dgm:cxn modelId="{23F8D32B-CC13-476D-88D9-4789F730E22A}" type="presOf" srcId="{0A567243-1260-402C-8557-9E440B64EB35}" destId="{9EBCAC77-39C0-4EEE-A320-35056C4B46D3}" srcOrd="0" destOrd="1" presId="urn:microsoft.com/office/officeart/2005/8/layout/hProcess10"/>
    <dgm:cxn modelId="{DDD8BFF3-8ED3-4947-8523-77DCEF4577D8}" srcId="{948D24A1-9D74-4B7C-B583-6E153C8AC15B}" destId="{93421AC0-E8D5-4B33-B9A9-A0B9E9DBB781}" srcOrd="1" destOrd="0" parTransId="{6272A35B-2B79-4609-A11E-2E9E457CB565}" sibTransId="{8AE796A7-D5C1-4532-882C-5C9892DB3F7D}"/>
    <dgm:cxn modelId="{E36A970C-54DC-4B15-9F9C-8CB7970BF752}" type="presOf" srcId="{DD5DA814-AB80-4977-A8A5-82DDA3E2925E}" destId="{F48149C2-CE88-4AEE-ACAF-12291A8D3007}" srcOrd="0" destOrd="2" presId="urn:microsoft.com/office/officeart/2005/8/layout/hProcess10"/>
    <dgm:cxn modelId="{FB11C83A-4031-44DD-8CA9-6208D6C06891}" type="presOf" srcId="{C5E84075-E4E6-4E1F-9A76-DE6AB6D1DD62}" destId="{F48149C2-CE88-4AEE-ACAF-12291A8D3007}" srcOrd="0" destOrd="0" presId="urn:microsoft.com/office/officeart/2005/8/layout/hProcess10"/>
    <dgm:cxn modelId="{ECD27561-4C06-4A9B-A66F-02C267159F7B}" type="presParOf" srcId="{DECC5692-0474-4C09-BAE1-49312BC94033}" destId="{C4951D3C-43D4-421C-8FF7-389E7FF90ABD}" srcOrd="0" destOrd="0" presId="urn:microsoft.com/office/officeart/2005/8/layout/hProcess10"/>
    <dgm:cxn modelId="{6FF9F510-5681-4256-BABD-B76D332D68A4}" type="presParOf" srcId="{C4951D3C-43D4-421C-8FF7-389E7FF90ABD}" destId="{76C94759-6F00-4CFD-AD6E-4831A461D388}" srcOrd="0" destOrd="0" presId="urn:microsoft.com/office/officeart/2005/8/layout/hProcess10"/>
    <dgm:cxn modelId="{8F1E2CC9-2E1C-425D-9AFC-7314A28A0402}" type="presParOf" srcId="{C4951D3C-43D4-421C-8FF7-389E7FF90ABD}" destId="{9EBCAC77-39C0-4EEE-A320-35056C4B46D3}" srcOrd="1" destOrd="0" presId="urn:microsoft.com/office/officeart/2005/8/layout/hProcess10"/>
    <dgm:cxn modelId="{556D490D-8121-4EE8-8858-BA9B5471E387}" type="presParOf" srcId="{DECC5692-0474-4C09-BAE1-49312BC94033}" destId="{17C99403-83C2-43F9-97CF-213D3F7F4B34}" srcOrd="1" destOrd="0" presId="urn:microsoft.com/office/officeart/2005/8/layout/hProcess10"/>
    <dgm:cxn modelId="{08D2E868-850B-41B1-8060-AE18C1A986D1}" type="presParOf" srcId="{17C99403-83C2-43F9-97CF-213D3F7F4B34}" destId="{A2CC24BF-ED8C-4BED-AD6C-CA4DC7C1B548}" srcOrd="0" destOrd="0" presId="urn:microsoft.com/office/officeart/2005/8/layout/hProcess10"/>
    <dgm:cxn modelId="{54A7F4CF-4A03-48FF-BE59-C7659FFAFE13}" type="presParOf" srcId="{DECC5692-0474-4C09-BAE1-49312BC94033}" destId="{749DA121-CEBA-49C8-B653-27AB0BD764A7}" srcOrd="2" destOrd="0" presId="urn:microsoft.com/office/officeart/2005/8/layout/hProcess10"/>
    <dgm:cxn modelId="{1E1AC14A-5737-462A-9D53-D14B2B5A8F78}" type="presParOf" srcId="{749DA121-CEBA-49C8-B653-27AB0BD764A7}" destId="{3789E83E-BA55-41F0-BE18-A713A9410D64}" srcOrd="0" destOrd="0" presId="urn:microsoft.com/office/officeart/2005/8/layout/hProcess10"/>
    <dgm:cxn modelId="{251B8551-CEB1-4B16-8A28-6C8094AADD19}" type="presParOf" srcId="{749DA121-CEBA-49C8-B653-27AB0BD764A7}" destId="{DB0ECF98-F4A0-4C16-950B-49879E795361}" srcOrd="1" destOrd="0" presId="urn:microsoft.com/office/officeart/2005/8/layout/hProcess10"/>
    <dgm:cxn modelId="{83CD0FF8-6B4F-4740-82AE-B8276CDB10A3}" type="presParOf" srcId="{DECC5692-0474-4C09-BAE1-49312BC94033}" destId="{23AE49E1-A42D-4CF9-AFEF-3E8F9C48C53A}" srcOrd="3" destOrd="0" presId="urn:microsoft.com/office/officeart/2005/8/layout/hProcess10"/>
    <dgm:cxn modelId="{EC0D2ECB-C5A6-4A65-9083-F0B74417C1D8}" type="presParOf" srcId="{23AE49E1-A42D-4CF9-AFEF-3E8F9C48C53A}" destId="{79FBFC7A-F9C3-463C-9B28-D4BBECA53B85}" srcOrd="0" destOrd="0" presId="urn:microsoft.com/office/officeart/2005/8/layout/hProcess10"/>
    <dgm:cxn modelId="{0C005714-B2F8-497E-BDB3-447F94197906}" type="presParOf" srcId="{DECC5692-0474-4C09-BAE1-49312BC94033}" destId="{866E5549-0E01-46F3-AB15-E03B182DEEA3}" srcOrd="4" destOrd="0" presId="urn:microsoft.com/office/officeart/2005/8/layout/hProcess10"/>
    <dgm:cxn modelId="{BF54D3A9-AB1A-44F6-9353-0D2B56BDB2CC}" type="presParOf" srcId="{866E5549-0E01-46F3-AB15-E03B182DEEA3}" destId="{EB84FBBD-6A9A-4DA0-A6FA-968DC702B146}" srcOrd="0" destOrd="0" presId="urn:microsoft.com/office/officeart/2005/8/layout/hProcess10"/>
    <dgm:cxn modelId="{5BE50EFD-3A53-4773-B599-8FCE075CF207}" type="presParOf" srcId="{866E5549-0E01-46F3-AB15-E03B182DEEA3}" destId="{F48149C2-CE88-4AEE-ACAF-12291A8D3007}"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64C485-B860-461C-BABC-42D78A958EF1}" type="doc">
      <dgm:prSet loTypeId="urn:microsoft.com/office/officeart/2005/8/layout/hList1" loCatId="list" qsTypeId="urn:microsoft.com/office/officeart/2005/8/quickstyle/simple1" qsCatId="simple" csTypeId="urn:microsoft.com/office/officeart/2005/8/colors/accent1_2" csCatId="accent1" phldr="1"/>
      <dgm:spPr/>
      <dgm:t>
        <a:bodyPr/>
        <a:lstStyle/>
        <a:p>
          <a:pPr rtl="1"/>
          <a:endParaRPr lang="he-IL"/>
        </a:p>
      </dgm:t>
    </dgm:pt>
    <dgm:pt modelId="{29439169-3357-400A-BA91-511F5F95D135}">
      <dgm:prSet phldrT="[טקסט]"/>
      <dgm:spPr/>
      <dgm:t>
        <a:bodyPr/>
        <a:lstStyle/>
        <a:p>
          <a:pPr rtl="1"/>
          <a:r>
            <a:rPr lang="en-US" dirty="0"/>
            <a:t>General biological</a:t>
          </a:r>
          <a:endParaRPr lang="he-IL" dirty="0"/>
        </a:p>
      </dgm:t>
    </dgm:pt>
    <dgm:pt modelId="{45469CD0-C6BD-4868-A11E-AAA3D2AD251B}" type="parTrans" cxnId="{72621447-646C-4CF0-80F5-2F3808D40AA7}">
      <dgm:prSet/>
      <dgm:spPr/>
      <dgm:t>
        <a:bodyPr/>
        <a:lstStyle/>
        <a:p>
          <a:pPr rtl="1"/>
          <a:endParaRPr lang="he-IL"/>
        </a:p>
      </dgm:t>
    </dgm:pt>
    <dgm:pt modelId="{AD218785-C417-40E5-AD4F-5AEA2D9EF64A}" type="sibTrans" cxnId="{72621447-646C-4CF0-80F5-2F3808D40AA7}">
      <dgm:prSet/>
      <dgm:spPr/>
      <dgm:t>
        <a:bodyPr/>
        <a:lstStyle/>
        <a:p>
          <a:pPr rtl="1"/>
          <a:endParaRPr lang="he-IL"/>
        </a:p>
      </dgm:t>
    </dgm:pt>
    <dgm:pt modelId="{48FC8DAA-9DAA-487F-A9AC-CF6A40A88D9D}">
      <dgm:prSet phldrT="[טקסט]"/>
      <dgm:spPr/>
      <dgm:t>
        <a:bodyPr/>
        <a:lstStyle/>
        <a:p>
          <a:pPr rtl="1"/>
          <a:r>
            <a:rPr lang="he-IL" dirty="0"/>
            <a:t>גנטי</a:t>
          </a:r>
          <a:r>
            <a:rPr lang="he-IL" dirty="0">
              <a:sym typeface="Wingdings" panose="05000000000000000000" pitchFamily="2" charset="2"/>
            </a:rPr>
            <a:t> </a:t>
          </a:r>
          <a:r>
            <a:rPr lang="he-IL" dirty="0" err="1">
              <a:sym typeface="Wingdings" panose="05000000000000000000" pitchFamily="2" charset="2"/>
            </a:rPr>
            <a:t>ונוירוביולוגי</a:t>
          </a:r>
          <a:endParaRPr lang="he-IL" dirty="0"/>
        </a:p>
      </dgm:t>
    </dgm:pt>
    <dgm:pt modelId="{AFFCFB05-B7F6-463B-9F9D-3A4EAEC067A9}" type="parTrans" cxnId="{50E65367-AF40-44FD-B0F8-0F76EEDABC83}">
      <dgm:prSet/>
      <dgm:spPr/>
      <dgm:t>
        <a:bodyPr/>
        <a:lstStyle/>
        <a:p>
          <a:pPr rtl="1"/>
          <a:endParaRPr lang="he-IL"/>
        </a:p>
      </dgm:t>
    </dgm:pt>
    <dgm:pt modelId="{AD8A5101-A7AA-4895-B5E1-17631DC7B632}" type="sibTrans" cxnId="{50E65367-AF40-44FD-B0F8-0F76EEDABC83}">
      <dgm:prSet/>
      <dgm:spPr/>
      <dgm:t>
        <a:bodyPr/>
        <a:lstStyle/>
        <a:p>
          <a:pPr rtl="1"/>
          <a:endParaRPr lang="he-IL"/>
        </a:p>
      </dgm:t>
    </dgm:pt>
    <dgm:pt modelId="{C3DDC494-18DF-4C30-871B-0EA0BFD68936}">
      <dgm:prSet phldrT="[טקסט]"/>
      <dgm:spPr/>
      <dgm:t>
        <a:bodyPr/>
        <a:lstStyle/>
        <a:p>
          <a:pPr rtl="1"/>
          <a:r>
            <a:rPr lang="he-IL" dirty="0"/>
            <a:t>תגובתיות יתר</a:t>
          </a:r>
        </a:p>
      </dgm:t>
    </dgm:pt>
    <dgm:pt modelId="{F86C943D-AEAE-4658-B9C8-DBD293F8B9EC}" type="parTrans" cxnId="{54053242-0C03-44C4-B977-7816243C9672}">
      <dgm:prSet/>
      <dgm:spPr/>
      <dgm:t>
        <a:bodyPr/>
        <a:lstStyle/>
        <a:p>
          <a:pPr rtl="1"/>
          <a:endParaRPr lang="he-IL"/>
        </a:p>
      </dgm:t>
    </dgm:pt>
    <dgm:pt modelId="{BF7DA882-E9A8-4312-A205-024EC144FEC3}" type="sibTrans" cxnId="{54053242-0C03-44C4-B977-7816243C9672}">
      <dgm:prSet/>
      <dgm:spPr/>
      <dgm:t>
        <a:bodyPr/>
        <a:lstStyle/>
        <a:p>
          <a:pPr rtl="1"/>
          <a:endParaRPr lang="he-IL"/>
        </a:p>
      </dgm:t>
    </dgm:pt>
    <dgm:pt modelId="{9E7BD2F8-9E07-4F01-BA29-DE9D58556C24}">
      <dgm:prSet phldrT="[טקסט]"/>
      <dgm:spPr/>
      <dgm:t>
        <a:bodyPr/>
        <a:lstStyle/>
        <a:p>
          <a:pPr rtl="1"/>
          <a:r>
            <a:rPr lang="en-US" dirty="0"/>
            <a:t>General Psychological</a:t>
          </a:r>
          <a:endParaRPr lang="he-IL" dirty="0"/>
        </a:p>
      </dgm:t>
    </dgm:pt>
    <dgm:pt modelId="{19C3E516-1BDD-4459-A038-6461003F5740}" type="parTrans" cxnId="{B2F458A2-909A-4780-BDAF-489E815935D8}">
      <dgm:prSet/>
      <dgm:spPr/>
      <dgm:t>
        <a:bodyPr/>
        <a:lstStyle/>
        <a:p>
          <a:pPr rtl="1"/>
          <a:endParaRPr lang="he-IL"/>
        </a:p>
      </dgm:t>
    </dgm:pt>
    <dgm:pt modelId="{13797BEC-B65D-40BC-A40A-7A558AEA0DC8}" type="sibTrans" cxnId="{B2F458A2-909A-4780-BDAF-489E815935D8}">
      <dgm:prSet/>
      <dgm:spPr/>
      <dgm:t>
        <a:bodyPr/>
        <a:lstStyle/>
        <a:p>
          <a:pPr rtl="1"/>
          <a:endParaRPr lang="he-IL"/>
        </a:p>
      </dgm:t>
    </dgm:pt>
    <dgm:pt modelId="{082E66A3-B5E8-4B6C-B13C-7507CEF1897D}">
      <dgm:prSet phldrT="[טקסט]"/>
      <dgm:spPr/>
      <dgm:t>
        <a:bodyPr/>
        <a:lstStyle/>
        <a:p>
          <a:pPr rtl="1"/>
          <a:r>
            <a:rPr lang="he-IL" dirty="0"/>
            <a:t>הורות וטראומות</a:t>
          </a:r>
        </a:p>
      </dgm:t>
    </dgm:pt>
    <dgm:pt modelId="{CB1CF26C-96B4-42C9-8098-F75FE3B95440}" type="parTrans" cxnId="{04AC045A-F670-4A4C-87AF-429534D71498}">
      <dgm:prSet/>
      <dgm:spPr/>
      <dgm:t>
        <a:bodyPr/>
        <a:lstStyle/>
        <a:p>
          <a:pPr rtl="1"/>
          <a:endParaRPr lang="he-IL"/>
        </a:p>
      </dgm:t>
    </dgm:pt>
    <dgm:pt modelId="{A9C204D3-1653-43BA-B018-5740E9E17577}" type="sibTrans" cxnId="{04AC045A-F670-4A4C-87AF-429534D71498}">
      <dgm:prSet/>
      <dgm:spPr/>
      <dgm:t>
        <a:bodyPr/>
        <a:lstStyle/>
        <a:p>
          <a:pPr rtl="1"/>
          <a:endParaRPr lang="he-IL"/>
        </a:p>
      </dgm:t>
    </dgm:pt>
    <dgm:pt modelId="{9CB015A9-679F-4AAD-8489-B604F4D57952}">
      <dgm:prSet phldrT="[טקסט]"/>
      <dgm:spPr/>
      <dgm:t>
        <a:bodyPr/>
        <a:lstStyle/>
        <a:p>
          <a:pPr rtl="1"/>
          <a:r>
            <a:rPr lang="en-US" dirty="0"/>
            <a:t>Specific Psychological</a:t>
          </a:r>
          <a:endParaRPr lang="he-IL" dirty="0"/>
        </a:p>
      </dgm:t>
    </dgm:pt>
    <dgm:pt modelId="{4457A78A-5B9F-4D45-B8F3-854C73DDB941}" type="parTrans" cxnId="{6B4F822E-0484-4F74-8599-22C0ABC6B821}">
      <dgm:prSet/>
      <dgm:spPr/>
      <dgm:t>
        <a:bodyPr/>
        <a:lstStyle/>
        <a:p>
          <a:pPr rtl="1"/>
          <a:endParaRPr lang="he-IL"/>
        </a:p>
      </dgm:t>
    </dgm:pt>
    <dgm:pt modelId="{06636351-D4EA-4728-8314-1AF04052ABA1}" type="sibTrans" cxnId="{6B4F822E-0484-4F74-8599-22C0ABC6B821}">
      <dgm:prSet/>
      <dgm:spPr/>
      <dgm:t>
        <a:bodyPr/>
        <a:lstStyle/>
        <a:p>
          <a:pPr rtl="1"/>
          <a:endParaRPr lang="he-IL"/>
        </a:p>
      </dgm:t>
    </dgm:pt>
    <dgm:pt modelId="{9ABC940E-C493-49B2-B43B-0EEA096D1ED3}">
      <dgm:prSet phldrT="[טקסט]"/>
      <dgm:spPr/>
      <dgm:t>
        <a:bodyPr/>
        <a:lstStyle/>
        <a:p>
          <a:pPr rtl="1"/>
          <a:r>
            <a:rPr lang="he-IL" dirty="0"/>
            <a:t>למידה</a:t>
          </a:r>
        </a:p>
      </dgm:t>
    </dgm:pt>
    <dgm:pt modelId="{EB04DD84-752C-47F5-B27F-D6E74262EDC7}" type="parTrans" cxnId="{E5EEFD76-2470-4BB7-AFA9-D60A5F60F718}">
      <dgm:prSet/>
      <dgm:spPr/>
      <dgm:t>
        <a:bodyPr/>
        <a:lstStyle/>
        <a:p>
          <a:pPr rtl="1"/>
          <a:endParaRPr lang="he-IL"/>
        </a:p>
      </dgm:t>
    </dgm:pt>
    <dgm:pt modelId="{F71322DE-C995-4F8A-B426-65B6E3FBFB99}" type="sibTrans" cxnId="{E5EEFD76-2470-4BB7-AFA9-D60A5F60F718}">
      <dgm:prSet/>
      <dgm:spPr/>
      <dgm:t>
        <a:bodyPr/>
        <a:lstStyle/>
        <a:p>
          <a:pPr rtl="1"/>
          <a:endParaRPr lang="he-IL"/>
        </a:p>
      </dgm:t>
    </dgm:pt>
    <dgm:pt modelId="{8B0A22D8-AA3F-4709-AF12-58423E8D3998}">
      <dgm:prSet phldrT="[טקסט]"/>
      <dgm:spPr/>
      <dgm:t>
        <a:bodyPr/>
        <a:lstStyle/>
        <a:p>
          <a:pPr rtl="1"/>
          <a:r>
            <a:rPr lang="he-IL" dirty="0"/>
            <a:t>הפרעה מסוימת</a:t>
          </a:r>
        </a:p>
      </dgm:t>
    </dgm:pt>
    <dgm:pt modelId="{8867B74C-F277-4A5F-94A7-63686985FF32}" type="parTrans" cxnId="{52538FA9-7B45-416C-916E-3F2285CCF1E9}">
      <dgm:prSet/>
      <dgm:spPr/>
      <dgm:t>
        <a:bodyPr/>
        <a:lstStyle/>
        <a:p>
          <a:pPr rtl="1"/>
          <a:endParaRPr lang="he-IL"/>
        </a:p>
      </dgm:t>
    </dgm:pt>
    <dgm:pt modelId="{820CEEDA-8AB8-4566-8D6C-D2A60C0E8420}" type="sibTrans" cxnId="{52538FA9-7B45-416C-916E-3F2285CCF1E9}">
      <dgm:prSet/>
      <dgm:spPr/>
      <dgm:t>
        <a:bodyPr/>
        <a:lstStyle/>
        <a:p>
          <a:pPr rtl="1"/>
          <a:endParaRPr lang="he-IL"/>
        </a:p>
      </dgm:t>
    </dgm:pt>
    <dgm:pt modelId="{5CA4DC22-C33B-4089-A86B-C33562AD74F4}">
      <dgm:prSet phldrT="[טקסט]"/>
      <dgm:spPr/>
      <dgm:t>
        <a:bodyPr/>
        <a:lstStyle/>
        <a:p>
          <a:pPr rtl="1"/>
          <a:r>
            <a:rPr lang="he-IL" dirty="0"/>
            <a:t>חוסר שליטה</a:t>
          </a:r>
        </a:p>
      </dgm:t>
    </dgm:pt>
    <dgm:pt modelId="{1D076936-F3F8-460C-A1CD-5ED583FD59BB}" type="parTrans" cxnId="{242F611B-DD1D-4747-ADCD-349A14E24565}">
      <dgm:prSet/>
      <dgm:spPr/>
      <dgm:t>
        <a:bodyPr/>
        <a:lstStyle/>
        <a:p>
          <a:pPr rtl="1"/>
          <a:endParaRPr lang="he-IL"/>
        </a:p>
      </dgm:t>
    </dgm:pt>
    <dgm:pt modelId="{492349CC-A9E6-4809-8B41-B4EB655DE0B2}" type="sibTrans" cxnId="{242F611B-DD1D-4747-ADCD-349A14E24565}">
      <dgm:prSet/>
      <dgm:spPr/>
      <dgm:t>
        <a:bodyPr/>
        <a:lstStyle/>
        <a:p>
          <a:pPr rtl="1"/>
          <a:endParaRPr lang="he-IL"/>
        </a:p>
      </dgm:t>
    </dgm:pt>
    <dgm:pt modelId="{E31979D4-107F-4F94-B143-E3554120A034}" type="pres">
      <dgm:prSet presAssocID="{ED64C485-B860-461C-BABC-42D78A958EF1}" presName="Name0" presStyleCnt="0">
        <dgm:presLayoutVars>
          <dgm:dir/>
          <dgm:animLvl val="lvl"/>
          <dgm:resizeHandles val="exact"/>
        </dgm:presLayoutVars>
      </dgm:prSet>
      <dgm:spPr/>
      <dgm:t>
        <a:bodyPr/>
        <a:lstStyle/>
        <a:p>
          <a:pPr rtl="1"/>
          <a:endParaRPr lang="he-IL"/>
        </a:p>
      </dgm:t>
    </dgm:pt>
    <dgm:pt modelId="{D0B5BA0C-E287-40F3-862A-2D7267696147}" type="pres">
      <dgm:prSet presAssocID="{29439169-3357-400A-BA91-511F5F95D135}" presName="composite" presStyleCnt="0"/>
      <dgm:spPr/>
    </dgm:pt>
    <dgm:pt modelId="{FDDF15C5-0458-4A71-AF3D-A3E16C07320A}" type="pres">
      <dgm:prSet presAssocID="{29439169-3357-400A-BA91-511F5F95D135}" presName="parTx" presStyleLbl="alignNode1" presStyleIdx="0" presStyleCnt="3">
        <dgm:presLayoutVars>
          <dgm:chMax val="0"/>
          <dgm:chPref val="0"/>
          <dgm:bulletEnabled val="1"/>
        </dgm:presLayoutVars>
      </dgm:prSet>
      <dgm:spPr/>
      <dgm:t>
        <a:bodyPr/>
        <a:lstStyle/>
        <a:p>
          <a:pPr rtl="1"/>
          <a:endParaRPr lang="he-IL"/>
        </a:p>
      </dgm:t>
    </dgm:pt>
    <dgm:pt modelId="{DD901CCE-FD60-471A-A49C-5A5DB01C7843}" type="pres">
      <dgm:prSet presAssocID="{29439169-3357-400A-BA91-511F5F95D135}" presName="desTx" presStyleLbl="alignAccFollowNode1" presStyleIdx="0" presStyleCnt="3">
        <dgm:presLayoutVars>
          <dgm:bulletEnabled val="1"/>
        </dgm:presLayoutVars>
      </dgm:prSet>
      <dgm:spPr/>
      <dgm:t>
        <a:bodyPr/>
        <a:lstStyle/>
        <a:p>
          <a:pPr rtl="1"/>
          <a:endParaRPr lang="he-IL"/>
        </a:p>
      </dgm:t>
    </dgm:pt>
    <dgm:pt modelId="{203D2163-84C7-42DB-BBF4-3A2C527A3307}" type="pres">
      <dgm:prSet presAssocID="{AD218785-C417-40E5-AD4F-5AEA2D9EF64A}" presName="space" presStyleCnt="0"/>
      <dgm:spPr/>
    </dgm:pt>
    <dgm:pt modelId="{37B7053C-611D-40CD-85DA-7D52C7CC9349}" type="pres">
      <dgm:prSet presAssocID="{9E7BD2F8-9E07-4F01-BA29-DE9D58556C24}" presName="composite" presStyleCnt="0"/>
      <dgm:spPr/>
    </dgm:pt>
    <dgm:pt modelId="{0BAC83B4-60EB-44B0-B0DF-1516E0C4751E}" type="pres">
      <dgm:prSet presAssocID="{9E7BD2F8-9E07-4F01-BA29-DE9D58556C24}" presName="parTx" presStyleLbl="alignNode1" presStyleIdx="1" presStyleCnt="3">
        <dgm:presLayoutVars>
          <dgm:chMax val="0"/>
          <dgm:chPref val="0"/>
          <dgm:bulletEnabled val="1"/>
        </dgm:presLayoutVars>
      </dgm:prSet>
      <dgm:spPr/>
      <dgm:t>
        <a:bodyPr/>
        <a:lstStyle/>
        <a:p>
          <a:pPr rtl="1"/>
          <a:endParaRPr lang="he-IL"/>
        </a:p>
      </dgm:t>
    </dgm:pt>
    <dgm:pt modelId="{5AA10BD4-FC19-4188-9A02-FC78BC783346}" type="pres">
      <dgm:prSet presAssocID="{9E7BD2F8-9E07-4F01-BA29-DE9D58556C24}" presName="desTx" presStyleLbl="alignAccFollowNode1" presStyleIdx="1" presStyleCnt="3">
        <dgm:presLayoutVars>
          <dgm:bulletEnabled val="1"/>
        </dgm:presLayoutVars>
      </dgm:prSet>
      <dgm:spPr/>
      <dgm:t>
        <a:bodyPr/>
        <a:lstStyle/>
        <a:p>
          <a:pPr rtl="1"/>
          <a:endParaRPr lang="he-IL"/>
        </a:p>
      </dgm:t>
    </dgm:pt>
    <dgm:pt modelId="{117137D9-9F92-4D1C-BA76-B7A699D7BEDA}" type="pres">
      <dgm:prSet presAssocID="{13797BEC-B65D-40BC-A40A-7A558AEA0DC8}" presName="space" presStyleCnt="0"/>
      <dgm:spPr/>
    </dgm:pt>
    <dgm:pt modelId="{AFCE64B1-6A15-4502-8DA4-0E515910245B}" type="pres">
      <dgm:prSet presAssocID="{9CB015A9-679F-4AAD-8489-B604F4D57952}" presName="composite" presStyleCnt="0"/>
      <dgm:spPr/>
    </dgm:pt>
    <dgm:pt modelId="{4E5D7429-8A11-4DA0-8731-FD6575BE0E12}" type="pres">
      <dgm:prSet presAssocID="{9CB015A9-679F-4AAD-8489-B604F4D57952}" presName="parTx" presStyleLbl="alignNode1" presStyleIdx="2" presStyleCnt="3">
        <dgm:presLayoutVars>
          <dgm:chMax val="0"/>
          <dgm:chPref val="0"/>
          <dgm:bulletEnabled val="1"/>
        </dgm:presLayoutVars>
      </dgm:prSet>
      <dgm:spPr/>
      <dgm:t>
        <a:bodyPr/>
        <a:lstStyle/>
        <a:p>
          <a:pPr rtl="1"/>
          <a:endParaRPr lang="he-IL"/>
        </a:p>
      </dgm:t>
    </dgm:pt>
    <dgm:pt modelId="{0D08A832-B762-4702-9BC6-71541C19C9F7}" type="pres">
      <dgm:prSet presAssocID="{9CB015A9-679F-4AAD-8489-B604F4D57952}" presName="desTx" presStyleLbl="alignAccFollowNode1" presStyleIdx="2" presStyleCnt="3">
        <dgm:presLayoutVars>
          <dgm:bulletEnabled val="1"/>
        </dgm:presLayoutVars>
      </dgm:prSet>
      <dgm:spPr/>
      <dgm:t>
        <a:bodyPr/>
        <a:lstStyle/>
        <a:p>
          <a:pPr rtl="1"/>
          <a:endParaRPr lang="he-IL"/>
        </a:p>
      </dgm:t>
    </dgm:pt>
  </dgm:ptLst>
  <dgm:cxnLst>
    <dgm:cxn modelId="{97B099D1-D6FD-4818-8024-E7FB3A3310D9}" type="presOf" srcId="{5CA4DC22-C33B-4089-A86B-C33562AD74F4}" destId="{5AA10BD4-FC19-4188-9A02-FC78BC783346}" srcOrd="0" destOrd="1" presId="urn:microsoft.com/office/officeart/2005/8/layout/hList1"/>
    <dgm:cxn modelId="{50E65367-AF40-44FD-B0F8-0F76EEDABC83}" srcId="{29439169-3357-400A-BA91-511F5F95D135}" destId="{48FC8DAA-9DAA-487F-A9AC-CF6A40A88D9D}" srcOrd="0" destOrd="0" parTransId="{AFFCFB05-B7F6-463B-9F9D-3A4EAEC067A9}" sibTransId="{AD8A5101-A7AA-4895-B5E1-17631DC7B632}"/>
    <dgm:cxn modelId="{54053242-0C03-44C4-B977-7816243C9672}" srcId="{29439169-3357-400A-BA91-511F5F95D135}" destId="{C3DDC494-18DF-4C30-871B-0EA0BFD68936}" srcOrd="1" destOrd="0" parTransId="{F86C943D-AEAE-4658-B9C8-DBD293F8B9EC}" sibTransId="{BF7DA882-E9A8-4312-A205-024EC144FEC3}"/>
    <dgm:cxn modelId="{C987F462-1E31-4960-9B94-759F07E7A69D}" type="presOf" srcId="{082E66A3-B5E8-4B6C-B13C-7507CEF1897D}" destId="{5AA10BD4-FC19-4188-9A02-FC78BC783346}" srcOrd="0" destOrd="0" presId="urn:microsoft.com/office/officeart/2005/8/layout/hList1"/>
    <dgm:cxn modelId="{04AC045A-F670-4A4C-87AF-429534D71498}" srcId="{9E7BD2F8-9E07-4F01-BA29-DE9D58556C24}" destId="{082E66A3-B5E8-4B6C-B13C-7507CEF1897D}" srcOrd="0" destOrd="0" parTransId="{CB1CF26C-96B4-42C9-8098-F75FE3B95440}" sibTransId="{A9C204D3-1653-43BA-B018-5740E9E17577}"/>
    <dgm:cxn modelId="{1A8DB2B5-0032-448F-B19B-908529518F07}" type="presOf" srcId="{ED64C485-B860-461C-BABC-42D78A958EF1}" destId="{E31979D4-107F-4F94-B143-E3554120A034}" srcOrd="0" destOrd="0" presId="urn:microsoft.com/office/officeart/2005/8/layout/hList1"/>
    <dgm:cxn modelId="{B2F458A2-909A-4780-BDAF-489E815935D8}" srcId="{ED64C485-B860-461C-BABC-42D78A958EF1}" destId="{9E7BD2F8-9E07-4F01-BA29-DE9D58556C24}" srcOrd="1" destOrd="0" parTransId="{19C3E516-1BDD-4459-A038-6461003F5740}" sibTransId="{13797BEC-B65D-40BC-A40A-7A558AEA0DC8}"/>
    <dgm:cxn modelId="{AE39E962-E9BE-46C2-A0CE-D3864A485391}" type="presOf" srcId="{48FC8DAA-9DAA-487F-A9AC-CF6A40A88D9D}" destId="{DD901CCE-FD60-471A-A49C-5A5DB01C7843}" srcOrd="0" destOrd="0" presId="urn:microsoft.com/office/officeart/2005/8/layout/hList1"/>
    <dgm:cxn modelId="{F5111919-54E7-4035-B6A8-4F9D8182BDF3}" type="presOf" srcId="{8B0A22D8-AA3F-4709-AF12-58423E8D3998}" destId="{0D08A832-B762-4702-9BC6-71541C19C9F7}" srcOrd="0" destOrd="1" presId="urn:microsoft.com/office/officeart/2005/8/layout/hList1"/>
    <dgm:cxn modelId="{6B4F822E-0484-4F74-8599-22C0ABC6B821}" srcId="{ED64C485-B860-461C-BABC-42D78A958EF1}" destId="{9CB015A9-679F-4AAD-8489-B604F4D57952}" srcOrd="2" destOrd="0" parTransId="{4457A78A-5B9F-4D45-B8F3-854C73DDB941}" sibTransId="{06636351-D4EA-4728-8314-1AF04052ABA1}"/>
    <dgm:cxn modelId="{E5EEFD76-2470-4BB7-AFA9-D60A5F60F718}" srcId="{9CB015A9-679F-4AAD-8489-B604F4D57952}" destId="{9ABC940E-C493-49B2-B43B-0EEA096D1ED3}" srcOrd="0" destOrd="0" parTransId="{EB04DD84-752C-47F5-B27F-D6E74262EDC7}" sibTransId="{F71322DE-C995-4F8A-B426-65B6E3FBFB99}"/>
    <dgm:cxn modelId="{DCE36C91-6450-49FD-8135-97BF31CDC8A5}" type="presOf" srcId="{9ABC940E-C493-49B2-B43B-0EEA096D1ED3}" destId="{0D08A832-B762-4702-9BC6-71541C19C9F7}" srcOrd="0" destOrd="0" presId="urn:microsoft.com/office/officeart/2005/8/layout/hList1"/>
    <dgm:cxn modelId="{06EE3A8B-03C6-48D5-8FF6-871584A948D0}" type="presOf" srcId="{9CB015A9-679F-4AAD-8489-B604F4D57952}" destId="{4E5D7429-8A11-4DA0-8731-FD6575BE0E12}" srcOrd="0" destOrd="0" presId="urn:microsoft.com/office/officeart/2005/8/layout/hList1"/>
    <dgm:cxn modelId="{97170CB0-0A94-4DD8-B143-CAA8E4CE4BDD}" type="presOf" srcId="{9E7BD2F8-9E07-4F01-BA29-DE9D58556C24}" destId="{0BAC83B4-60EB-44B0-B0DF-1516E0C4751E}" srcOrd="0" destOrd="0" presId="urn:microsoft.com/office/officeart/2005/8/layout/hList1"/>
    <dgm:cxn modelId="{6E08D434-59CC-4920-BA21-82FF0FDA4E59}" type="presOf" srcId="{C3DDC494-18DF-4C30-871B-0EA0BFD68936}" destId="{DD901CCE-FD60-471A-A49C-5A5DB01C7843}" srcOrd="0" destOrd="1" presId="urn:microsoft.com/office/officeart/2005/8/layout/hList1"/>
    <dgm:cxn modelId="{72621447-646C-4CF0-80F5-2F3808D40AA7}" srcId="{ED64C485-B860-461C-BABC-42D78A958EF1}" destId="{29439169-3357-400A-BA91-511F5F95D135}" srcOrd="0" destOrd="0" parTransId="{45469CD0-C6BD-4868-A11E-AAA3D2AD251B}" sibTransId="{AD218785-C417-40E5-AD4F-5AEA2D9EF64A}"/>
    <dgm:cxn modelId="{52538FA9-7B45-416C-916E-3F2285CCF1E9}" srcId="{9CB015A9-679F-4AAD-8489-B604F4D57952}" destId="{8B0A22D8-AA3F-4709-AF12-58423E8D3998}" srcOrd="1" destOrd="0" parTransId="{8867B74C-F277-4A5F-94A7-63686985FF32}" sibTransId="{820CEEDA-8AB8-4566-8D6C-D2A60C0E8420}"/>
    <dgm:cxn modelId="{242F611B-DD1D-4747-ADCD-349A14E24565}" srcId="{9E7BD2F8-9E07-4F01-BA29-DE9D58556C24}" destId="{5CA4DC22-C33B-4089-A86B-C33562AD74F4}" srcOrd="1" destOrd="0" parTransId="{1D076936-F3F8-460C-A1CD-5ED583FD59BB}" sibTransId="{492349CC-A9E6-4809-8B41-B4EB655DE0B2}"/>
    <dgm:cxn modelId="{B085FC2E-D227-4BA0-AE45-6F66208F8116}" type="presOf" srcId="{29439169-3357-400A-BA91-511F5F95D135}" destId="{FDDF15C5-0458-4A71-AF3D-A3E16C07320A}" srcOrd="0" destOrd="0" presId="urn:microsoft.com/office/officeart/2005/8/layout/hList1"/>
    <dgm:cxn modelId="{FE451FBC-F70C-44AB-B6AA-42F57312CC54}" type="presParOf" srcId="{E31979D4-107F-4F94-B143-E3554120A034}" destId="{D0B5BA0C-E287-40F3-862A-2D7267696147}" srcOrd="0" destOrd="0" presId="urn:microsoft.com/office/officeart/2005/8/layout/hList1"/>
    <dgm:cxn modelId="{D99B55C0-3239-41C8-9342-AD711E1EFBC2}" type="presParOf" srcId="{D0B5BA0C-E287-40F3-862A-2D7267696147}" destId="{FDDF15C5-0458-4A71-AF3D-A3E16C07320A}" srcOrd="0" destOrd="0" presId="urn:microsoft.com/office/officeart/2005/8/layout/hList1"/>
    <dgm:cxn modelId="{2AA054DA-818E-4FAE-AD33-8BDED05824C9}" type="presParOf" srcId="{D0B5BA0C-E287-40F3-862A-2D7267696147}" destId="{DD901CCE-FD60-471A-A49C-5A5DB01C7843}" srcOrd="1" destOrd="0" presId="urn:microsoft.com/office/officeart/2005/8/layout/hList1"/>
    <dgm:cxn modelId="{6AE9D164-89CD-4B0E-B9FD-E805ECC4519F}" type="presParOf" srcId="{E31979D4-107F-4F94-B143-E3554120A034}" destId="{203D2163-84C7-42DB-BBF4-3A2C527A3307}" srcOrd="1" destOrd="0" presId="urn:microsoft.com/office/officeart/2005/8/layout/hList1"/>
    <dgm:cxn modelId="{B4B602C9-7597-44DB-86AF-A5C4834FBD5A}" type="presParOf" srcId="{E31979D4-107F-4F94-B143-E3554120A034}" destId="{37B7053C-611D-40CD-85DA-7D52C7CC9349}" srcOrd="2" destOrd="0" presId="urn:microsoft.com/office/officeart/2005/8/layout/hList1"/>
    <dgm:cxn modelId="{DCDF943B-7AC5-4E7F-8C49-71B055B0A74D}" type="presParOf" srcId="{37B7053C-611D-40CD-85DA-7D52C7CC9349}" destId="{0BAC83B4-60EB-44B0-B0DF-1516E0C4751E}" srcOrd="0" destOrd="0" presId="urn:microsoft.com/office/officeart/2005/8/layout/hList1"/>
    <dgm:cxn modelId="{F86A4C0B-75A7-47C3-9FA5-7F8346FA8C0F}" type="presParOf" srcId="{37B7053C-611D-40CD-85DA-7D52C7CC9349}" destId="{5AA10BD4-FC19-4188-9A02-FC78BC783346}" srcOrd="1" destOrd="0" presId="urn:microsoft.com/office/officeart/2005/8/layout/hList1"/>
    <dgm:cxn modelId="{D90444DA-CDA5-42E1-88B8-0F5C1C9A696E}" type="presParOf" srcId="{E31979D4-107F-4F94-B143-E3554120A034}" destId="{117137D9-9F92-4D1C-BA76-B7A699D7BEDA}" srcOrd="3" destOrd="0" presId="urn:microsoft.com/office/officeart/2005/8/layout/hList1"/>
    <dgm:cxn modelId="{A9040C83-EB4A-47B7-95B5-DB0A743CCAD1}" type="presParOf" srcId="{E31979D4-107F-4F94-B143-E3554120A034}" destId="{AFCE64B1-6A15-4502-8DA4-0E515910245B}" srcOrd="4" destOrd="0" presId="urn:microsoft.com/office/officeart/2005/8/layout/hList1"/>
    <dgm:cxn modelId="{591E8346-6D46-488C-8654-32727EC4CAC3}" type="presParOf" srcId="{AFCE64B1-6A15-4502-8DA4-0E515910245B}" destId="{4E5D7429-8A11-4DA0-8731-FD6575BE0E12}" srcOrd="0" destOrd="0" presId="urn:microsoft.com/office/officeart/2005/8/layout/hList1"/>
    <dgm:cxn modelId="{C51A16DF-4A65-47E8-AC08-E32BB1E8BC08}" type="presParOf" srcId="{AFCE64B1-6A15-4502-8DA4-0E515910245B}" destId="{0D08A832-B762-4702-9BC6-71541C19C9F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9E657A-409B-4EAE-85A0-85BA79C3BD21}"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pPr rtl="1"/>
          <a:endParaRPr lang="he-IL"/>
        </a:p>
      </dgm:t>
    </dgm:pt>
    <dgm:pt modelId="{948D24A1-9D74-4B7C-B583-6E153C8AC15B}">
      <dgm:prSet phldrT="[טקסט]" custT="1"/>
      <dgm:spPr/>
      <dgm:t>
        <a:bodyPr/>
        <a:lstStyle/>
        <a:p>
          <a:pPr algn="ctr" rtl="1"/>
          <a:r>
            <a:rPr lang="en-US" sz="3200" dirty="0">
              <a:latin typeface="David" panose="020E0502060401010101" pitchFamily="34" charset="-79"/>
              <a:cs typeface="David" panose="020E0502060401010101" pitchFamily="34" charset="-79"/>
            </a:rPr>
            <a:t>GAD</a:t>
          </a:r>
          <a:endParaRPr lang="he-IL" sz="3200" dirty="0">
            <a:latin typeface="David" panose="020E0502060401010101" pitchFamily="34" charset="-79"/>
            <a:cs typeface="David" panose="020E0502060401010101" pitchFamily="34" charset="-79"/>
          </a:endParaRPr>
        </a:p>
      </dgm:t>
    </dgm:pt>
    <dgm:pt modelId="{23B708B7-0EF8-4E92-B513-BE6315978913}" type="parTrans" cxnId="{3F591C3E-8216-442B-8CA4-478DE3ACA5C9}">
      <dgm:prSet/>
      <dgm:spPr/>
      <dgm:t>
        <a:bodyPr/>
        <a:lstStyle/>
        <a:p>
          <a:pPr rtl="1"/>
          <a:endParaRPr lang="he-IL"/>
        </a:p>
      </dgm:t>
    </dgm:pt>
    <dgm:pt modelId="{9FA6BA37-6163-4C74-B730-73F780AC7168}" type="sibTrans" cxnId="{3F591C3E-8216-442B-8CA4-478DE3ACA5C9}">
      <dgm:prSet/>
      <dgm:spPr/>
      <dgm:t>
        <a:bodyPr/>
        <a:lstStyle/>
        <a:p>
          <a:pPr rtl="1"/>
          <a:endParaRPr lang="he-IL"/>
        </a:p>
      </dgm:t>
    </dgm:pt>
    <dgm:pt modelId="{0A567243-1260-402C-8557-9E440B64EB35}">
      <dgm:prSet phldrT="[טקסט]" custT="1"/>
      <dgm:spPr/>
      <dgm:t>
        <a:bodyPr/>
        <a:lstStyle/>
        <a:p>
          <a:pPr algn="r" rtl="1"/>
          <a:r>
            <a:rPr lang="en-US" sz="2400" dirty="0">
              <a:latin typeface="David" panose="020E0502060401010101" pitchFamily="34" charset="-79"/>
              <a:cs typeface="David" panose="020E0502060401010101" pitchFamily="34" charset="-79"/>
            </a:rPr>
            <a:t>CBT</a:t>
          </a:r>
          <a:endParaRPr lang="he-IL" sz="2400" dirty="0">
            <a:latin typeface="David" panose="020E0502060401010101" pitchFamily="34" charset="-79"/>
            <a:cs typeface="David" panose="020E0502060401010101" pitchFamily="34" charset="-79"/>
          </a:endParaRPr>
        </a:p>
      </dgm:t>
    </dgm:pt>
    <dgm:pt modelId="{A4AA0BB7-F63B-49F4-9D45-71B356F099CE}" type="parTrans" cxnId="{DB809DE8-001D-4464-9D1C-A0F5486377A3}">
      <dgm:prSet/>
      <dgm:spPr/>
      <dgm:t>
        <a:bodyPr/>
        <a:lstStyle/>
        <a:p>
          <a:pPr rtl="1"/>
          <a:endParaRPr lang="he-IL"/>
        </a:p>
      </dgm:t>
    </dgm:pt>
    <dgm:pt modelId="{E7CC0788-E446-4455-B626-54CA36C368F4}" type="sibTrans" cxnId="{DB809DE8-001D-4464-9D1C-A0F5486377A3}">
      <dgm:prSet/>
      <dgm:spPr/>
      <dgm:t>
        <a:bodyPr/>
        <a:lstStyle/>
        <a:p>
          <a:pPr rtl="1"/>
          <a:endParaRPr lang="he-IL"/>
        </a:p>
      </dgm:t>
    </dgm:pt>
    <dgm:pt modelId="{5728C468-9ED4-4E1A-BD74-5E59416A57EE}">
      <dgm:prSet phldrT="[טקסט]" custT="1"/>
      <dgm:spPr/>
      <dgm:t>
        <a:bodyPr/>
        <a:lstStyle/>
        <a:p>
          <a:pPr algn="ctr" rtl="1"/>
          <a:r>
            <a:rPr lang="en-US" sz="3200" dirty="0">
              <a:latin typeface="David" panose="020E0502060401010101" pitchFamily="34" charset="-79"/>
              <a:cs typeface="David" panose="020E0502060401010101" pitchFamily="34" charset="-79"/>
            </a:rPr>
            <a:t>PD</a:t>
          </a:r>
          <a:endParaRPr lang="he-IL" sz="3200" dirty="0">
            <a:latin typeface="David" panose="020E0502060401010101" pitchFamily="34" charset="-79"/>
            <a:cs typeface="David" panose="020E0502060401010101" pitchFamily="34" charset="-79"/>
          </a:endParaRPr>
        </a:p>
      </dgm:t>
    </dgm:pt>
    <dgm:pt modelId="{6FA40E43-DAE3-4D6A-90A0-A1BDC7FCAED3}" type="parTrans" cxnId="{C8B37B93-7825-41E6-9A37-74990F24D155}">
      <dgm:prSet/>
      <dgm:spPr/>
      <dgm:t>
        <a:bodyPr/>
        <a:lstStyle/>
        <a:p>
          <a:pPr rtl="1"/>
          <a:endParaRPr lang="he-IL"/>
        </a:p>
      </dgm:t>
    </dgm:pt>
    <dgm:pt modelId="{A886BC0A-7035-4459-BEB1-A067E8D83699}" type="sibTrans" cxnId="{C8B37B93-7825-41E6-9A37-74990F24D155}">
      <dgm:prSet/>
      <dgm:spPr/>
      <dgm:t>
        <a:bodyPr/>
        <a:lstStyle/>
        <a:p>
          <a:pPr rtl="1"/>
          <a:endParaRPr lang="he-IL"/>
        </a:p>
      </dgm:t>
    </dgm:pt>
    <dgm:pt modelId="{2D5D0AF1-B8D9-43AE-BD00-377C545B6F23}">
      <dgm:prSet phldrT="[טקסט]" custT="1"/>
      <dgm:spPr/>
      <dgm:t>
        <a:bodyPr/>
        <a:lstStyle/>
        <a:p>
          <a:pPr algn="r" rtl="1"/>
          <a:r>
            <a:rPr lang="en-US" sz="2400" dirty="0">
              <a:latin typeface="David" panose="020E0502060401010101" pitchFamily="34" charset="-79"/>
              <a:cs typeface="David" panose="020E0502060401010101" pitchFamily="34" charset="-79"/>
            </a:rPr>
            <a:t>CBT</a:t>
          </a:r>
          <a:endParaRPr lang="he-IL" sz="2400" dirty="0">
            <a:latin typeface="David" panose="020E0502060401010101" pitchFamily="34" charset="-79"/>
            <a:cs typeface="David" panose="020E0502060401010101" pitchFamily="34" charset="-79"/>
          </a:endParaRPr>
        </a:p>
      </dgm:t>
    </dgm:pt>
    <dgm:pt modelId="{1F8046EC-511D-4BA0-B1C9-4C10665D1F74}" type="parTrans" cxnId="{3FD95E43-0E50-4888-A7CA-D9A214BF7DB5}">
      <dgm:prSet/>
      <dgm:spPr/>
      <dgm:t>
        <a:bodyPr/>
        <a:lstStyle/>
        <a:p>
          <a:pPr rtl="1"/>
          <a:endParaRPr lang="he-IL"/>
        </a:p>
      </dgm:t>
    </dgm:pt>
    <dgm:pt modelId="{CA3A5711-0C90-4F1E-B076-20A8485D642E}" type="sibTrans" cxnId="{3FD95E43-0E50-4888-A7CA-D9A214BF7DB5}">
      <dgm:prSet/>
      <dgm:spPr/>
      <dgm:t>
        <a:bodyPr/>
        <a:lstStyle/>
        <a:p>
          <a:pPr rtl="1"/>
          <a:endParaRPr lang="he-IL"/>
        </a:p>
      </dgm:t>
    </dgm:pt>
    <dgm:pt modelId="{C5E84075-E4E6-4E1F-9A76-DE6AB6D1DD62}">
      <dgm:prSet phldrT="[טקסט]" custT="1"/>
      <dgm:spPr/>
      <dgm:t>
        <a:bodyPr/>
        <a:lstStyle/>
        <a:p>
          <a:pPr algn="ctr" rtl="1"/>
          <a:r>
            <a:rPr lang="en-US" sz="3200" dirty="0">
              <a:latin typeface="David" panose="020E0502060401010101" pitchFamily="34" charset="-79"/>
              <a:cs typeface="David" panose="020E0502060401010101" pitchFamily="34" charset="-79"/>
            </a:rPr>
            <a:t>SP</a:t>
          </a:r>
          <a:endParaRPr lang="he-IL" sz="3200" dirty="0">
            <a:latin typeface="David" panose="020E0502060401010101" pitchFamily="34" charset="-79"/>
            <a:cs typeface="David" panose="020E0502060401010101" pitchFamily="34" charset="-79"/>
          </a:endParaRPr>
        </a:p>
      </dgm:t>
    </dgm:pt>
    <dgm:pt modelId="{06B36EC7-F06C-462F-BA95-DFC28B860A26}" type="parTrans" cxnId="{0A8CDA0A-B043-4A4A-80D9-6732A700B171}">
      <dgm:prSet/>
      <dgm:spPr/>
      <dgm:t>
        <a:bodyPr/>
        <a:lstStyle/>
        <a:p>
          <a:pPr rtl="1"/>
          <a:endParaRPr lang="he-IL"/>
        </a:p>
      </dgm:t>
    </dgm:pt>
    <dgm:pt modelId="{B7D01FFF-4DB8-4DE9-BF1D-862038A1BCC3}" type="sibTrans" cxnId="{0A8CDA0A-B043-4A4A-80D9-6732A700B171}">
      <dgm:prSet/>
      <dgm:spPr/>
      <dgm:t>
        <a:bodyPr/>
        <a:lstStyle/>
        <a:p>
          <a:pPr rtl="1"/>
          <a:endParaRPr lang="he-IL"/>
        </a:p>
      </dgm:t>
    </dgm:pt>
    <dgm:pt modelId="{662C035C-FB5E-43E5-A8F6-9FDC412D59B7}">
      <dgm:prSet phldrT="[טקסט]" custT="1"/>
      <dgm:spPr/>
      <dgm:t>
        <a:bodyPr/>
        <a:lstStyle/>
        <a:p>
          <a:pPr algn="r" rtl="1"/>
          <a:r>
            <a:rPr lang="en-US" sz="2400" dirty="0">
              <a:latin typeface="David" panose="020E0502060401010101" pitchFamily="34" charset="-79"/>
              <a:cs typeface="David" panose="020E0502060401010101" pitchFamily="34" charset="-79"/>
            </a:rPr>
            <a:t>CBT</a:t>
          </a:r>
          <a:endParaRPr lang="he-IL" sz="2400" dirty="0">
            <a:latin typeface="David" panose="020E0502060401010101" pitchFamily="34" charset="-79"/>
            <a:cs typeface="David" panose="020E0502060401010101" pitchFamily="34" charset="-79"/>
          </a:endParaRPr>
        </a:p>
      </dgm:t>
    </dgm:pt>
    <dgm:pt modelId="{3EABD135-0E95-4FE1-90A3-43DBEA718DB8}" type="parTrans" cxnId="{65513EE6-9DDF-477D-9C1B-139404DADDDA}">
      <dgm:prSet/>
      <dgm:spPr/>
      <dgm:t>
        <a:bodyPr/>
        <a:lstStyle/>
        <a:p>
          <a:pPr rtl="1"/>
          <a:endParaRPr lang="he-IL"/>
        </a:p>
      </dgm:t>
    </dgm:pt>
    <dgm:pt modelId="{2D51F230-EA10-47DA-BAC8-916A8B0D6B69}" type="sibTrans" cxnId="{65513EE6-9DDF-477D-9C1B-139404DADDDA}">
      <dgm:prSet/>
      <dgm:spPr/>
      <dgm:t>
        <a:bodyPr/>
        <a:lstStyle/>
        <a:p>
          <a:pPr rtl="1"/>
          <a:endParaRPr lang="he-IL"/>
        </a:p>
      </dgm:t>
    </dgm:pt>
    <dgm:pt modelId="{598C0F61-1A98-4F40-BD29-F2C2719F7945}">
      <dgm:prSet phldrT="[טקסט]" custT="1"/>
      <dgm:spPr/>
      <dgm:t>
        <a:bodyPr/>
        <a:lstStyle/>
        <a:p>
          <a:pPr algn="r" rtl="1"/>
          <a:endParaRPr lang="he-IL" sz="2400" dirty="0">
            <a:latin typeface="David" panose="020E0502060401010101" pitchFamily="34" charset="-79"/>
            <a:cs typeface="David" panose="020E0502060401010101" pitchFamily="34" charset="-79"/>
          </a:endParaRPr>
        </a:p>
      </dgm:t>
    </dgm:pt>
    <dgm:pt modelId="{B2B20B02-42C8-435C-9856-B6845D2FAB71}" type="parTrans" cxnId="{7935253E-6A29-4DC9-BE47-4C516F1DEF33}">
      <dgm:prSet/>
      <dgm:spPr/>
      <dgm:t>
        <a:bodyPr/>
        <a:lstStyle/>
        <a:p>
          <a:pPr rtl="1"/>
          <a:endParaRPr lang="he-IL"/>
        </a:p>
      </dgm:t>
    </dgm:pt>
    <dgm:pt modelId="{B6E794C8-F359-4CB1-BADB-8437A7884571}" type="sibTrans" cxnId="{7935253E-6A29-4DC9-BE47-4C516F1DEF33}">
      <dgm:prSet/>
      <dgm:spPr/>
      <dgm:t>
        <a:bodyPr/>
        <a:lstStyle/>
        <a:p>
          <a:pPr rtl="1"/>
          <a:endParaRPr lang="he-IL"/>
        </a:p>
      </dgm:t>
    </dgm:pt>
    <dgm:pt modelId="{F6480D4E-E99C-4F1D-A19A-9DB8A01CA89C}">
      <dgm:prSet phldrT="[טקסט]" custT="1"/>
      <dgm:spPr/>
      <dgm:t>
        <a:bodyPr/>
        <a:lstStyle/>
        <a:p>
          <a:pPr algn="r" rtl="1"/>
          <a:r>
            <a:rPr lang="he-IL" sz="2400" dirty="0">
              <a:latin typeface="David" panose="020E0502060401010101" pitchFamily="34" charset="-79"/>
              <a:cs typeface="David" panose="020E0502060401010101" pitchFamily="34" charset="-79"/>
            </a:rPr>
            <a:t>חשיפות</a:t>
          </a:r>
        </a:p>
      </dgm:t>
    </dgm:pt>
    <dgm:pt modelId="{40E17C12-27AD-4B26-9F6D-A58EB438EE73}" type="parTrans" cxnId="{2F8ECB12-2001-4B34-AC66-053BB5D3F1A4}">
      <dgm:prSet/>
      <dgm:spPr/>
      <dgm:t>
        <a:bodyPr/>
        <a:lstStyle/>
        <a:p>
          <a:pPr rtl="1"/>
          <a:endParaRPr lang="he-IL"/>
        </a:p>
      </dgm:t>
    </dgm:pt>
    <dgm:pt modelId="{6C1B4CFD-E22C-4403-A488-9409F8053731}" type="sibTrans" cxnId="{2F8ECB12-2001-4B34-AC66-053BB5D3F1A4}">
      <dgm:prSet/>
      <dgm:spPr/>
      <dgm:t>
        <a:bodyPr/>
        <a:lstStyle/>
        <a:p>
          <a:pPr rtl="1"/>
          <a:endParaRPr lang="he-IL"/>
        </a:p>
      </dgm:t>
    </dgm:pt>
    <dgm:pt modelId="{48C96D58-DDFB-434E-B6D2-445B2E78E926}">
      <dgm:prSet phldrT="[טקסט]" custT="1"/>
      <dgm:spPr/>
      <dgm:t>
        <a:bodyPr/>
        <a:lstStyle/>
        <a:p>
          <a:pPr algn="r" rtl="1"/>
          <a:r>
            <a:rPr lang="he-IL" sz="2400" dirty="0">
              <a:latin typeface="David" panose="020E0502060401010101" pitchFamily="34" charset="-79"/>
              <a:cs typeface="David" panose="020E0502060401010101" pitchFamily="34" charset="-79"/>
            </a:rPr>
            <a:t>חשיפות והרגעה</a:t>
          </a:r>
        </a:p>
      </dgm:t>
    </dgm:pt>
    <dgm:pt modelId="{D4F1FCE0-71A1-4BC7-BD2D-F085E02F4A9A}" type="parTrans" cxnId="{107E98AC-3B25-4D85-9989-16BDEBE45230}">
      <dgm:prSet/>
      <dgm:spPr/>
      <dgm:t>
        <a:bodyPr/>
        <a:lstStyle/>
        <a:p>
          <a:pPr rtl="1"/>
          <a:endParaRPr lang="he-IL"/>
        </a:p>
      </dgm:t>
    </dgm:pt>
    <dgm:pt modelId="{957A6586-5D07-4A30-912A-8DBA65783E38}" type="sibTrans" cxnId="{107E98AC-3B25-4D85-9989-16BDEBE45230}">
      <dgm:prSet/>
      <dgm:spPr/>
      <dgm:t>
        <a:bodyPr/>
        <a:lstStyle/>
        <a:p>
          <a:pPr rtl="1"/>
          <a:endParaRPr lang="he-IL"/>
        </a:p>
      </dgm:t>
    </dgm:pt>
    <dgm:pt modelId="{A5E1938E-BC39-4A19-8D2B-D7B99114DA73}">
      <dgm:prSet phldrT="[טקסט]" custT="1"/>
      <dgm:spPr/>
      <dgm:t>
        <a:bodyPr/>
        <a:lstStyle/>
        <a:p>
          <a:pPr algn="r" rtl="1"/>
          <a:r>
            <a:rPr lang="he-IL" sz="2400" dirty="0">
              <a:latin typeface="David" panose="020E0502060401010101" pitchFamily="34" charset="-79"/>
              <a:cs typeface="David" panose="020E0502060401010101" pitchFamily="34" charset="-79"/>
            </a:rPr>
            <a:t>דינמי</a:t>
          </a:r>
        </a:p>
      </dgm:t>
    </dgm:pt>
    <dgm:pt modelId="{0A5EDCF8-7D80-46CD-9045-D8A26CA71BE2}" type="parTrans" cxnId="{33281C9F-C1B2-4388-97D5-E556BB6DC656}">
      <dgm:prSet/>
      <dgm:spPr/>
      <dgm:t>
        <a:bodyPr/>
        <a:lstStyle/>
        <a:p>
          <a:pPr rtl="1"/>
          <a:endParaRPr lang="he-IL"/>
        </a:p>
      </dgm:t>
    </dgm:pt>
    <dgm:pt modelId="{512E9092-6B06-48C4-943A-C2875C9FCD45}" type="sibTrans" cxnId="{33281C9F-C1B2-4388-97D5-E556BB6DC656}">
      <dgm:prSet/>
      <dgm:spPr/>
      <dgm:t>
        <a:bodyPr/>
        <a:lstStyle/>
        <a:p>
          <a:pPr rtl="1"/>
          <a:endParaRPr lang="he-IL"/>
        </a:p>
      </dgm:t>
    </dgm:pt>
    <dgm:pt modelId="{DECC5692-0474-4C09-BAE1-49312BC94033}" type="pres">
      <dgm:prSet presAssocID="{609E657A-409B-4EAE-85A0-85BA79C3BD21}" presName="Name0" presStyleCnt="0">
        <dgm:presLayoutVars>
          <dgm:dir/>
          <dgm:resizeHandles val="exact"/>
        </dgm:presLayoutVars>
      </dgm:prSet>
      <dgm:spPr/>
      <dgm:t>
        <a:bodyPr/>
        <a:lstStyle/>
        <a:p>
          <a:pPr rtl="1"/>
          <a:endParaRPr lang="he-IL"/>
        </a:p>
      </dgm:t>
    </dgm:pt>
    <dgm:pt modelId="{C4951D3C-43D4-421C-8FF7-389E7FF90ABD}" type="pres">
      <dgm:prSet presAssocID="{948D24A1-9D74-4B7C-B583-6E153C8AC15B}" presName="composite" presStyleCnt="0"/>
      <dgm:spPr/>
    </dgm:pt>
    <dgm:pt modelId="{76C94759-6F00-4CFD-AD6E-4831A461D388}" type="pres">
      <dgm:prSet presAssocID="{948D24A1-9D74-4B7C-B583-6E153C8AC15B}" presName="imagSh" presStyleLbl="bgImgPlace1" presStyleIdx="0" presStyleCnt="3" custLinFactNeighborY="-889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9EBCAC77-39C0-4EEE-A320-35056C4B46D3}" type="pres">
      <dgm:prSet presAssocID="{948D24A1-9D74-4B7C-B583-6E153C8AC15B}" presName="txNode" presStyleLbl="node1" presStyleIdx="0" presStyleCnt="3" custScaleY="71751" custLinFactNeighborX="2107" custLinFactNeighborY="14046">
        <dgm:presLayoutVars>
          <dgm:bulletEnabled val="1"/>
        </dgm:presLayoutVars>
      </dgm:prSet>
      <dgm:spPr/>
      <dgm:t>
        <a:bodyPr/>
        <a:lstStyle/>
        <a:p>
          <a:pPr rtl="1"/>
          <a:endParaRPr lang="he-IL"/>
        </a:p>
      </dgm:t>
    </dgm:pt>
    <dgm:pt modelId="{17C99403-83C2-43F9-97CF-213D3F7F4B34}" type="pres">
      <dgm:prSet presAssocID="{9FA6BA37-6163-4C74-B730-73F780AC7168}" presName="sibTrans" presStyleLbl="sibTrans2D1" presStyleIdx="0" presStyleCnt="2" custAng="10800000" custLinFactNeighborY="46742"/>
      <dgm:spPr/>
      <dgm:t>
        <a:bodyPr/>
        <a:lstStyle/>
        <a:p>
          <a:pPr rtl="1"/>
          <a:endParaRPr lang="he-IL"/>
        </a:p>
      </dgm:t>
    </dgm:pt>
    <dgm:pt modelId="{A2CC24BF-ED8C-4BED-AD6C-CA4DC7C1B548}" type="pres">
      <dgm:prSet presAssocID="{9FA6BA37-6163-4C74-B730-73F780AC7168}" presName="connTx" presStyleLbl="sibTrans2D1" presStyleIdx="0" presStyleCnt="2"/>
      <dgm:spPr/>
      <dgm:t>
        <a:bodyPr/>
        <a:lstStyle/>
        <a:p>
          <a:pPr rtl="1"/>
          <a:endParaRPr lang="he-IL"/>
        </a:p>
      </dgm:t>
    </dgm:pt>
    <dgm:pt modelId="{749DA121-CEBA-49C8-B653-27AB0BD764A7}" type="pres">
      <dgm:prSet presAssocID="{5728C468-9ED4-4E1A-BD74-5E59416A57EE}" presName="composite" presStyleCnt="0"/>
      <dgm:spPr/>
    </dgm:pt>
    <dgm:pt modelId="{3789E83E-BA55-41F0-BE18-A713A9410D64}" type="pres">
      <dgm:prSet presAssocID="{5728C468-9ED4-4E1A-BD74-5E59416A57EE}" presName="imagSh" presStyleLbl="bgImgPlace1" presStyleIdx="1" presStyleCnt="3" custLinFactNeighborY="-8892"/>
      <dgm:spPr>
        <a:blipFill>
          <a:blip xmlns:r="http://schemas.openxmlformats.org/officeDocument/2006/relationships" r:embed="rId2">
            <a:extLst>
              <a:ext uri="{28A0092B-C50C-407E-A947-70E740481C1C}">
                <a14:useLocalDpi xmlns:a14="http://schemas.microsoft.com/office/drawing/2010/main" val="0"/>
              </a:ext>
            </a:extLst>
          </a:blip>
          <a:srcRect/>
          <a:stretch>
            <a:fillRect l="-30000" r="-30000"/>
          </a:stretch>
        </a:blipFill>
      </dgm:spPr>
    </dgm:pt>
    <dgm:pt modelId="{DB0ECF98-F4A0-4C16-950B-49879E795361}" type="pres">
      <dgm:prSet presAssocID="{5728C468-9ED4-4E1A-BD74-5E59416A57EE}" presName="txNode" presStyleLbl="node1" presStyleIdx="1" presStyleCnt="3" custScaleY="69683" custLinFactNeighborY="12956">
        <dgm:presLayoutVars>
          <dgm:bulletEnabled val="1"/>
        </dgm:presLayoutVars>
      </dgm:prSet>
      <dgm:spPr/>
      <dgm:t>
        <a:bodyPr/>
        <a:lstStyle/>
        <a:p>
          <a:pPr rtl="1"/>
          <a:endParaRPr lang="he-IL"/>
        </a:p>
      </dgm:t>
    </dgm:pt>
    <dgm:pt modelId="{23AE49E1-A42D-4CF9-AFEF-3E8F9C48C53A}" type="pres">
      <dgm:prSet presAssocID="{A886BC0A-7035-4459-BEB1-A067E8D83699}" presName="sibTrans" presStyleLbl="sibTrans2D1" presStyleIdx="1" presStyleCnt="2" custAng="10800000" custLinFactNeighborY="46742"/>
      <dgm:spPr/>
      <dgm:t>
        <a:bodyPr/>
        <a:lstStyle/>
        <a:p>
          <a:pPr rtl="1"/>
          <a:endParaRPr lang="he-IL"/>
        </a:p>
      </dgm:t>
    </dgm:pt>
    <dgm:pt modelId="{79FBFC7A-F9C3-463C-9B28-D4BBECA53B85}" type="pres">
      <dgm:prSet presAssocID="{A886BC0A-7035-4459-BEB1-A067E8D83699}" presName="connTx" presStyleLbl="sibTrans2D1" presStyleIdx="1" presStyleCnt="2"/>
      <dgm:spPr/>
      <dgm:t>
        <a:bodyPr/>
        <a:lstStyle/>
        <a:p>
          <a:pPr rtl="1"/>
          <a:endParaRPr lang="he-IL"/>
        </a:p>
      </dgm:t>
    </dgm:pt>
    <dgm:pt modelId="{866E5549-0E01-46F3-AB15-E03B182DEEA3}" type="pres">
      <dgm:prSet presAssocID="{C5E84075-E4E6-4E1F-9A76-DE6AB6D1DD62}" presName="composite" presStyleCnt="0"/>
      <dgm:spPr/>
    </dgm:pt>
    <dgm:pt modelId="{EB84FBBD-6A9A-4DA0-A6FA-968DC702B146}" type="pres">
      <dgm:prSet presAssocID="{C5E84075-E4E6-4E1F-9A76-DE6AB6D1DD62}" presName="imagSh" presStyleLbl="bgImgPlace1" presStyleIdx="2" presStyleCnt="3" custLinFactNeighborY="-8892"/>
      <dgm:spPr>
        <a:blipFill>
          <a:blip xmlns:r="http://schemas.openxmlformats.org/officeDocument/2006/relationships" r:embed="rId3">
            <a:extLst>
              <a:ext uri="{28A0092B-C50C-407E-A947-70E740481C1C}">
                <a14:useLocalDpi xmlns:a14="http://schemas.microsoft.com/office/drawing/2010/main" val="0"/>
              </a:ext>
            </a:extLst>
          </a:blip>
          <a:srcRect/>
          <a:stretch>
            <a:fillRect l="-15000" r="-15000"/>
          </a:stretch>
        </a:blipFill>
      </dgm:spPr>
    </dgm:pt>
    <dgm:pt modelId="{F48149C2-CE88-4AEE-ACAF-12291A8D3007}" type="pres">
      <dgm:prSet presAssocID="{C5E84075-E4E6-4E1F-9A76-DE6AB6D1DD62}" presName="txNode" presStyleLbl="node1" presStyleIdx="2" presStyleCnt="3" custScaleX="112555" custScaleY="63761" custLinFactNeighborX="177" custLinFactNeighborY="10512">
        <dgm:presLayoutVars>
          <dgm:bulletEnabled val="1"/>
        </dgm:presLayoutVars>
      </dgm:prSet>
      <dgm:spPr/>
      <dgm:t>
        <a:bodyPr/>
        <a:lstStyle/>
        <a:p>
          <a:pPr rtl="1"/>
          <a:endParaRPr lang="he-IL"/>
        </a:p>
      </dgm:t>
    </dgm:pt>
  </dgm:ptLst>
  <dgm:cxnLst>
    <dgm:cxn modelId="{3EAFD508-39A1-4CB7-A401-37DC0E03ED14}" type="presOf" srcId="{9FA6BA37-6163-4C74-B730-73F780AC7168}" destId="{17C99403-83C2-43F9-97CF-213D3F7F4B34}" srcOrd="0" destOrd="0" presId="urn:microsoft.com/office/officeart/2005/8/layout/hProcess10"/>
    <dgm:cxn modelId="{E4FD2B7D-FF54-4F8D-95A2-B39CA67573B1}" type="presOf" srcId="{A886BC0A-7035-4459-BEB1-A067E8D83699}" destId="{23AE49E1-A42D-4CF9-AFEF-3E8F9C48C53A}" srcOrd="0" destOrd="0" presId="urn:microsoft.com/office/officeart/2005/8/layout/hProcess10"/>
    <dgm:cxn modelId="{99547507-B561-4DFE-B076-EAF53AEDCB49}" type="presOf" srcId="{609E657A-409B-4EAE-85A0-85BA79C3BD21}" destId="{DECC5692-0474-4C09-BAE1-49312BC94033}" srcOrd="0" destOrd="0" presId="urn:microsoft.com/office/officeart/2005/8/layout/hProcess10"/>
    <dgm:cxn modelId="{611AF733-3869-4A65-899B-F615F700357E}" type="presOf" srcId="{9FA6BA37-6163-4C74-B730-73F780AC7168}" destId="{A2CC24BF-ED8C-4BED-AD6C-CA4DC7C1B548}" srcOrd="1" destOrd="0" presId="urn:microsoft.com/office/officeart/2005/8/layout/hProcess10"/>
    <dgm:cxn modelId="{695478BD-C59C-4878-8F41-59EBB19B174C}" type="presOf" srcId="{948D24A1-9D74-4B7C-B583-6E153C8AC15B}" destId="{9EBCAC77-39C0-4EEE-A320-35056C4B46D3}" srcOrd="0" destOrd="0" presId="urn:microsoft.com/office/officeart/2005/8/layout/hProcess10"/>
    <dgm:cxn modelId="{E6BBD695-22B8-474E-A793-3E7FA51F24EB}" type="presOf" srcId="{2D5D0AF1-B8D9-43AE-BD00-377C545B6F23}" destId="{DB0ECF98-F4A0-4C16-950B-49879E795361}" srcOrd="0" destOrd="1" presId="urn:microsoft.com/office/officeart/2005/8/layout/hProcess10"/>
    <dgm:cxn modelId="{C8B37B93-7825-41E6-9A37-74990F24D155}" srcId="{609E657A-409B-4EAE-85A0-85BA79C3BD21}" destId="{5728C468-9ED4-4E1A-BD74-5E59416A57EE}" srcOrd="1" destOrd="0" parTransId="{6FA40E43-DAE3-4D6A-90A0-A1BDC7FCAED3}" sibTransId="{A886BC0A-7035-4459-BEB1-A067E8D83699}"/>
    <dgm:cxn modelId="{7935253E-6A29-4DC9-BE47-4C516F1DEF33}" srcId="{C5E84075-E4E6-4E1F-9A76-DE6AB6D1DD62}" destId="{598C0F61-1A98-4F40-BD29-F2C2719F7945}" srcOrd="2" destOrd="0" parTransId="{B2B20B02-42C8-435C-9856-B6845D2FAB71}" sibTransId="{B6E794C8-F359-4CB1-BADB-8437A7884571}"/>
    <dgm:cxn modelId="{65513EE6-9DDF-477D-9C1B-139404DADDDA}" srcId="{C5E84075-E4E6-4E1F-9A76-DE6AB6D1DD62}" destId="{662C035C-FB5E-43E5-A8F6-9FDC412D59B7}" srcOrd="0" destOrd="0" parTransId="{3EABD135-0E95-4FE1-90A3-43DBEA718DB8}" sibTransId="{2D51F230-EA10-47DA-BAC8-916A8B0D6B69}"/>
    <dgm:cxn modelId="{DB809DE8-001D-4464-9D1C-A0F5486377A3}" srcId="{948D24A1-9D74-4B7C-B583-6E153C8AC15B}" destId="{0A567243-1260-402C-8557-9E440B64EB35}" srcOrd="0" destOrd="0" parTransId="{A4AA0BB7-F63B-49F4-9D45-71B356F099CE}" sibTransId="{E7CC0788-E446-4455-B626-54CA36C368F4}"/>
    <dgm:cxn modelId="{0A8CDA0A-B043-4A4A-80D9-6732A700B171}" srcId="{609E657A-409B-4EAE-85A0-85BA79C3BD21}" destId="{C5E84075-E4E6-4E1F-9A76-DE6AB6D1DD62}" srcOrd="2" destOrd="0" parTransId="{06B36EC7-F06C-462F-BA95-DFC28B860A26}" sibTransId="{B7D01FFF-4DB8-4DE9-BF1D-862038A1BCC3}"/>
    <dgm:cxn modelId="{064E9152-6A92-47BA-BA38-A1BC7B017311}" type="presOf" srcId="{F6480D4E-E99C-4F1D-A19A-9DB8A01CA89C}" destId="{F48149C2-CE88-4AEE-ACAF-12291A8D3007}" srcOrd="0" destOrd="2" presId="urn:microsoft.com/office/officeart/2005/8/layout/hProcess10"/>
    <dgm:cxn modelId="{9FDB5164-E15D-442F-8873-76B9281F4B1F}" type="presOf" srcId="{598C0F61-1A98-4F40-BD29-F2C2719F7945}" destId="{F48149C2-CE88-4AEE-ACAF-12291A8D3007}" srcOrd="0" destOrd="3" presId="urn:microsoft.com/office/officeart/2005/8/layout/hProcess10"/>
    <dgm:cxn modelId="{4370C79F-E735-424A-93F3-3E08C78FE42B}" type="presOf" srcId="{A886BC0A-7035-4459-BEB1-A067E8D83699}" destId="{79FBFC7A-F9C3-463C-9B28-D4BBECA53B85}" srcOrd="1" destOrd="0" presId="urn:microsoft.com/office/officeart/2005/8/layout/hProcess10"/>
    <dgm:cxn modelId="{2F8ECB12-2001-4B34-AC66-053BB5D3F1A4}" srcId="{C5E84075-E4E6-4E1F-9A76-DE6AB6D1DD62}" destId="{F6480D4E-E99C-4F1D-A19A-9DB8A01CA89C}" srcOrd="1" destOrd="0" parTransId="{40E17C12-27AD-4B26-9F6D-A58EB438EE73}" sibTransId="{6C1B4CFD-E22C-4403-A488-9409F8053731}"/>
    <dgm:cxn modelId="{33281C9F-C1B2-4388-97D5-E556BB6DC656}" srcId="{948D24A1-9D74-4B7C-B583-6E153C8AC15B}" destId="{A5E1938E-BC39-4A19-8D2B-D7B99114DA73}" srcOrd="1" destOrd="0" parTransId="{0A5EDCF8-7D80-46CD-9045-D8A26CA71BE2}" sibTransId="{512E9092-6B06-48C4-943A-C2875C9FCD45}"/>
    <dgm:cxn modelId="{5A01CA9E-AF26-40F0-807A-72762710065F}" type="presOf" srcId="{5728C468-9ED4-4E1A-BD74-5E59416A57EE}" destId="{DB0ECF98-F4A0-4C16-950B-49879E795361}" srcOrd="0" destOrd="0" presId="urn:microsoft.com/office/officeart/2005/8/layout/hProcess10"/>
    <dgm:cxn modelId="{3FD95E43-0E50-4888-A7CA-D9A214BF7DB5}" srcId="{5728C468-9ED4-4E1A-BD74-5E59416A57EE}" destId="{2D5D0AF1-B8D9-43AE-BD00-377C545B6F23}" srcOrd="0" destOrd="0" parTransId="{1F8046EC-511D-4BA0-B1C9-4C10665D1F74}" sibTransId="{CA3A5711-0C90-4F1E-B076-20A8485D642E}"/>
    <dgm:cxn modelId="{107E98AC-3B25-4D85-9989-16BDEBE45230}" srcId="{5728C468-9ED4-4E1A-BD74-5E59416A57EE}" destId="{48C96D58-DDFB-434E-B6D2-445B2E78E926}" srcOrd="1" destOrd="0" parTransId="{D4F1FCE0-71A1-4BC7-BD2D-F085E02F4A9A}" sibTransId="{957A6586-5D07-4A30-912A-8DBA65783E38}"/>
    <dgm:cxn modelId="{AEEDAB29-2F90-4E97-8573-24FB27868DAB}" type="presOf" srcId="{A5E1938E-BC39-4A19-8D2B-D7B99114DA73}" destId="{9EBCAC77-39C0-4EEE-A320-35056C4B46D3}" srcOrd="0" destOrd="2" presId="urn:microsoft.com/office/officeart/2005/8/layout/hProcess10"/>
    <dgm:cxn modelId="{9AB5E383-1CD1-44AE-BAEC-1A15D6B462A5}" type="presOf" srcId="{662C035C-FB5E-43E5-A8F6-9FDC412D59B7}" destId="{F48149C2-CE88-4AEE-ACAF-12291A8D3007}" srcOrd="0" destOrd="1" presId="urn:microsoft.com/office/officeart/2005/8/layout/hProcess10"/>
    <dgm:cxn modelId="{3F591C3E-8216-442B-8CA4-478DE3ACA5C9}" srcId="{609E657A-409B-4EAE-85A0-85BA79C3BD21}" destId="{948D24A1-9D74-4B7C-B583-6E153C8AC15B}" srcOrd="0" destOrd="0" parTransId="{23B708B7-0EF8-4E92-B513-BE6315978913}" sibTransId="{9FA6BA37-6163-4C74-B730-73F780AC7168}"/>
    <dgm:cxn modelId="{23F8D32B-CC13-476D-88D9-4789F730E22A}" type="presOf" srcId="{0A567243-1260-402C-8557-9E440B64EB35}" destId="{9EBCAC77-39C0-4EEE-A320-35056C4B46D3}" srcOrd="0" destOrd="1" presId="urn:microsoft.com/office/officeart/2005/8/layout/hProcess10"/>
    <dgm:cxn modelId="{9478038E-3635-4503-A1A4-00FA6AC18D1F}" type="presOf" srcId="{48C96D58-DDFB-434E-B6D2-445B2E78E926}" destId="{DB0ECF98-F4A0-4C16-950B-49879E795361}" srcOrd="0" destOrd="2" presId="urn:microsoft.com/office/officeart/2005/8/layout/hProcess10"/>
    <dgm:cxn modelId="{FB11C83A-4031-44DD-8CA9-6208D6C06891}" type="presOf" srcId="{C5E84075-E4E6-4E1F-9A76-DE6AB6D1DD62}" destId="{F48149C2-CE88-4AEE-ACAF-12291A8D3007}" srcOrd="0" destOrd="0" presId="urn:microsoft.com/office/officeart/2005/8/layout/hProcess10"/>
    <dgm:cxn modelId="{ECD27561-4C06-4A9B-A66F-02C267159F7B}" type="presParOf" srcId="{DECC5692-0474-4C09-BAE1-49312BC94033}" destId="{C4951D3C-43D4-421C-8FF7-389E7FF90ABD}" srcOrd="0" destOrd="0" presId="urn:microsoft.com/office/officeart/2005/8/layout/hProcess10"/>
    <dgm:cxn modelId="{6FF9F510-5681-4256-BABD-B76D332D68A4}" type="presParOf" srcId="{C4951D3C-43D4-421C-8FF7-389E7FF90ABD}" destId="{76C94759-6F00-4CFD-AD6E-4831A461D388}" srcOrd="0" destOrd="0" presId="urn:microsoft.com/office/officeart/2005/8/layout/hProcess10"/>
    <dgm:cxn modelId="{8F1E2CC9-2E1C-425D-9AFC-7314A28A0402}" type="presParOf" srcId="{C4951D3C-43D4-421C-8FF7-389E7FF90ABD}" destId="{9EBCAC77-39C0-4EEE-A320-35056C4B46D3}" srcOrd="1" destOrd="0" presId="urn:microsoft.com/office/officeart/2005/8/layout/hProcess10"/>
    <dgm:cxn modelId="{556D490D-8121-4EE8-8858-BA9B5471E387}" type="presParOf" srcId="{DECC5692-0474-4C09-BAE1-49312BC94033}" destId="{17C99403-83C2-43F9-97CF-213D3F7F4B34}" srcOrd="1" destOrd="0" presId="urn:microsoft.com/office/officeart/2005/8/layout/hProcess10"/>
    <dgm:cxn modelId="{08D2E868-850B-41B1-8060-AE18C1A986D1}" type="presParOf" srcId="{17C99403-83C2-43F9-97CF-213D3F7F4B34}" destId="{A2CC24BF-ED8C-4BED-AD6C-CA4DC7C1B548}" srcOrd="0" destOrd="0" presId="urn:microsoft.com/office/officeart/2005/8/layout/hProcess10"/>
    <dgm:cxn modelId="{54A7F4CF-4A03-48FF-BE59-C7659FFAFE13}" type="presParOf" srcId="{DECC5692-0474-4C09-BAE1-49312BC94033}" destId="{749DA121-CEBA-49C8-B653-27AB0BD764A7}" srcOrd="2" destOrd="0" presId="urn:microsoft.com/office/officeart/2005/8/layout/hProcess10"/>
    <dgm:cxn modelId="{1E1AC14A-5737-462A-9D53-D14B2B5A8F78}" type="presParOf" srcId="{749DA121-CEBA-49C8-B653-27AB0BD764A7}" destId="{3789E83E-BA55-41F0-BE18-A713A9410D64}" srcOrd="0" destOrd="0" presId="urn:microsoft.com/office/officeart/2005/8/layout/hProcess10"/>
    <dgm:cxn modelId="{251B8551-CEB1-4B16-8A28-6C8094AADD19}" type="presParOf" srcId="{749DA121-CEBA-49C8-B653-27AB0BD764A7}" destId="{DB0ECF98-F4A0-4C16-950B-49879E795361}" srcOrd="1" destOrd="0" presId="urn:microsoft.com/office/officeart/2005/8/layout/hProcess10"/>
    <dgm:cxn modelId="{83CD0FF8-6B4F-4740-82AE-B8276CDB10A3}" type="presParOf" srcId="{DECC5692-0474-4C09-BAE1-49312BC94033}" destId="{23AE49E1-A42D-4CF9-AFEF-3E8F9C48C53A}" srcOrd="3" destOrd="0" presId="urn:microsoft.com/office/officeart/2005/8/layout/hProcess10"/>
    <dgm:cxn modelId="{EC0D2ECB-C5A6-4A65-9083-F0B74417C1D8}" type="presParOf" srcId="{23AE49E1-A42D-4CF9-AFEF-3E8F9C48C53A}" destId="{79FBFC7A-F9C3-463C-9B28-D4BBECA53B85}" srcOrd="0" destOrd="0" presId="urn:microsoft.com/office/officeart/2005/8/layout/hProcess10"/>
    <dgm:cxn modelId="{0C005714-B2F8-497E-BDB3-447F94197906}" type="presParOf" srcId="{DECC5692-0474-4C09-BAE1-49312BC94033}" destId="{866E5549-0E01-46F3-AB15-E03B182DEEA3}" srcOrd="4" destOrd="0" presId="urn:microsoft.com/office/officeart/2005/8/layout/hProcess10"/>
    <dgm:cxn modelId="{BF54D3A9-AB1A-44F6-9353-0D2B56BDB2CC}" type="presParOf" srcId="{866E5549-0E01-46F3-AB15-E03B182DEEA3}" destId="{EB84FBBD-6A9A-4DA0-A6FA-968DC702B146}" srcOrd="0" destOrd="0" presId="urn:microsoft.com/office/officeart/2005/8/layout/hProcess10"/>
    <dgm:cxn modelId="{5BE50EFD-3A53-4773-B599-8FCE075CF207}" type="presParOf" srcId="{866E5549-0E01-46F3-AB15-E03B182DEEA3}" destId="{F48149C2-CE88-4AEE-ACAF-12291A8D3007}"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C94759-6F00-4CFD-AD6E-4831A461D388}">
      <dsp:nvSpPr>
        <dsp:cNvPr id="0" name=""/>
        <dsp:cNvSpPr/>
      </dsp:nvSpPr>
      <dsp:spPr>
        <a:xfrm>
          <a:off x="4612" y="794045"/>
          <a:ext cx="2601311" cy="2601311"/>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6000" r="-46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BCAC77-39C0-4EEE-A320-35056C4B46D3}">
      <dsp:nvSpPr>
        <dsp:cNvPr id="0" name=""/>
        <dsp:cNvSpPr/>
      </dsp:nvSpPr>
      <dsp:spPr>
        <a:xfrm>
          <a:off x="482891" y="3318943"/>
          <a:ext cx="2601311" cy="186646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t" anchorCtr="0">
          <a:noAutofit/>
        </a:bodyPr>
        <a:lstStyle/>
        <a:p>
          <a:pPr lvl="0" algn="ctr" defTabSz="1422400" rtl="1">
            <a:lnSpc>
              <a:spcPct val="90000"/>
            </a:lnSpc>
            <a:spcBef>
              <a:spcPct val="0"/>
            </a:spcBef>
            <a:spcAft>
              <a:spcPct val="35000"/>
            </a:spcAft>
          </a:pPr>
          <a:r>
            <a:rPr lang="en-US" sz="3200" kern="1200" dirty="0">
              <a:latin typeface="David" panose="020E0502060401010101" pitchFamily="34" charset="-79"/>
              <a:cs typeface="David" panose="020E0502060401010101" pitchFamily="34" charset="-79"/>
            </a:rPr>
            <a:t>GAD</a:t>
          </a:r>
          <a:endParaRPr lang="he-IL" sz="3200" kern="1200" dirty="0">
            <a:latin typeface="David" panose="020E0502060401010101" pitchFamily="34" charset="-79"/>
            <a:cs typeface="David" panose="020E0502060401010101" pitchFamily="34" charset="-79"/>
          </a:endParaRPr>
        </a:p>
        <a:p>
          <a:pPr marL="228600" lvl="1" indent="-228600" algn="r" defTabSz="1066800" rtl="1">
            <a:lnSpc>
              <a:spcPct val="90000"/>
            </a:lnSpc>
            <a:spcBef>
              <a:spcPct val="0"/>
            </a:spcBef>
            <a:spcAft>
              <a:spcPct val="15000"/>
            </a:spcAft>
            <a:buChar char="••"/>
          </a:pPr>
          <a:r>
            <a:rPr lang="he-IL" sz="2400" kern="1200" dirty="0">
              <a:latin typeface="David" panose="020E0502060401010101" pitchFamily="34" charset="-79"/>
              <a:cs typeface="David" panose="020E0502060401010101" pitchFamily="34" charset="-79"/>
            </a:rPr>
            <a:t>דאגה וחרדה דיפוזית</a:t>
          </a:r>
        </a:p>
        <a:p>
          <a:pPr marL="228600" lvl="1" indent="-228600" algn="r" defTabSz="1066800" rtl="1">
            <a:lnSpc>
              <a:spcPct val="90000"/>
            </a:lnSpc>
            <a:spcBef>
              <a:spcPct val="0"/>
            </a:spcBef>
            <a:spcAft>
              <a:spcPct val="15000"/>
            </a:spcAft>
            <a:buChar char="••"/>
          </a:pPr>
          <a:r>
            <a:rPr lang="he-IL" sz="2400" kern="1200" dirty="0">
              <a:latin typeface="David" panose="020E0502060401010101" pitchFamily="34" charset="-79"/>
              <a:cs typeface="David" panose="020E0502060401010101" pitchFamily="34" charset="-79"/>
            </a:rPr>
            <a:t>כלל תחומי החיים</a:t>
          </a:r>
        </a:p>
        <a:p>
          <a:pPr marL="228600" lvl="1" indent="-228600" algn="r" defTabSz="1066800" rtl="1">
            <a:lnSpc>
              <a:spcPct val="90000"/>
            </a:lnSpc>
            <a:spcBef>
              <a:spcPct val="0"/>
            </a:spcBef>
            <a:spcAft>
              <a:spcPct val="15000"/>
            </a:spcAft>
            <a:buChar char="••"/>
          </a:pPr>
          <a:r>
            <a:rPr lang="en-US" sz="2400" kern="1200" dirty="0">
              <a:latin typeface="David" panose="020E0502060401010101" pitchFamily="34" charset="-79"/>
              <a:cs typeface="David" panose="020E0502060401010101" pitchFamily="34" charset="-79"/>
            </a:rPr>
            <a:t>state of mind</a:t>
          </a:r>
          <a:endParaRPr lang="he-IL" sz="2400" kern="1200" dirty="0">
            <a:latin typeface="David" panose="020E0502060401010101" pitchFamily="34" charset="-79"/>
            <a:cs typeface="David" panose="020E0502060401010101" pitchFamily="34" charset="-79"/>
          </a:endParaRPr>
        </a:p>
      </dsp:txBody>
      <dsp:txXfrm>
        <a:off x="537558" y="3373610"/>
        <a:ext cx="2491977" cy="1757132"/>
      </dsp:txXfrm>
    </dsp:sp>
    <dsp:sp modelId="{17C99403-83C2-43F9-97CF-213D3F7F4B34}">
      <dsp:nvSpPr>
        <dsp:cNvPr id="0" name=""/>
        <dsp:cNvSpPr/>
      </dsp:nvSpPr>
      <dsp:spPr>
        <a:xfrm rot="10811464">
          <a:off x="3106992" y="2081180"/>
          <a:ext cx="501072" cy="6250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rtl="1">
            <a:lnSpc>
              <a:spcPct val="90000"/>
            </a:lnSpc>
            <a:spcBef>
              <a:spcPct val="0"/>
            </a:spcBef>
            <a:spcAft>
              <a:spcPct val="35000"/>
            </a:spcAft>
          </a:pPr>
          <a:endParaRPr lang="he-IL" sz="2800" kern="1200"/>
        </a:p>
      </dsp:txBody>
      <dsp:txXfrm>
        <a:off x="3257314" y="2206443"/>
        <a:ext cx="350750" cy="375034"/>
      </dsp:txXfrm>
    </dsp:sp>
    <dsp:sp modelId="{3789E83E-BA55-41F0-BE18-A713A9410D64}">
      <dsp:nvSpPr>
        <dsp:cNvPr id="0" name=""/>
        <dsp:cNvSpPr/>
      </dsp:nvSpPr>
      <dsp:spPr>
        <a:xfrm>
          <a:off x="4037552" y="807494"/>
          <a:ext cx="2601311" cy="2601311"/>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0ECF98-F4A0-4C16-950B-49879E795361}">
      <dsp:nvSpPr>
        <dsp:cNvPr id="0" name=""/>
        <dsp:cNvSpPr/>
      </dsp:nvSpPr>
      <dsp:spPr>
        <a:xfrm>
          <a:off x="4461021" y="3330935"/>
          <a:ext cx="2601311" cy="181267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t" anchorCtr="0">
          <a:noAutofit/>
        </a:bodyPr>
        <a:lstStyle/>
        <a:p>
          <a:pPr lvl="0" algn="ctr" defTabSz="1422400" rtl="1">
            <a:lnSpc>
              <a:spcPct val="90000"/>
            </a:lnSpc>
            <a:spcBef>
              <a:spcPct val="0"/>
            </a:spcBef>
            <a:spcAft>
              <a:spcPct val="35000"/>
            </a:spcAft>
          </a:pPr>
          <a:r>
            <a:rPr lang="en-US" sz="3200" kern="1200" dirty="0">
              <a:latin typeface="David" panose="020E0502060401010101" pitchFamily="34" charset="-79"/>
              <a:cs typeface="David" panose="020E0502060401010101" pitchFamily="34" charset="-79"/>
            </a:rPr>
            <a:t>PD</a:t>
          </a:r>
          <a:endParaRPr lang="he-IL" sz="3200" kern="1200" dirty="0">
            <a:latin typeface="David" panose="020E0502060401010101" pitchFamily="34" charset="-79"/>
            <a:cs typeface="David" panose="020E0502060401010101" pitchFamily="34" charset="-79"/>
          </a:endParaRPr>
        </a:p>
        <a:p>
          <a:pPr marL="228600" lvl="1" indent="-228600" algn="r" defTabSz="1066800" rtl="1">
            <a:lnSpc>
              <a:spcPct val="90000"/>
            </a:lnSpc>
            <a:spcBef>
              <a:spcPct val="0"/>
            </a:spcBef>
            <a:spcAft>
              <a:spcPct val="15000"/>
            </a:spcAft>
            <a:buChar char="••"/>
          </a:pPr>
          <a:r>
            <a:rPr lang="he-IL" sz="2400" kern="1200" dirty="0">
              <a:latin typeface="David" panose="020E0502060401010101" pitchFamily="34" charset="-79"/>
              <a:cs typeface="David" panose="020E0502060401010101" pitchFamily="34" charset="-79"/>
            </a:rPr>
            <a:t>התקפים עזים</a:t>
          </a:r>
        </a:p>
        <a:p>
          <a:pPr marL="228600" lvl="1" indent="-228600" algn="r" defTabSz="1066800" rtl="1">
            <a:lnSpc>
              <a:spcPct val="90000"/>
            </a:lnSpc>
            <a:spcBef>
              <a:spcPct val="0"/>
            </a:spcBef>
            <a:spcAft>
              <a:spcPct val="15000"/>
            </a:spcAft>
            <a:buChar char="••"/>
          </a:pPr>
          <a:r>
            <a:rPr lang="he-IL" sz="2400" kern="1200" dirty="0">
              <a:latin typeface="David" panose="020E0502060401010101" pitchFamily="34" charset="-79"/>
              <a:cs typeface="David" panose="020E0502060401010101" pitchFamily="34" charset="-79"/>
            </a:rPr>
            <a:t>בלתי צפוי</a:t>
          </a:r>
        </a:p>
        <a:p>
          <a:pPr marL="228600" lvl="1" indent="-228600" algn="r" defTabSz="1066800" rtl="1">
            <a:lnSpc>
              <a:spcPct val="90000"/>
            </a:lnSpc>
            <a:spcBef>
              <a:spcPct val="0"/>
            </a:spcBef>
            <a:spcAft>
              <a:spcPct val="15000"/>
            </a:spcAft>
            <a:buChar char="••"/>
          </a:pPr>
          <a:r>
            <a:rPr lang="he-IL" sz="2400" kern="1200" dirty="0">
              <a:latin typeface="David" panose="020E0502060401010101" pitchFamily="34" charset="-79"/>
              <a:cs typeface="David" panose="020E0502060401010101" pitchFamily="34" charset="-79"/>
            </a:rPr>
            <a:t>נקודתי אך ארעי</a:t>
          </a:r>
        </a:p>
      </dsp:txBody>
      <dsp:txXfrm>
        <a:off x="4514112" y="3384026"/>
        <a:ext cx="2495129" cy="1706489"/>
      </dsp:txXfrm>
    </dsp:sp>
    <dsp:sp modelId="{23AE49E1-A42D-4CF9-AFEF-3E8F9C48C53A}">
      <dsp:nvSpPr>
        <dsp:cNvPr id="0" name=""/>
        <dsp:cNvSpPr/>
      </dsp:nvSpPr>
      <dsp:spPr>
        <a:xfrm rot="10832828">
          <a:off x="7139922" y="2107383"/>
          <a:ext cx="501092" cy="6250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rtl="1">
            <a:lnSpc>
              <a:spcPct val="90000"/>
            </a:lnSpc>
            <a:spcBef>
              <a:spcPct val="0"/>
            </a:spcBef>
            <a:spcAft>
              <a:spcPct val="35000"/>
            </a:spcAft>
          </a:pPr>
          <a:endParaRPr lang="he-IL" sz="2800" kern="1200"/>
        </a:p>
      </dsp:txBody>
      <dsp:txXfrm>
        <a:off x="7290247" y="2233113"/>
        <a:ext cx="350764" cy="375034"/>
      </dsp:txXfrm>
    </dsp:sp>
    <dsp:sp modelId="{EB84FBBD-6A9A-4DA0-A6FA-968DC702B146}">
      <dsp:nvSpPr>
        <dsp:cNvPr id="0" name=""/>
        <dsp:cNvSpPr/>
      </dsp:nvSpPr>
      <dsp:spPr>
        <a:xfrm>
          <a:off x="8070492" y="846006"/>
          <a:ext cx="2601311" cy="2601311"/>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4000" r="-24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8149C2-CE88-4AEE-ACAF-12291A8D3007}">
      <dsp:nvSpPr>
        <dsp:cNvPr id="0" name=""/>
        <dsp:cNvSpPr/>
      </dsp:nvSpPr>
      <dsp:spPr>
        <a:xfrm>
          <a:off x="8335268" y="3382896"/>
          <a:ext cx="2927905" cy="165862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t" anchorCtr="0">
          <a:noAutofit/>
        </a:bodyPr>
        <a:lstStyle/>
        <a:p>
          <a:pPr lvl="0" algn="ctr" defTabSz="1422400" rtl="1">
            <a:lnSpc>
              <a:spcPct val="90000"/>
            </a:lnSpc>
            <a:spcBef>
              <a:spcPct val="0"/>
            </a:spcBef>
            <a:spcAft>
              <a:spcPct val="35000"/>
            </a:spcAft>
          </a:pPr>
          <a:r>
            <a:rPr lang="en-US" sz="3200" kern="1200" dirty="0">
              <a:latin typeface="David" panose="020E0502060401010101" pitchFamily="34" charset="-79"/>
              <a:cs typeface="David" panose="020E0502060401010101" pitchFamily="34" charset="-79"/>
            </a:rPr>
            <a:t>SP</a:t>
          </a:r>
          <a:endParaRPr lang="he-IL" sz="3200" kern="1200" dirty="0">
            <a:latin typeface="David" panose="020E0502060401010101" pitchFamily="34" charset="-79"/>
            <a:cs typeface="David" panose="020E0502060401010101" pitchFamily="34" charset="-79"/>
          </a:endParaRPr>
        </a:p>
        <a:p>
          <a:pPr marL="228600" lvl="1" indent="-228600" algn="r" defTabSz="1066800" rtl="1">
            <a:lnSpc>
              <a:spcPct val="90000"/>
            </a:lnSpc>
            <a:spcBef>
              <a:spcPct val="0"/>
            </a:spcBef>
            <a:spcAft>
              <a:spcPct val="15000"/>
            </a:spcAft>
            <a:buChar char="••"/>
          </a:pPr>
          <a:r>
            <a:rPr lang="he-IL" sz="2400" kern="1200" dirty="0">
              <a:latin typeface="David" panose="020E0502060401010101" pitchFamily="34" charset="-79"/>
              <a:cs typeface="David" panose="020E0502060401010101" pitchFamily="34" charset="-79"/>
            </a:rPr>
            <a:t>אי-נוחות עד פאניקה</a:t>
          </a:r>
        </a:p>
        <a:p>
          <a:pPr marL="228600" lvl="1" indent="-228600" algn="r" defTabSz="1066800" rtl="1">
            <a:lnSpc>
              <a:spcPct val="90000"/>
            </a:lnSpc>
            <a:spcBef>
              <a:spcPct val="0"/>
            </a:spcBef>
            <a:spcAft>
              <a:spcPct val="15000"/>
            </a:spcAft>
            <a:buChar char="••"/>
          </a:pPr>
          <a:r>
            <a:rPr lang="he-IL" sz="2400" kern="1200" dirty="0">
              <a:latin typeface="David" panose="020E0502060401010101" pitchFamily="34" charset="-79"/>
              <a:cs typeface="David" panose="020E0502060401010101" pitchFamily="34" charset="-79"/>
            </a:rPr>
            <a:t>אובייקט או מצב</a:t>
          </a:r>
        </a:p>
        <a:p>
          <a:pPr marL="228600" lvl="1" indent="-228600" algn="r" defTabSz="1066800" rtl="1">
            <a:lnSpc>
              <a:spcPct val="90000"/>
            </a:lnSpc>
            <a:spcBef>
              <a:spcPct val="0"/>
            </a:spcBef>
            <a:spcAft>
              <a:spcPct val="15000"/>
            </a:spcAft>
            <a:buChar char="••"/>
          </a:pPr>
          <a:endParaRPr lang="he-IL" sz="2400" kern="1200" dirty="0">
            <a:latin typeface="David" panose="020E0502060401010101" pitchFamily="34" charset="-79"/>
            <a:cs typeface="David" panose="020E0502060401010101" pitchFamily="34" charset="-79"/>
          </a:endParaRPr>
        </a:p>
      </dsp:txBody>
      <dsp:txXfrm>
        <a:off x="8383847" y="3431475"/>
        <a:ext cx="2830747" cy="15614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DF15C5-0458-4A71-AF3D-A3E16C07320A}">
      <dsp:nvSpPr>
        <dsp:cNvPr id="0" name=""/>
        <dsp:cNvSpPr/>
      </dsp:nvSpPr>
      <dsp:spPr>
        <a:xfrm>
          <a:off x="3657" y="671226"/>
          <a:ext cx="3566242" cy="1269560"/>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142240" rIns="248920" bIns="142240" numCol="1" spcCol="1270" anchor="ctr" anchorCtr="0">
          <a:noAutofit/>
        </a:bodyPr>
        <a:lstStyle/>
        <a:p>
          <a:pPr lvl="0" algn="ctr" defTabSz="1555750" rtl="1">
            <a:lnSpc>
              <a:spcPct val="90000"/>
            </a:lnSpc>
            <a:spcBef>
              <a:spcPct val="0"/>
            </a:spcBef>
            <a:spcAft>
              <a:spcPct val="35000"/>
            </a:spcAft>
          </a:pPr>
          <a:r>
            <a:rPr lang="en-US" sz="3500" kern="1200" dirty="0"/>
            <a:t>General biological</a:t>
          </a:r>
          <a:endParaRPr lang="he-IL" sz="3500" kern="1200" dirty="0"/>
        </a:p>
      </dsp:txBody>
      <dsp:txXfrm>
        <a:off x="3657" y="671226"/>
        <a:ext cx="3566242" cy="1269560"/>
      </dsp:txXfrm>
    </dsp:sp>
    <dsp:sp modelId="{DD901CCE-FD60-471A-A49C-5A5DB01C7843}">
      <dsp:nvSpPr>
        <dsp:cNvPr id="0" name=""/>
        <dsp:cNvSpPr/>
      </dsp:nvSpPr>
      <dsp:spPr>
        <a:xfrm>
          <a:off x="3657" y="1940787"/>
          <a:ext cx="3566242" cy="1537199"/>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6690" tIns="186690" rIns="248920" bIns="280035" numCol="1" spcCol="1270" anchor="t" anchorCtr="0">
          <a:noAutofit/>
        </a:bodyPr>
        <a:lstStyle/>
        <a:p>
          <a:pPr marL="285750" lvl="1" indent="-285750" algn="r" defTabSz="1555750" rtl="1">
            <a:lnSpc>
              <a:spcPct val="90000"/>
            </a:lnSpc>
            <a:spcBef>
              <a:spcPct val="0"/>
            </a:spcBef>
            <a:spcAft>
              <a:spcPct val="15000"/>
            </a:spcAft>
            <a:buChar char="••"/>
          </a:pPr>
          <a:r>
            <a:rPr lang="he-IL" sz="3500" kern="1200" dirty="0"/>
            <a:t>גנטי</a:t>
          </a:r>
          <a:r>
            <a:rPr lang="he-IL" sz="3500" kern="1200" dirty="0">
              <a:sym typeface="Wingdings" panose="05000000000000000000" pitchFamily="2" charset="2"/>
            </a:rPr>
            <a:t> </a:t>
          </a:r>
          <a:r>
            <a:rPr lang="he-IL" sz="3500" kern="1200" dirty="0" err="1">
              <a:sym typeface="Wingdings" panose="05000000000000000000" pitchFamily="2" charset="2"/>
            </a:rPr>
            <a:t>ונוירוביולוגי</a:t>
          </a:r>
          <a:endParaRPr lang="he-IL" sz="3500" kern="1200" dirty="0"/>
        </a:p>
        <a:p>
          <a:pPr marL="285750" lvl="1" indent="-285750" algn="r" defTabSz="1555750" rtl="1">
            <a:lnSpc>
              <a:spcPct val="90000"/>
            </a:lnSpc>
            <a:spcBef>
              <a:spcPct val="0"/>
            </a:spcBef>
            <a:spcAft>
              <a:spcPct val="15000"/>
            </a:spcAft>
            <a:buChar char="••"/>
          </a:pPr>
          <a:r>
            <a:rPr lang="he-IL" sz="3500" kern="1200" dirty="0"/>
            <a:t>תגובתיות יתר</a:t>
          </a:r>
        </a:p>
      </dsp:txBody>
      <dsp:txXfrm>
        <a:off x="3657" y="1940787"/>
        <a:ext cx="3566242" cy="1537199"/>
      </dsp:txXfrm>
    </dsp:sp>
    <dsp:sp modelId="{0BAC83B4-60EB-44B0-B0DF-1516E0C4751E}">
      <dsp:nvSpPr>
        <dsp:cNvPr id="0" name=""/>
        <dsp:cNvSpPr/>
      </dsp:nvSpPr>
      <dsp:spPr>
        <a:xfrm>
          <a:off x="4069173" y="671226"/>
          <a:ext cx="3566242" cy="1269560"/>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142240" rIns="248920" bIns="142240" numCol="1" spcCol="1270" anchor="ctr" anchorCtr="0">
          <a:noAutofit/>
        </a:bodyPr>
        <a:lstStyle/>
        <a:p>
          <a:pPr lvl="0" algn="ctr" defTabSz="1555750" rtl="1">
            <a:lnSpc>
              <a:spcPct val="90000"/>
            </a:lnSpc>
            <a:spcBef>
              <a:spcPct val="0"/>
            </a:spcBef>
            <a:spcAft>
              <a:spcPct val="35000"/>
            </a:spcAft>
          </a:pPr>
          <a:r>
            <a:rPr lang="en-US" sz="3500" kern="1200" dirty="0"/>
            <a:t>General Psychological</a:t>
          </a:r>
          <a:endParaRPr lang="he-IL" sz="3500" kern="1200" dirty="0"/>
        </a:p>
      </dsp:txBody>
      <dsp:txXfrm>
        <a:off x="4069173" y="671226"/>
        <a:ext cx="3566242" cy="1269560"/>
      </dsp:txXfrm>
    </dsp:sp>
    <dsp:sp modelId="{5AA10BD4-FC19-4188-9A02-FC78BC783346}">
      <dsp:nvSpPr>
        <dsp:cNvPr id="0" name=""/>
        <dsp:cNvSpPr/>
      </dsp:nvSpPr>
      <dsp:spPr>
        <a:xfrm>
          <a:off x="4069173" y="1940787"/>
          <a:ext cx="3566242" cy="1537199"/>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6690" tIns="186690" rIns="248920" bIns="280035" numCol="1" spcCol="1270" anchor="t" anchorCtr="0">
          <a:noAutofit/>
        </a:bodyPr>
        <a:lstStyle/>
        <a:p>
          <a:pPr marL="285750" lvl="1" indent="-285750" algn="r" defTabSz="1555750" rtl="1">
            <a:lnSpc>
              <a:spcPct val="90000"/>
            </a:lnSpc>
            <a:spcBef>
              <a:spcPct val="0"/>
            </a:spcBef>
            <a:spcAft>
              <a:spcPct val="15000"/>
            </a:spcAft>
            <a:buChar char="••"/>
          </a:pPr>
          <a:r>
            <a:rPr lang="he-IL" sz="3500" kern="1200" dirty="0"/>
            <a:t>הורות וטראומות</a:t>
          </a:r>
        </a:p>
        <a:p>
          <a:pPr marL="285750" lvl="1" indent="-285750" algn="r" defTabSz="1555750" rtl="1">
            <a:lnSpc>
              <a:spcPct val="90000"/>
            </a:lnSpc>
            <a:spcBef>
              <a:spcPct val="0"/>
            </a:spcBef>
            <a:spcAft>
              <a:spcPct val="15000"/>
            </a:spcAft>
            <a:buChar char="••"/>
          </a:pPr>
          <a:r>
            <a:rPr lang="he-IL" sz="3500" kern="1200" dirty="0"/>
            <a:t>חוסר שליטה</a:t>
          </a:r>
        </a:p>
      </dsp:txBody>
      <dsp:txXfrm>
        <a:off x="4069173" y="1940787"/>
        <a:ext cx="3566242" cy="1537199"/>
      </dsp:txXfrm>
    </dsp:sp>
    <dsp:sp modelId="{4E5D7429-8A11-4DA0-8731-FD6575BE0E12}">
      <dsp:nvSpPr>
        <dsp:cNvPr id="0" name=""/>
        <dsp:cNvSpPr/>
      </dsp:nvSpPr>
      <dsp:spPr>
        <a:xfrm>
          <a:off x="8134690" y="671226"/>
          <a:ext cx="3566242" cy="1269560"/>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142240" rIns="248920" bIns="142240" numCol="1" spcCol="1270" anchor="ctr" anchorCtr="0">
          <a:noAutofit/>
        </a:bodyPr>
        <a:lstStyle/>
        <a:p>
          <a:pPr lvl="0" algn="ctr" defTabSz="1555750" rtl="1">
            <a:lnSpc>
              <a:spcPct val="90000"/>
            </a:lnSpc>
            <a:spcBef>
              <a:spcPct val="0"/>
            </a:spcBef>
            <a:spcAft>
              <a:spcPct val="35000"/>
            </a:spcAft>
          </a:pPr>
          <a:r>
            <a:rPr lang="en-US" sz="3500" kern="1200" dirty="0"/>
            <a:t>Specific Psychological</a:t>
          </a:r>
          <a:endParaRPr lang="he-IL" sz="3500" kern="1200" dirty="0"/>
        </a:p>
      </dsp:txBody>
      <dsp:txXfrm>
        <a:off x="8134690" y="671226"/>
        <a:ext cx="3566242" cy="1269560"/>
      </dsp:txXfrm>
    </dsp:sp>
    <dsp:sp modelId="{0D08A832-B762-4702-9BC6-71541C19C9F7}">
      <dsp:nvSpPr>
        <dsp:cNvPr id="0" name=""/>
        <dsp:cNvSpPr/>
      </dsp:nvSpPr>
      <dsp:spPr>
        <a:xfrm>
          <a:off x="8134690" y="1940787"/>
          <a:ext cx="3566242" cy="1537199"/>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6690" tIns="186690" rIns="248920" bIns="280035" numCol="1" spcCol="1270" anchor="t" anchorCtr="0">
          <a:noAutofit/>
        </a:bodyPr>
        <a:lstStyle/>
        <a:p>
          <a:pPr marL="285750" lvl="1" indent="-285750" algn="r" defTabSz="1555750" rtl="1">
            <a:lnSpc>
              <a:spcPct val="90000"/>
            </a:lnSpc>
            <a:spcBef>
              <a:spcPct val="0"/>
            </a:spcBef>
            <a:spcAft>
              <a:spcPct val="15000"/>
            </a:spcAft>
            <a:buChar char="••"/>
          </a:pPr>
          <a:r>
            <a:rPr lang="he-IL" sz="3500" kern="1200" dirty="0"/>
            <a:t>למידה</a:t>
          </a:r>
        </a:p>
        <a:p>
          <a:pPr marL="285750" lvl="1" indent="-285750" algn="r" defTabSz="1555750" rtl="1">
            <a:lnSpc>
              <a:spcPct val="90000"/>
            </a:lnSpc>
            <a:spcBef>
              <a:spcPct val="0"/>
            </a:spcBef>
            <a:spcAft>
              <a:spcPct val="15000"/>
            </a:spcAft>
            <a:buChar char="••"/>
          </a:pPr>
          <a:r>
            <a:rPr lang="he-IL" sz="3500" kern="1200" dirty="0"/>
            <a:t>הפרעה מסוימת</a:t>
          </a:r>
        </a:p>
      </dsp:txBody>
      <dsp:txXfrm>
        <a:off x="8134690" y="1940787"/>
        <a:ext cx="3566242" cy="15371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C94759-6F00-4CFD-AD6E-4831A461D388}">
      <dsp:nvSpPr>
        <dsp:cNvPr id="0" name=""/>
        <dsp:cNvSpPr/>
      </dsp:nvSpPr>
      <dsp:spPr>
        <a:xfrm>
          <a:off x="4612" y="794045"/>
          <a:ext cx="2601311" cy="2601311"/>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BCAC77-39C0-4EEE-A320-35056C4B46D3}">
      <dsp:nvSpPr>
        <dsp:cNvPr id="0" name=""/>
        <dsp:cNvSpPr/>
      </dsp:nvSpPr>
      <dsp:spPr>
        <a:xfrm>
          <a:off x="482891" y="3318943"/>
          <a:ext cx="2601311" cy="186646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t" anchorCtr="0">
          <a:noAutofit/>
        </a:bodyPr>
        <a:lstStyle/>
        <a:p>
          <a:pPr lvl="0" algn="ctr" defTabSz="1422400" rtl="1">
            <a:lnSpc>
              <a:spcPct val="90000"/>
            </a:lnSpc>
            <a:spcBef>
              <a:spcPct val="0"/>
            </a:spcBef>
            <a:spcAft>
              <a:spcPct val="35000"/>
            </a:spcAft>
          </a:pPr>
          <a:r>
            <a:rPr lang="en-US" sz="3200" kern="1200" dirty="0">
              <a:latin typeface="David" panose="020E0502060401010101" pitchFamily="34" charset="-79"/>
              <a:cs typeface="David" panose="020E0502060401010101" pitchFamily="34" charset="-79"/>
            </a:rPr>
            <a:t>GAD</a:t>
          </a:r>
          <a:endParaRPr lang="he-IL" sz="3200" kern="1200" dirty="0">
            <a:latin typeface="David" panose="020E0502060401010101" pitchFamily="34" charset="-79"/>
            <a:cs typeface="David" panose="020E0502060401010101" pitchFamily="34" charset="-79"/>
          </a:endParaRPr>
        </a:p>
        <a:p>
          <a:pPr marL="228600" lvl="1" indent="-228600" algn="r" defTabSz="1066800" rtl="1">
            <a:lnSpc>
              <a:spcPct val="90000"/>
            </a:lnSpc>
            <a:spcBef>
              <a:spcPct val="0"/>
            </a:spcBef>
            <a:spcAft>
              <a:spcPct val="15000"/>
            </a:spcAft>
            <a:buChar char="••"/>
          </a:pPr>
          <a:r>
            <a:rPr lang="en-US" sz="2400" kern="1200" dirty="0">
              <a:latin typeface="David" panose="020E0502060401010101" pitchFamily="34" charset="-79"/>
              <a:cs typeface="David" panose="020E0502060401010101" pitchFamily="34" charset="-79"/>
            </a:rPr>
            <a:t>CBT</a:t>
          </a:r>
          <a:endParaRPr lang="he-IL" sz="2400" kern="1200" dirty="0">
            <a:latin typeface="David" panose="020E0502060401010101" pitchFamily="34" charset="-79"/>
            <a:cs typeface="David" panose="020E0502060401010101" pitchFamily="34" charset="-79"/>
          </a:endParaRPr>
        </a:p>
        <a:p>
          <a:pPr marL="228600" lvl="1" indent="-228600" algn="r" defTabSz="1066800" rtl="1">
            <a:lnSpc>
              <a:spcPct val="90000"/>
            </a:lnSpc>
            <a:spcBef>
              <a:spcPct val="0"/>
            </a:spcBef>
            <a:spcAft>
              <a:spcPct val="15000"/>
            </a:spcAft>
            <a:buChar char="••"/>
          </a:pPr>
          <a:r>
            <a:rPr lang="he-IL" sz="2400" kern="1200" dirty="0">
              <a:latin typeface="David" panose="020E0502060401010101" pitchFamily="34" charset="-79"/>
              <a:cs typeface="David" panose="020E0502060401010101" pitchFamily="34" charset="-79"/>
            </a:rPr>
            <a:t>דינמי</a:t>
          </a:r>
        </a:p>
      </dsp:txBody>
      <dsp:txXfrm>
        <a:off x="537558" y="3373610"/>
        <a:ext cx="2491977" cy="1757132"/>
      </dsp:txXfrm>
    </dsp:sp>
    <dsp:sp modelId="{17C99403-83C2-43F9-97CF-213D3F7F4B34}">
      <dsp:nvSpPr>
        <dsp:cNvPr id="0" name=""/>
        <dsp:cNvSpPr/>
      </dsp:nvSpPr>
      <dsp:spPr>
        <a:xfrm rot="10811464">
          <a:off x="3106992" y="2081180"/>
          <a:ext cx="501072" cy="6250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rtl="1">
            <a:lnSpc>
              <a:spcPct val="90000"/>
            </a:lnSpc>
            <a:spcBef>
              <a:spcPct val="0"/>
            </a:spcBef>
            <a:spcAft>
              <a:spcPct val="35000"/>
            </a:spcAft>
          </a:pPr>
          <a:endParaRPr lang="he-IL" sz="2800" kern="1200"/>
        </a:p>
      </dsp:txBody>
      <dsp:txXfrm>
        <a:off x="3257314" y="2206443"/>
        <a:ext cx="350750" cy="375034"/>
      </dsp:txXfrm>
    </dsp:sp>
    <dsp:sp modelId="{3789E83E-BA55-41F0-BE18-A713A9410D64}">
      <dsp:nvSpPr>
        <dsp:cNvPr id="0" name=""/>
        <dsp:cNvSpPr/>
      </dsp:nvSpPr>
      <dsp:spPr>
        <a:xfrm>
          <a:off x="4037552" y="807494"/>
          <a:ext cx="2601311" cy="2601311"/>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0000" r="-30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0ECF98-F4A0-4C16-950B-49879E795361}">
      <dsp:nvSpPr>
        <dsp:cNvPr id="0" name=""/>
        <dsp:cNvSpPr/>
      </dsp:nvSpPr>
      <dsp:spPr>
        <a:xfrm>
          <a:off x="4461021" y="3330935"/>
          <a:ext cx="2601311" cy="181267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t" anchorCtr="0">
          <a:noAutofit/>
        </a:bodyPr>
        <a:lstStyle/>
        <a:p>
          <a:pPr lvl="0" algn="ctr" defTabSz="1422400" rtl="1">
            <a:lnSpc>
              <a:spcPct val="90000"/>
            </a:lnSpc>
            <a:spcBef>
              <a:spcPct val="0"/>
            </a:spcBef>
            <a:spcAft>
              <a:spcPct val="35000"/>
            </a:spcAft>
          </a:pPr>
          <a:r>
            <a:rPr lang="en-US" sz="3200" kern="1200" dirty="0">
              <a:latin typeface="David" panose="020E0502060401010101" pitchFamily="34" charset="-79"/>
              <a:cs typeface="David" panose="020E0502060401010101" pitchFamily="34" charset="-79"/>
            </a:rPr>
            <a:t>PD</a:t>
          </a:r>
          <a:endParaRPr lang="he-IL" sz="3200" kern="1200" dirty="0">
            <a:latin typeface="David" panose="020E0502060401010101" pitchFamily="34" charset="-79"/>
            <a:cs typeface="David" panose="020E0502060401010101" pitchFamily="34" charset="-79"/>
          </a:endParaRPr>
        </a:p>
        <a:p>
          <a:pPr marL="228600" lvl="1" indent="-228600" algn="r" defTabSz="1066800" rtl="1">
            <a:lnSpc>
              <a:spcPct val="90000"/>
            </a:lnSpc>
            <a:spcBef>
              <a:spcPct val="0"/>
            </a:spcBef>
            <a:spcAft>
              <a:spcPct val="15000"/>
            </a:spcAft>
            <a:buChar char="••"/>
          </a:pPr>
          <a:r>
            <a:rPr lang="en-US" sz="2400" kern="1200" dirty="0">
              <a:latin typeface="David" panose="020E0502060401010101" pitchFamily="34" charset="-79"/>
              <a:cs typeface="David" panose="020E0502060401010101" pitchFamily="34" charset="-79"/>
            </a:rPr>
            <a:t>CBT</a:t>
          </a:r>
          <a:endParaRPr lang="he-IL" sz="2400" kern="1200" dirty="0">
            <a:latin typeface="David" panose="020E0502060401010101" pitchFamily="34" charset="-79"/>
            <a:cs typeface="David" panose="020E0502060401010101" pitchFamily="34" charset="-79"/>
          </a:endParaRPr>
        </a:p>
        <a:p>
          <a:pPr marL="228600" lvl="1" indent="-228600" algn="r" defTabSz="1066800" rtl="1">
            <a:lnSpc>
              <a:spcPct val="90000"/>
            </a:lnSpc>
            <a:spcBef>
              <a:spcPct val="0"/>
            </a:spcBef>
            <a:spcAft>
              <a:spcPct val="15000"/>
            </a:spcAft>
            <a:buChar char="••"/>
          </a:pPr>
          <a:r>
            <a:rPr lang="he-IL" sz="2400" kern="1200" dirty="0">
              <a:latin typeface="David" panose="020E0502060401010101" pitchFamily="34" charset="-79"/>
              <a:cs typeface="David" panose="020E0502060401010101" pitchFamily="34" charset="-79"/>
            </a:rPr>
            <a:t>חשיפות והרגעה</a:t>
          </a:r>
        </a:p>
      </dsp:txBody>
      <dsp:txXfrm>
        <a:off x="4514112" y="3384026"/>
        <a:ext cx="2495129" cy="1706489"/>
      </dsp:txXfrm>
    </dsp:sp>
    <dsp:sp modelId="{23AE49E1-A42D-4CF9-AFEF-3E8F9C48C53A}">
      <dsp:nvSpPr>
        <dsp:cNvPr id="0" name=""/>
        <dsp:cNvSpPr/>
      </dsp:nvSpPr>
      <dsp:spPr>
        <a:xfrm rot="10832828">
          <a:off x="7139922" y="2107383"/>
          <a:ext cx="501092" cy="6250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rtl="1">
            <a:lnSpc>
              <a:spcPct val="90000"/>
            </a:lnSpc>
            <a:spcBef>
              <a:spcPct val="0"/>
            </a:spcBef>
            <a:spcAft>
              <a:spcPct val="35000"/>
            </a:spcAft>
          </a:pPr>
          <a:endParaRPr lang="he-IL" sz="2800" kern="1200"/>
        </a:p>
      </dsp:txBody>
      <dsp:txXfrm>
        <a:off x="7290247" y="2233113"/>
        <a:ext cx="350764" cy="375034"/>
      </dsp:txXfrm>
    </dsp:sp>
    <dsp:sp modelId="{EB84FBBD-6A9A-4DA0-A6FA-968DC702B146}">
      <dsp:nvSpPr>
        <dsp:cNvPr id="0" name=""/>
        <dsp:cNvSpPr/>
      </dsp:nvSpPr>
      <dsp:spPr>
        <a:xfrm>
          <a:off x="8070492" y="846006"/>
          <a:ext cx="2601311" cy="2601311"/>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5000" r="-15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8149C2-CE88-4AEE-ACAF-12291A8D3007}">
      <dsp:nvSpPr>
        <dsp:cNvPr id="0" name=""/>
        <dsp:cNvSpPr/>
      </dsp:nvSpPr>
      <dsp:spPr>
        <a:xfrm>
          <a:off x="8335268" y="3382896"/>
          <a:ext cx="2927905" cy="165862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t" anchorCtr="0">
          <a:noAutofit/>
        </a:bodyPr>
        <a:lstStyle/>
        <a:p>
          <a:pPr lvl="0" algn="ctr" defTabSz="1422400" rtl="1">
            <a:lnSpc>
              <a:spcPct val="90000"/>
            </a:lnSpc>
            <a:spcBef>
              <a:spcPct val="0"/>
            </a:spcBef>
            <a:spcAft>
              <a:spcPct val="35000"/>
            </a:spcAft>
          </a:pPr>
          <a:r>
            <a:rPr lang="en-US" sz="3200" kern="1200" dirty="0">
              <a:latin typeface="David" panose="020E0502060401010101" pitchFamily="34" charset="-79"/>
              <a:cs typeface="David" panose="020E0502060401010101" pitchFamily="34" charset="-79"/>
            </a:rPr>
            <a:t>SP</a:t>
          </a:r>
          <a:endParaRPr lang="he-IL" sz="3200" kern="1200" dirty="0">
            <a:latin typeface="David" panose="020E0502060401010101" pitchFamily="34" charset="-79"/>
            <a:cs typeface="David" panose="020E0502060401010101" pitchFamily="34" charset="-79"/>
          </a:endParaRPr>
        </a:p>
        <a:p>
          <a:pPr marL="228600" lvl="1" indent="-228600" algn="r" defTabSz="1066800" rtl="1">
            <a:lnSpc>
              <a:spcPct val="90000"/>
            </a:lnSpc>
            <a:spcBef>
              <a:spcPct val="0"/>
            </a:spcBef>
            <a:spcAft>
              <a:spcPct val="15000"/>
            </a:spcAft>
            <a:buChar char="••"/>
          </a:pPr>
          <a:r>
            <a:rPr lang="en-US" sz="2400" kern="1200" dirty="0">
              <a:latin typeface="David" panose="020E0502060401010101" pitchFamily="34" charset="-79"/>
              <a:cs typeface="David" panose="020E0502060401010101" pitchFamily="34" charset="-79"/>
            </a:rPr>
            <a:t>CBT</a:t>
          </a:r>
          <a:endParaRPr lang="he-IL" sz="2400" kern="1200" dirty="0">
            <a:latin typeface="David" panose="020E0502060401010101" pitchFamily="34" charset="-79"/>
            <a:cs typeface="David" panose="020E0502060401010101" pitchFamily="34" charset="-79"/>
          </a:endParaRPr>
        </a:p>
        <a:p>
          <a:pPr marL="228600" lvl="1" indent="-228600" algn="r" defTabSz="1066800" rtl="1">
            <a:lnSpc>
              <a:spcPct val="90000"/>
            </a:lnSpc>
            <a:spcBef>
              <a:spcPct val="0"/>
            </a:spcBef>
            <a:spcAft>
              <a:spcPct val="15000"/>
            </a:spcAft>
            <a:buChar char="••"/>
          </a:pPr>
          <a:r>
            <a:rPr lang="he-IL" sz="2400" kern="1200" dirty="0">
              <a:latin typeface="David" panose="020E0502060401010101" pitchFamily="34" charset="-79"/>
              <a:cs typeface="David" panose="020E0502060401010101" pitchFamily="34" charset="-79"/>
            </a:rPr>
            <a:t>חשיפות</a:t>
          </a:r>
        </a:p>
        <a:p>
          <a:pPr marL="228600" lvl="1" indent="-228600" algn="r" defTabSz="1066800" rtl="1">
            <a:lnSpc>
              <a:spcPct val="90000"/>
            </a:lnSpc>
            <a:spcBef>
              <a:spcPct val="0"/>
            </a:spcBef>
            <a:spcAft>
              <a:spcPct val="15000"/>
            </a:spcAft>
            <a:buChar char="••"/>
          </a:pPr>
          <a:endParaRPr lang="he-IL" sz="2400" kern="1200" dirty="0">
            <a:latin typeface="David" panose="020E0502060401010101" pitchFamily="34" charset="-79"/>
            <a:cs typeface="David" panose="020E0502060401010101" pitchFamily="34" charset="-79"/>
          </a:endParaRPr>
        </a:p>
      </dsp:txBody>
      <dsp:txXfrm>
        <a:off x="8383847" y="3431475"/>
        <a:ext cx="2830747" cy="156146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9AE8EB70-79C9-43FD-891F-726C1E140478}" type="datetimeFigureOut">
              <a:rPr lang="he-IL" smtClean="0"/>
              <a:t>כ"ד/אדר ב/תשע"ו</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88327DDB-9180-4B09-A2D7-D09B4DE7CEE1}" type="slidenum">
              <a:rPr lang="he-IL" smtClean="0"/>
              <a:t>‹#›</a:t>
            </a:fld>
            <a:endParaRPr lang="he-IL"/>
          </a:p>
        </p:txBody>
      </p:sp>
    </p:spTree>
    <p:extLst>
      <p:ext uri="{BB962C8B-B14F-4D97-AF65-F5344CB8AC3E}">
        <p14:creationId xmlns:p14="http://schemas.microsoft.com/office/powerpoint/2010/main" val="368505698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ajp.psychiatryonline.org/cgi/content/full/166/8/875"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8" Type="http://schemas.openxmlformats.org/officeDocument/2006/relationships/hyperlink" Target="http://psycnet.apa.org/index.cfm?fa=search.searchResults&amp;latSearchType=a&amp;term=Leweke,%20Frank" TargetMode="External"/><Relationship Id="rId13" Type="http://schemas.openxmlformats.org/officeDocument/2006/relationships/hyperlink" Target="http://psycnet.apa.org/index.cfm?fa=search.searchResults&amp;latSearchType=a&amp;term=Hilsenroth,%20Mark" TargetMode="External"/><Relationship Id="rId3" Type="http://schemas.openxmlformats.org/officeDocument/2006/relationships/hyperlink" Target="http://psycnet.apa.org/index.cfm?fa=search.searchResults&amp;latSearchType=a&amp;term=Leichsenring,%20Falk" TargetMode="External"/><Relationship Id="rId7" Type="http://schemas.openxmlformats.org/officeDocument/2006/relationships/hyperlink" Target="http://psycnet.apa.org/index.cfm?fa=search.searchResults&amp;latSearchType=a&amp;term=Kreische,%20Reinhard" TargetMode="External"/><Relationship Id="rId12" Type="http://schemas.openxmlformats.org/officeDocument/2006/relationships/hyperlink" Target="http://psycnet.apa.org/index.cfm?fa=search.searchResults&amp;latSearchType=a&amp;term=Slavin-Mulford,%20Jenelle" TargetMode="External"/><Relationship Id="rId2" Type="http://schemas.openxmlformats.org/officeDocument/2006/relationships/slide" Target="../slides/slide41.xml"/><Relationship Id="rId16" Type="http://schemas.openxmlformats.org/officeDocument/2006/relationships/hyperlink" Target="http://psycnet.apa.org/doi/10.1097/NMD.0b013e3182125d60" TargetMode="External"/><Relationship Id="rId1" Type="http://schemas.openxmlformats.org/officeDocument/2006/relationships/notesMaster" Target="../notesMasters/notesMaster1.xml"/><Relationship Id="rId6" Type="http://schemas.openxmlformats.org/officeDocument/2006/relationships/hyperlink" Target="http://psycnet.apa.org/index.cfm?fa=search.searchResults&amp;latSearchType=a&amp;term=K%C3%A4chele,%20Horst" TargetMode="External"/><Relationship Id="rId11" Type="http://schemas.openxmlformats.org/officeDocument/2006/relationships/hyperlink" Target="http://psycnet.apa.org/index.cfm?fa=search.searchResults&amp;latSearchType=a&amp;term=Leibing,%20Eric" TargetMode="External"/><Relationship Id="rId5" Type="http://schemas.openxmlformats.org/officeDocument/2006/relationships/hyperlink" Target="http://psycnet.apa.org/index.cfm?fa=search.searchResults&amp;latSearchType=a&amp;term=Jaeger,%20Ulrich" TargetMode="External"/><Relationship Id="rId15" Type="http://schemas.openxmlformats.org/officeDocument/2006/relationships/hyperlink" Target="http://psycnet.apa.org/index.cfm?fa=search.searchResults&amp;latSearchType=a&amp;term=Gold,%20Jerold" TargetMode="External"/><Relationship Id="rId10" Type="http://schemas.openxmlformats.org/officeDocument/2006/relationships/hyperlink" Target="http://psycnet.apa.org/index.cfm?fa=search.searchResults&amp;latSearchType=a&amp;term=Winkelbach,%20Christel" TargetMode="External"/><Relationship Id="rId4" Type="http://schemas.openxmlformats.org/officeDocument/2006/relationships/hyperlink" Target="http://psycnet.apa.org/index.cfm?fa=search.searchResults&amp;latSearchType=a&amp;term=Salzer,%20Simone" TargetMode="External"/><Relationship Id="rId9" Type="http://schemas.openxmlformats.org/officeDocument/2006/relationships/hyperlink" Target="http://psycnet.apa.org/index.cfm?fa=search.searchResults&amp;latSearchType=a&amp;term=R%C3%BCger,%20Ulrich" TargetMode="External"/><Relationship Id="rId14" Type="http://schemas.openxmlformats.org/officeDocument/2006/relationships/hyperlink" Target="http://psycnet.apa.org/index.cfm?fa=search.searchResults&amp;latSearchType=a&amp;term=Weinberger,%20Joel"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88327DDB-9180-4B09-A2D7-D09B4DE7CEE1}" type="slidenum">
              <a:rPr lang="he-IL" smtClean="0"/>
              <a:t>2</a:t>
            </a:fld>
            <a:endParaRPr lang="he-IL"/>
          </a:p>
        </p:txBody>
      </p:sp>
    </p:spTree>
    <p:extLst>
      <p:ext uri="{BB962C8B-B14F-4D97-AF65-F5344CB8AC3E}">
        <p14:creationId xmlns:p14="http://schemas.microsoft.com/office/powerpoint/2010/main" val="3329140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חרדה ודיכאון שניהם קשורים</a:t>
            </a:r>
            <a:r>
              <a:rPr lang="he-IL" baseline="0" dirty="0"/>
              <a:t> לאישיות </a:t>
            </a:r>
            <a:r>
              <a:rPr lang="he-IL" baseline="0" dirty="0" err="1"/>
              <a:t>הנוירוטים</a:t>
            </a:r>
            <a:r>
              <a:rPr lang="he-IL" baseline="0" dirty="0"/>
              <a:t> והם ככל הנראה ביטויים שונים של הנטייה הגנטית לנוירוטיות. </a:t>
            </a:r>
          </a:p>
          <a:p>
            <a:r>
              <a:rPr lang="he-IL" baseline="0" dirty="0"/>
              <a:t>הגורם הגנטי שקשור לפחד הוא ייחודי ויכול להבדיל בין הדיכאון והחרדה</a:t>
            </a:r>
          </a:p>
          <a:p>
            <a:r>
              <a:rPr lang="en-US" baseline="0" dirty="0"/>
              <a:t>GAD</a:t>
            </a:r>
            <a:r>
              <a:rPr lang="he-IL" baseline="0" dirty="0"/>
              <a:t> ודיכאון לא ניתנים להבחנה מבחינה גנטית</a:t>
            </a:r>
          </a:p>
          <a:p>
            <a:endParaRPr lang="he-IL" baseline="0" dirty="0"/>
          </a:p>
          <a:p>
            <a:r>
              <a:rPr lang="he-IL" dirty="0"/>
              <a:t>המשותף:</a:t>
            </a:r>
          </a:p>
          <a:p>
            <a:pPr>
              <a:buFont typeface="Wingdings" panose="05000000000000000000" pitchFamily="2" charset="2"/>
              <a:buChar char="v"/>
            </a:pPr>
            <a:r>
              <a:rPr lang="he-IL" dirty="0"/>
              <a:t>50% מהשונות באפיון נוירוטי של האישיות מוסבר על ידי פקטורים גנטיים</a:t>
            </a:r>
          </a:p>
          <a:p>
            <a:pPr>
              <a:buFont typeface="Wingdings" panose="05000000000000000000" pitchFamily="2" charset="2"/>
              <a:buChar char="v"/>
            </a:pPr>
            <a:r>
              <a:rPr lang="he-IL" dirty="0"/>
              <a:t>סימפטומים של פחד </a:t>
            </a:r>
            <a:r>
              <a:rPr lang="he-IL" b="1" dirty="0"/>
              <a:t>(לדוג' דפיקות לב, קושי בנשימה)</a:t>
            </a:r>
            <a:r>
              <a:rPr lang="he-IL" dirty="0"/>
              <a:t> מוסברים ע"י מקור ייחודי של גורם גנטי</a:t>
            </a:r>
          </a:p>
          <a:p>
            <a:pPr>
              <a:buFont typeface="Wingdings" panose="05000000000000000000" pitchFamily="2" charset="2"/>
              <a:buChar char="v"/>
            </a:pPr>
            <a:r>
              <a:rPr lang="he-IL" dirty="0"/>
              <a:t>זוהו שני פקטורים גנטיים רחבים אך נבדלים בהשפעה על חרדה</a:t>
            </a:r>
          </a:p>
        </p:txBody>
      </p:sp>
      <p:sp>
        <p:nvSpPr>
          <p:cNvPr id="4" name="מציין מיקום של מספר שקופית 3"/>
          <p:cNvSpPr>
            <a:spLocks noGrp="1"/>
          </p:cNvSpPr>
          <p:nvPr>
            <p:ph type="sldNum" sz="quarter" idx="10"/>
          </p:nvPr>
        </p:nvSpPr>
        <p:spPr/>
        <p:txBody>
          <a:bodyPr/>
          <a:lstStyle/>
          <a:p>
            <a:fld id="{88327DDB-9180-4B09-A2D7-D09B4DE7CEE1}" type="slidenum">
              <a:rPr lang="he-IL" smtClean="0"/>
              <a:t>23</a:t>
            </a:fld>
            <a:endParaRPr lang="he-IL"/>
          </a:p>
        </p:txBody>
      </p:sp>
    </p:spTree>
    <p:extLst>
      <p:ext uri="{BB962C8B-B14F-4D97-AF65-F5344CB8AC3E}">
        <p14:creationId xmlns:p14="http://schemas.microsoft.com/office/powerpoint/2010/main" val="1417940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חרדה ודיכאון שניהם קשורים</a:t>
            </a:r>
            <a:r>
              <a:rPr lang="he-IL" baseline="0" dirty="0"/>
              <a:t> לאישיות </a:t>
            </a:r>
            <a:r>
              <a:rPr lang="he-IL" baseline="0" dirty="0" err="1"/>
              <a:t>הנוירוטים</a:t>
            </a:r>
            <a:r>
              <a:rPr lang="he-IL" baseline="0" dirty="0"/>
              <a:t> והם ככל הנראה ביטויים שונים של הנטייה הגנטית לנוירוטיות. </a:t>
            </a:r>
          </a:p>
          <a:p>
            <a:r>
              <a:rPr lang="he-IL" baseline="0" dirty="0"/>
              <a:t>הגורם הגנטי שקשור לפחד הוא ייחודי ויכול להבדיל בין הדיכאון והחרדה</a:t>
            </a:r>
          </a:p>
          <a:p>
            <a:r>
              <a:rPr lang="en-US" baseline="0" dirty="0"/>
              <a:t>GAD</a:t>
            </a:r>
            <a:r>
              <a:rPr lang="he-IL" baseline="0" dirty="0"/>
              <a:t> ודיכאון לא ניתנים להבחנה מבחינה גנטית</a:t>
            </a:r>
          </a:p>
          <a:p>
            <a:pPr>
              <a:buFont typeface="Wingdings" panose="05000000000000000000" pitchFamily="2" charset="2"/>
              <a:buNone/>
            </a:pPr>
            <a:endParaRPr lang="he-IL" dirty="0"/>
          </a:p>
          <a:p>
            <a:pPr>
              <a:buFont typeface="Wingdings" panose="05000000000000000000" pitchFamily="2" charset="2"/>
              <a:buChar char="Ø"/>
            </a:pPr>
            <a:r>
              <a:rPr lang="he-IL" dirty="0"/>
              <a:t>הנבדל:</a:t>
            </a:r>
          </a:p>
          <a:p>
            <a:pPr>
              <a:buFont typeface="Wingdings" panose="05000000000000000000" pitchFamily="2" charset="2"/>
              <a:buChar char="v"/>
            </a:pPr>
            <a:r>
              <a:rPr lang="en-US" dirty="0"/>
              <a:t>GAD</a:t>
            </a:r>
            <a:r>
              <a:rPr lang="he-IL" dirty="0"/>
              <a:t> נמצא בקורלציה הגבוהה ביותר עם פקטור גנטי ראשון בעוד ש-</a:t>
            </a:r>
            <a:r>
              <a:rPr lang="en-US" dirty="0"/>
              <a:t>PD</a:t>
            </a:r>
            <a:r>
              <a:rPr lang="he-IL" dirty="0"/>
              <a:t> נמצא בקורלציה בינונית </a:t>
            </a:r>
            <a:r>
              <a:rPr lang="he-IL" dirty="0" err="1"/>
              <a:t>איתו</a:t>
            </a:r>
            <a:r>
              <a:rPr lang="he-IL" dirty="0"/>
              <a:t> – מייצג רגישות גנטית לנוירוטיות, </a:t>
            </a:r>
            <a:r>
              <a:rPr lang="he-IL" b="1" dirty="0"/>
              <a:t>סימפטומים של חרדה</a:t>
            </a:r>
            <a:r>
              <a:rPr lang="he-IL" dirty="0"/>
              <a:t>, ומצב רוח דיכאוני</a:t>
            </a:r>
          </a:p>
          <a:p>
            <a:pPr>
              <a:buFont typeface="Wingdings" panose="05000000000000000000" pitchFamily="2" charset="2"/>
              <a:buChar char="v"/>
            </a:pPr>
            <a:r>
              <a:rPr lang="en-US" dirty="0"/>
              <a:t>PD</a:t>
            </a:r>
            <a:r>
              <a:rPr lang="he-IL" dirty="0"/>
              <a:t> ו-</a:t>
            </a:r>
            <a:r>
              <a:rPr lang="en-US" dirty="0"/>
              <a:t>SP</a:t>
            </a:r>
            <a:r>
              <a:rPr lang="he-IL" dirty="0"/>
              <a:t> נמצאו </a:t>
            </a:r>
            <a:r>
              <a:rPr lang="he-IL" dirty="0" err="1"/>
              <a:t>בקורצליות</a:t>
            </a:r>
            <a:r>
              <a:rPr lang="he-IL" dirty="0"/>
              <a:t> גבוהות עם פקטור גנטי שני – יתכן שמבדיל סימפטומים של פחד.</a:t>
            </a:r>
          </a:p>
        </p:txBody>
      </p:sp>
      <p:sp>
        <p:nvSpPr>
          <p:cNvPr id="4" name="מציין מיקום של מספר שקופית 3"/>
          <p:cNvSpPr>
            <a:spLocks noGrp="1"/>
          </p:cNvSpPr>
          <p:nvPr>
            <p:ph type="sldNum" sz="quarter" idx="10"/>
          </p:nvPr>
        </p:nvSpPr>
        <p:spPr/>
        <p:txBody>
          <a:bodyPr/>
          <a:lstStyle/>
          <a:p>
            <a:fld id="{88327DDB-9180-4B09-A2D7-D09B4DE7CEE1}" type="slidenum">
              <a:rPr lang="he-IL" smtClean="0"/>
              <a:t>24</a:t>
            </a:fld>
            <a:endParaRPr lang="he-IL"/>
          </a:p>
        </p:txBody>
      </p:sp>
    </p:spTree>
    <p:extLst>
      <p:ext uri="{BB962C8B-B14F-4D97-AF65-F5344CB8AC3E}">
        <p14:creationId xmlns:p14="http://schemas.microsoft.com/office/powerpoint/2010/main" val="3225041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צריך לשים לב בסיכוי פי 3.5 – האם</a:t>
            </a:r>
            <a:r>
              <a:rPr lang="he-IL" baseline="0" dirty="0"/>
              <a:t> מה שמשפיע זה הגנטיקה? ההורות? אינטראקציה בין השניים?</a:t>
            </a:r>
          </a:p>
          <a:p>
            <a:r>
              <a:rPr lang="he-IL" dirty="0"/>
              <a:t>הגיוני</a:t>
            </a:r>
            <a:r>
              <a:rPr lang="he-IL" baseline="0" dirty="0"/>
              <a:t> שאם </a:t>
            </a:r>
            <a:r>
              <a:rPr lang="en-US" baseline="0" dirty="0"/>
              <a:t>GAD</a:t>
            </a:r>
            <a:r>
              <a:rPr lang="he-IL" baseline="0" dirty="0"/>
              <a:t> זה משהו שמוסבר יותר גנטית נראה שגורם סיכון זה רלוונטי יותר בהפרעה של </a:t>
            </a:r>
            <a:r>
              <a:rPr lang="en-US" baseline="0" dirty="0"/>
              <a:t>GAD</a:t>
            </a:r>
            <a:r>
              <a:rPr lang="he-IL" baseline="0" dirty="0"/>
              <a:t>?</a:t>
            </a:r>
          </a:p>
          <a:p>
            <a:endParaRPr lang="he-IL" baseline="0" dirty="0"/>
          </a:p>
          <a:p>
            <a:r>
              <a:rPr lang="he-IL" dirty="0"/>
              <a:t>המשותף:</a:t>
            </a:r>
          </a:p>
          <a:p>
            <a:pPr>
              <a:buFont typeface="Wingdings" panose="05000000000000000000" pitchFamily="2" charset="2"/>
              <a:buChar char="v"/>
            </a:pPr>
            <a:r>
              <a:rPr lang="he-IL" dirty="0"/>
              <a:t>סיכוי גבוה פי 3.5 לילדים להורים המאובחנים בהפרעות חרדה ללקות בהפרעת חרדה</a:t>
            </a:r>
            <a:endParaRPr lang="he-IL" b="1" dirty="0"/>
          </a:p>
          <a:p>
            <a:pPr>
              <a:buFont typeface="Wingdings" panose="05000000000000000000" pitchFamily="2" charset="2"/>
              <a:buChar char="v"/>
            </a:pPr>
            <a:r>
              <a:rPr lang="he-IL" b="1" dirty="0"/>
              <a:t>חרדה מצד האב ככל הנראה מהווה גורם סיכון דומה לחרדה מצד האם, יש צורך בעוד מחקר בנושא</a:t>
            </a:r>
          </a:p>
          <a:p>
            <a:pPr>
              <a:buFont typeface="Wingdings" panose="05000000000000000000" pitchFamily="2" charset="2"/>
              <a:buChar char="v"/>
            </a:pPr>
            <a:r>
              <a:rPr lang="he-IL" dirty="0"/>
              <a:t>סבירות גבוהה יותר לפיתוח חרדה לילדים עם הורים הסובלים מפסיכופתולוגיה כלשהי</a:t>
            </a:r>
          </a:p>
          <a:p>
            <a:pPr>
              <a:buFont typeface="Wingdings" panose="05000000000000000000" pitchFamily="2" charset="2"/>
              <a:buChar char="v"/>
            </a:pPr>
            <a:r>
              <a:rPr lang="he-IL" dirty="0"/>
              <a:t>קשה למצוא קשר בין רגישות משפחתית להפרעת חרדה ספציפית</a:t>
            </a:r>
          </a:p>
          <a:p>
            <a:pPr>
              <a:buFont typeface="Wingdings" panose="05000000000000000000" pitchFamily="2" charset="2"/>
              <a:buChar char="v"/>
            </a:pPr>
            <a:endParaRPr lang="he-IL" dirty="0"/>
          </a:p>
          <a:p>
            <a:pPr>
              <a:buFont typeface="Wingdings" panose="05000000000000000000" pitchFamily="2" charset="2"/>
              <a:buChar char="Ø"/>
            </a:pPr>
            <a:r>
              <a:rPr lang="he-IL" dirty="0"/>
              <a:t>הנבדל:</a:t>
            </a:r>
          </a:p>
          <a:p>
            <a:pPr>
              <a:buFont typeface="Wingdings" panose="05000000000000000000" pitchFamily="2" charset="2"/>
              <a:buChar char="v"/>
            </a:pPr>
            <a:r>
              <a:rPr lang="he-IL" dirty="0"/>
              <a:t>גורם הסיכון המשפחתי יתחזק במידה וההורים לוקים ב-</a:t>
            </a:r>
            <a:r>
              <a:rPr lang="en-US" dirty="0"/>
              <a:t>GAD</a:t>
            </a:r>
            <a:endParaRPr lang="he-IL" dirty="0"/>
          </a:p>
          <a:p>
            <a:pPr>
              <a:buFont typeface="Wingdings" panose="05000000000000000000" pitchFamily="2" charset="2"/>
              <a:buChar char="v"/>
            </a:pPr>
            <a:endParaRPr lang="he-IL" dirty="0"/>
          </a:p>
          <a:p>
            <a:endParaRPr lang="he-IL" dirty="0"/>
          </a:p>
        </p:txBody>
      </p:sp>
      <p:sp>
        <p:nvSpPr>
          <p:cNvPr id="4" name="מציין מיקום של מספר שקופית 3"/>
          <p:cNvSpPr>
            <a:spLocks noGrp="1"/>
          </p:cNvSpPr>
          <p:nvPr>
            <p:ph type="sldNum" sz="quarter" idx="10"/>
          </p:nvPr>
        </p:nvSpPr>
        <p:spPr/>
        <p:txBody>
          <a:bodyPr/>
          <a:lstStyle/>
          <a:p>
            <a:fld id="{88327DDB-9180-4B09-A2D7-D09B4DE7CEE1}" type="slidenum">
              <a:rPr lang="he-IL" smtClean="0"/>
              <a:t>25</a:t>
            </a:fld>
            <a:endParaRPr lang="he-IL"/>
          </a:p>
        </p:txBody>
      </p:sp>
    </p:spTree>
    <p:extLst>
      <p:ext uri="{BB962C8B-B14F-4D97-AF65-F5344CB8AC3E}">
        <p14:creationId xmlns:p14="http://schemas.microsoft.com/office/powerpoint/2010/main" val="3414795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תאום בין</a:t>
            </a:r>
            <a:r>
              <a:rPr lang="he-IL" baseline="0" dirty="0"/>
              <a:t> הורה וילד – הדרך בה הורים וילדים מגיבים למופע הרגשי וההתנהגותי אחד של השני.</a:t>
            </a:r>
          </a:p>
          <a:p>
            <a:r>
              <a:rPr lang="he-IL" baseline="0" dirty="0" err="1"/>
              <a:t>מוניטורינג</a:t>
            </a:r>
            <a:r>
              <a:rPr lang="he-IL" baseline="0" dirty="0"/>
              <a:t> של ההורים על מצבו של הילד, והתנהגות של הרגעה במקרה הצורך תורמים בהמשך ליצירת וויסות רגשי אצל הפעוט.</a:t>
            </a:r>
          </a:p>
          <a:p>
            <a:r>
              <a:rPr lang="he-IL" baseline="0" dirty="0"/>
              <a:t>אפקט דו כיווני – ההורה חודרני ומעורב יתר על המידה כי הוא רוצה להפחית את החרדה של הילד, וזה מהווה חיזוק לחרדה עצמה של הילד.</a:t>
            </a:r>
          </a:p>
          <a:p>
            <a:r>
              <a:rPr lang="he-IL" baseline="0" dirty="0"/>
              <a:t>סגנון הורות חודרני יכול להיות קשור גם לחרדה של האם עצמה שמובילה להתנהגות מעורבת יתר על המידה שהיא בעצמה מעוררת את החרדה אצל הילד. חוויה מוקדמת של חוסר בשליטה שנוצרת עקב סגנון הורות זה בקרב הילד, משפיעה בהמשך כך שפוגעת בתחושת השליטה שלו בבגרות, וביכולת ההתמודדות. (סמינר עדי - ?).</a:t>
            </a:r>
          </a:p>
          <a:p>
            <a:endParaRPr lang="he-IL" baseline="0" dirty="0"/>
          </a:p>
          <a:p>
            <a:r>
              <a:rPr lang="he-IL" dirty="0"/>
              <a:t>המשותף:</a:t>
            </a:r>
          </a:p>
          <a:p>
            <a:pPr>
              <a:buFont typeface="Wingdings" panose="05000000000000000000" pitchFamily="2" charset="2"/>
              <a:buChar char="v"/>
            </a:pPr>
            <a:r>
              <a:rPr lang="he-IL" dirty="0"/>
              <a:t>מידת ה"תיאום" בין ההורה והילד חשובה להתפתחות וויסות רגשי שעשוי להפחית את הסיכוי להתפתחות חרדה בהמשך.</a:t>
            </a:r>
          </a:p>
          <a:p>
            <a:pPr>
              <a:buFont typeface="Wingdings" panose="05000000000000000000" pitchFamily="2" charset="2"/>
              <a:buChar char="v"/>
            </a:pPr>
            <a:r>
              <a:rPr lang="he-IL" dirty="0"/>
              <a:t>מידת ה"תיאום" חשובה להתפתחות תחושת שליטה שבהמשך מפחיתה חוויות לחץ</a:t>
            </a:r>
          </a:p>
          <a:p>
            <a:pPr>
              <a:buFont typeface="Wingdings" panose="05000000000000000000" pitchFamily="2" charset="2"/>
              <a:buChar char="v"/>
            </a:pPr>
            <a:r>
              <a:rPr lang="he-IL" dirty="0"/>
              <a:t>יחד עם זאת – לא התקיימו מחקרים הבודקים את הקשר בין "תיאום" ובין התפתחות חרדה</a:t>
            </a:r>
          </a:p>
          <a:p>
            <a:pPr>
              <a:buFont typeface="Wingdings" panose="05000000000000000000" pitchFamily="2" charset="2"/>
              <a:buChar char="v"/>
            </a:pPr>
            <a:r>
              <a:rPr lang="he-IL" b="1" dirty="0"/>
              <a:t>הורים לילדים </a:t>
            </a:r>
            <a:r>
              <a:rPr lang="he-IL" b="1" dirty="0" err="1"/>
              <a:t>חרדתיים</a:t>
            </a:r>
            <a:r>
              <a:rPr lang="he-IL" b="1" dirty="0"/>
              <a:t> נמצאו גבוהים בתכונות של שליטה, ונמוכים בהענקת אוטונומיה והצעת תוצאות חיוביות לילדים – אפקט דו כיווני.</a:t>
            </a:r>
          </a:p>
          <a:p>
            <a:pPr>
              <a:buFont typeface="Wingdings" panose="05000000000000000000" pitchFamily="2" charset="2"/>
              <a:buChar char="v"/>
            </a:pPr>
            <a:r>
              <a:rPr lang="he-IL" dirty="0"/>
              <a:t>קשר בין סגנון הורות חודרני/מעורב יתר על המידה ובין חרדה בקרב הילד, יתכן כי הקשר מתקיים בכל מצב של פסיכופתולוגיה של ילדים. </a:t>
            </a:r>
          </a:p>
          <a:p>
            <a:endParaRPr lang="he-IL" baseline="0" dirty="0"/>
          </a:p>
        </p:txBody>
      </p:sp>
      <p:sp>
        <p:nvSpPr>
          <p:cNvPr id="4" name="מציין מיקום של מספר שקופית 3"/>
          <p:cNvSpPr>
            <a:spLocks noGrp="1"/>
          </p:cNvSpPr>
          <p:nvPr>
            <p:ph type="sldNum" sz="quarter" idx="10"/>
          </p:nvPr>
        </p:nvSpPr>
        <p:spPr/>
        <p:txBody>
          <a:bodyPr/>
          <a:lstStyle/>
          <a:p>
            <a:fld id="{88327DDB-9180-4B09-A2D7-D09B4DE7CEE1}" type="slidenum">
              <a:rPr lang="he-IL" smtClean="0"/>
              <a:t>26</a:t>
            </a:fld>
            <a:endParaRPr lang="he-IL"/>
          </a:p>
        </p:txBody>
      </p:sp>
    </p:spTree>
    <p:extLst>
      <p:ext uri="{BB962C8B-B14F-4D97-AF65-F5344CB8AC3E}">
        <p14:creationId xmlns:p14="http://schemas.microsoft.com/office/powerpoint/2010/main" val="1537155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err="1"/>
              <a:t>חרדתיים</a:t>
            </a:r>
            <a:r>
              <a:rPr lang="he-IL" dirty="0"/>
              <a:t> מטים את הקשב שלהם לכיוון איום, גם אם הוא ל</a:t>
            </a:r>
            <a:r>
              <a:rPr lang="he-IL" baseline="0" dirty="0"/>
              <a:t>א מזיק, </a:t>
            </a:r>
            <a:r>
              <a:rPr lang="he-IL" dirty="0"/>
              <a:t> בעוד שנבדקים</a:t>
            </a:r>
            <a:r>
              <a:rPr lang="he-IL" baseline="0" dirty="0"/>
              <a:t> בריאים מנסים להטות את הקשב שלהם הרחק מהאיום אם הוא לא מזיק, ולכיוון האיום אם הוא אכן יכול להוות איום</a:t>
            </a:r>
          </a:p>
          <a:p>
            <a:endParaRPr lang="he-IL" baseline="0" dirty="0"/>
          </a:p>
          <a:p>
            <a:r>
              <a:rPr lang="he-IL" baseline="0" dirty="0"/>
              <a:t>ממצאים מעורבים לאפשרות שבשלבי עיבוד מאוחרים </a:t>
            </a:r>
            <a:r>
              <a:rPr lang="he-IL" baseline="0" dirty="0" err="1"/>
              <a:t>חרדתיים</a:t>
            </a:r>
            <a:r>
              <a:rPr lang="he-IL" baseline="0" dirty="0"/>
              <a:t> מטים קשבם הרחק מגירויים מאיימים (</a:t>
            </a:r>
            <a:r>
              <a:rPr lang="he-IL" baseline="0" dirty="0" err="1"/>
              <a:t>המנעות</a:t>
            </a:r>
            <a:r>
              <a:rPr lang="he-IL" baseline="0" dirty="0"/>
              <a:t>), וכך מחזקים את החרדה כי לא נוצרת </a:t>
            </a:r>
            <a:r>
              <a:rPr lang="he-IL" baseline="0" dirty="0" err="1"/>
              <a:t>הביטואציה</a:t>
            </a:r>
            <a:r>
              <a:rPr lang="he-IL" baseline="0" dirty="0"/>
              <a:t>, וזאת כדי לווסת את הרגש השלילי בצורה לא אדפטיבית (פרדיגמת ערנות-</a:t>
            </a:r>
            <a:r>
              <a:rPr lang="he-IL" baseline="0" dirty="0" err="1"/>
              <a:t>המנעות</a:t>
            </a:r>
            <a:r>
              <a:rPr lang="he-IL" baseline="0" dirty="0"/>
              <a:t>).</a:t>
            </a:r>
          </a:p>
          <a:p>
            <a:r>
              <a:rPr lang="he-IL" baseline="0" dirty="0"/>
              <a:t>יתכן כי </a:t>
            </a:r>
            <a:r>
              <a:rPr lang="he-IL" baseline="0" dirty="0" err="1"/>
              <a:t>חרדתיים</a:t>
            </a:r>
            <a:r>
              <a:rPr lang="he-IL" baseline="0" dirty="0"/>
              <a:t> תכונתיים מאופיינים רק </a:t>
            </a:r>
            <a:r>
              <a:rPr lang="he-IL" baseline="0" dirty="0" err="1"/>
              <a:t>בעירנות</a:t>
            </a:r>
            <a:r>
              <a:rPr lang="he-IL" baseline="0" dirty="0"/>
              <a:t> בעוד שבעלי פוביה ספציפית מאופיינים יותר </a:t>
            </a:r>
            <a:r>
              <a:rPr lang="he-IL" baseline="0" dirty="0" err="1"/>
              <a:t>בהמנעות</a:t>
            </a:r>
            <a:r>
              <a:rPr lang="he-IL" baseline="0" dirty="0"/>
              <a:t>.</a:t>
            </a:r>
          </a:p>
          <a:p>
            <a:endParaRPr lang="he-IL" baseline="0" dirty="0"/>
          </a:p>
          <a:p>
            <a:r>
              <a:rPr lang="he-IL" baseline="0" dirty="0"/>
              <a:t>בקרב ילדים – קשה יותר לבחון הטיה לכיוון גירויים מאיימים כי זה בכל מקרה קיים אצלם בתקופה מוגברת בגילאים הצעירים, והגברה זו היא ככל הנראה אדפטיבית ולכן לא מאפיינת רק ילדים </a:t>
            </a:r>
            <a:r>
              <a:rPr lang="he-IL" baseline="0" dirty="0" err="1"/>
              <a:t>חרדתיים</a:t>
            </a:r>
            <a:r>
              <a:rPr lang="he-IL" baseline="0" dirty="0"/>
              <a:t> אלא גם ילדים ללא חרדה. ישנה סברה כי כשל ביכולת לבצע אינהיביציה לתכונה זו בתהליך ההתבגרות עשוי לגרום לשחק תפקיד </a:t>
            </a:r>
            <a:r>
              <a:rPr lang="he-IL" baseline="0" dirty="0" err="1"/>
              <a:t>בהשארות</a:t>
            </a:r>
            <a:r>
              <a:rPr lang="he-IL" baseline="0" dirty="0"/>
              <a:t> חרדה מגיל הילדות לגיל ההתבגרות והבגרות (בהרבה מקרים החרדה לא נמשכת, היות והפרעות כאלו בקרב ילדים עוד לא יציבות).</a:t>
            </a:r>
          </a:p>
          <a:p>
            <a:endParaRPr lang="he-IL" baseline="0" dirty="0"/>
          </a:p>
          <a:p>
            <a:r>
              <a:rPr lang="he-IL" dirty="0"/>
              <a:t>המשותף:</a:t>
            </a:r>
          </a:p>
          <a:p>
            <a:pPr>
              <a:buFont typeface="Wingdings" panose="05000000000000000000" pitchFamily="2" charset="2"/>
              <a:buChar char="v"/>
            </a:pPr>
            <a:r>
              <a:rPr lang="he-IL" dirty="0"/>
              <a:t>הטיות קוגניטיביות – תהליך אופייני למגוון הפרעות חרדה, כגורם של ממש וכגורם "מתחזק"</a:t>
            </a:r>
          </a:p>
          <a:p>
            <a:pPr>
              <a:buFont typeface="Wingdings" panose="05000000000000000000" pitchFamily="2" charset="2"/>
              <a:buChar char="v"/>
            </a:pPr>
            <a:r>
              <a:rPr lang="he-IL" dirty="0"/>
              <a:t>הטיית קשב לגירוי מאיים בשלבי עיבוד מוקדמים </a:t>
            </a:r>
            <a:r>
              <a:rPr lang="he-IL" b="1" dirty="0"/>
              <a:t>בקרב מבוגרים, ונוער – אופיינית ל-</a:t>
            </a:r>
            <a:r>
              <a:rPr lang="en-US" b="1" dirty="0"/>
              <a:t>GAD</a:t>
            </a:r>
            <a:r>
              <a:rPr lang="he-IL" b="1" dirty="0"/>
              <a:t>, </a:t>
            </a:r>
            <a:r>
              <a:rPr lang="en-US" b="1" dirty="0"/>
              <a:t>PD</a:t>
            </a:r>
            <a:r>
              <a:rPr lang="he-IL" b="1" dirty="0"/>
              <a:t>, ו-</a:t>
            </a:r>
            <a:r>
              <a:rPr lang="en-US" b="1" dirty="0"/>
              <a:t>SP</a:t>
            </a:r>
            <a:r>
              <a:rPr lang="he-IL" b="1" dirty="0"/>
              <a:t> </a:t>
            </a:r>
          </a:p>
          <a:p>
            <a:pPr>
              <a:buFont typeface="Wingdings" panose="05000000000000000000" pitchFamily="2" charset="2"/>
              <a:buChar char="v"/>
            </a:pPr>
            <a:r>
              <a:rPr lang="he-IL" dirty="0"/>
              <a:t>שיפוט – הערכת יתר לסכנה אישית מאירועים שליליים – ציפייה של אירועים ותוצאות שליליות בקרב מבוגרים </a:t>
            </a:r>
            <a:r>
              <a:rPr lang="he-IL" dirty="0" smtClean="0"/>
              <a:t>וילדים</a:t>
            </a:r>
          </a:p>
          <a:p>
            <a:pPr>
              <a:buFont typeface="Wingdings" panose="05000000000000000000" pitchFamily="2" charset="2"/>
              <a:buChar char="v"/>
            </a:pPr>
            <a:endParaRPr lang="he-IL" dirty="0" smtClean="0"/>
          </a:p>
          <a:p>
            <a:pPr>
              <a:buFont typeface="Wingdings" panose="05000000000000000000" pitchFamily="2" charset="2"/>
              <a:buChar char="Ø"/>
            </a:pPr>
            <a:r>
              <a:rPr lang="he-IL" dirty="0" smtClean="0"/>
              <a:t>הנבדל:</a:t>
            </a:r>
          </a:p>
          <a:p>
            <a:pPr>
              <a:buFont typeface="Wingdings" panose="05000000000000000000" pitchFamily="2" charset="2"/>
              <a:buChar char="v"/>
            </a:pPr>
            <a:r>
              <a:rPr lang="he-IL" dirty="0" smtClean="0"/>
              <a:t>תכן ההטיות הקוגניטיביות שונה מהפרעת חרדה אחת לאחרת</a:t>
            </a:r>
          </a:p>
          <a:p>
            <a:pPr>
              <a:buFont typeface="Wingdings" panose="05000000000000000000" pitchFamily="2" charset="2"/>
              <a:buChar char="v"/>
            </a:pPr>
            <a:r>
              <a:rPr lang="he-IL" dirty="0" smtClean="0"/>
              <a:t>הימנעות מגירוי מאיים בשלבי עיבוד מתקדמים של הגירוי פחות אופיינית ל-</a:t>
            </a:r>
            <a:r>
              <a:rPr lang="en-US" dirty="0" smtClean="0"/>
              <a:t>GAD</a:t>
            </a:r>
            <a:r>
              <a:rPr lang="he-IL" dirty="0" smtClean="0"/>
              <a:t> מאשר ל-</a:t>
            </a:r>
            <a:r>
              <a:rPr lang="en-US" dirty="0" smtClean="0"/>
              <a:t>SP</a:t>
            </a:r>
            <a:r>
              <a:rPr lang="he-IL" dirty="0" smtClean="0"/>
              <a:t>. יתכן וקשור ליכולת שונה לשליטה </a:t>
            </a:r>
            <a:r>
              <a:rPr lang="he-IL" dirty="0" err="1" smtClean="0"/>
              <a:t>קשבית</a:t>
            </a:r>
            <a:r>
              <a:rPr lang="he-IL" dirty="0" smtClean="0"/>
              <a:t> המאפיינת את סוגי החרדה השונים.</a:t>
            </a:r>
            <a:endParaRPr lang="en-US" dirty="0" smtClean="0"/>
          </a:p>
          <a:p>
            <a:pPr>
              <a:buFont typeface="Wingdings" panose="05000000000000000000" pitchFamily="2" charset="2"/>
              <a:buChar char="v"/>
            </a:pPr>
            <a:endParaRPr lang="he-IL" dirty="0"/>
          </a:p>
          <a:p>
            <a:endParaRPr lang="he-IL" dirty="0"/>
          </a:p>
        </p:txBody>
      </p:sp>
      <p:sp>
        <p:nvSpPr>
          <p:cNvPr id="4" name="מציין מיקום של מספר שקופית 3"/>
          <p:cNvSpPr>
            <a:spLocks noGrp="1"/>
          </p:cNvSpPr>
          <p:nvPr>
            <p:ph type="sldNum" sz="quarter" idx="10"/>
          </p:nvPr>
        </p:nvSpPr>
        <p:spPr/>
        <p:txBody>
          <a:bodyPr/>
          <a:lstStyle/>
          <a:p>
            <a:fld id="{88327DDB-9180-4B09-A2D7-D09B4DE7CEE1}" type="slidenum">
              <a:rPr lang="he-IL" smtClean="0"/>
              <a:t>27</a:t>
            </a:fld>
            <a:endParaRPr lang="he-IL"/>
          </a:p>
        </p:txBody>
      </p:sp>
    </p:spTree>
    <p:extLst>
      <p:ext uri="{BB962C8B-B14F-4D97-AF65-F5344CB8AC3E}">
        <p14:creationId xmlns:p14="http://schemas.microsoft.com/office/powerpoint/2010/main" val="34004053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ישנם ניסויים בקופים שבוחנים</a:t>
            </a:r>
            <a:r>
              <a:rPr lang="he-IL" baseline="0" dirty="0"/>
              <a:t> למידה דרך </a:t>
            </a:r>
            <a:r>
              <a:rPr lang="he-IL" baseline="0" dirty="0" err="1"/>
              <a:t>התנייה</a:t>
            </a:r>
            <a:r>
              <a:rPr lang="he-IL" baseline="0" dirty="0"/>
              <a:t> שגורמת לפוביות ספציפיות והתקפי פאניקה אבל זה לא אתי, כמובן, לחקור בבני אדם. יש אופציה לבחון אנשים לפני ואחרי טראומה שקרתה להם באופן טבעי אך זהה מוגבל.</a:t>
            </a:r>
          </a:p>
          <a:p>
            <a:endParaRPr lang="he-IL" baseline="0" dirty="0"/>
          </a:p>
          <a:p>
            <a:pPr marL="0" indent="0">
              <a:buNone/>
            </a:pPr>
            <a:r>
              <a:rPr lang="he-IL" dirty="0"/>
              <a:t>המשותף:</a:t>
            </a:r>
          </a:p>
          <a:p>
            <a:pPr>
              <a:buFont typeface="Wingdings" panose="05000000000000000000" pitchFamily="2" charset="2"/>
              <a:buChar char="v"/>
            </a:pPr>
            <a:r>
              <a:rPr lang="he-IL" dirty="0"/>
              <a:t>אירועי חיים ייחודיים תורמים להיווצרות </a:t>
            </a:r>
            <a:r>
              <a:rPr lang="en-US" dirty="0"/>
              <a:t>PD</a:t>
            </a:r>
            <a:r>
              <a:rPr lang="he-IL" dirty="0"/>
              <a:t> ו-</a:t>
            </a:r>
            <a:r>
              <a:rPr lang="en-US" dirty="0"/>
              <a:t>SP</a:t>
            </a:r>
            <a:r>
              <a:rPr lang="he-IL" dirty="0"/>
              <a:t> יותר מאשר </a:t>
            </a:r>
            <a:r>
              <a:rPr lang="en-US" dirty="0"/>
              <a:t>GAD</a:t>
            </a:r>
            <a:r>
              <a:rPr lang="he-IL" dirty="0"/>
              <a:t>.</a:t>
            </a:r>
          </a:p>
          <a:p>
            <a:pPr>
              <a:buFont typeface="Wingdings" panose="05000000000000000000" pitchFamily="2" charset="2"/>
              <a:buChar char="v"/>
            </a:pPr>
            <a:r>
              <a:rPr lang="he-IL" dirty="0"/>
              <a:t>ניסויי למידה בקופים דרך התניה – פקטור משמעותי לרכישת </a:t>
            </a:r>
            <a:r>
              <a:rPr lang="en-US" dirty="0"/>
              <a:t>SP</a:t>
            </a:r>
            <a:r>
              <a:rPr lang="he-IL" dirty="0"/>
              <a:t> </a:t>
            </a:r>
            <a:r>
              <a:rPr lang="he-IL" b="1" dirty="0"/>
              <a:t>אך לא ניתן לבדוק בבני אדם.</a:t>
            </a:r>
          </a:p>
          <a:p>
            <a:pPr>
              <a:buFont typeface="Wingdings" panose="05000000000000000000" pitchFamily="2" charset="2"/>
              <a:buChar char="v"/>
            </a:pPr>
            <a:r>
              <a:rPr lang="en-US" dirty="0"/>
              <a:t>GAD</a:t>
            </a:r>
            <a:r>
              <a:rPr lang="he-IL" dirty="0"/>
              <a:t> – השפעות של פקטורים ייחודיים לא מסבירים הרבה מן השונות בהפרעה זו.</a:t>
            </a:r>
          </a:p>
          <a:p>
            <a:pPr>
              <a:buFont typeface="Wingdings" panose="05000000000000000000" pitchFamily="2" charset="2"/>
              <a:buChar char="v"/>
            </a:pPr>
            <a:r>
              <a:rPr lang="he-IL" dirty="0"/>
              <a:t>פגיעות לאירועי חיים – פרדוקסלית כי דווקא </a:t>
            </a:r>
            <a:r>
              <a:rPr lang="en-US" dirty="0"/>
              <a:t>GAD</a:t>
            </a:r>
            <a:r>
              <a:rPr lang="he-IL" dirty="0"/>
              <a:t> מתבסס על פקטור גנטי-</a:t>
            </a:r>
            <a:r>
              <a:rPr lang="he-IL" dirty="0" err="1"/>
              <a:t>טמפראמנטיאלי</a:t>
            </a:r>
            <a:r>
              <a:rPr lang="he-IL" dirty="0"/>
              <a:t>.</a:t>
            </a:r>
          </a:p>
          <a:p>
            <a:pPr>
              <a:buFont typeface="Wingdings" panose="05000000000000000000" pitchFamily="2" charset="2"/>
              <a:buChar char="v"/>
            </a:pPr>
            <a:endParaRPr lang="he-IL" dirty="0"/>
          </a:p>
          <a:p>
            <a:pPr>
              <a:buFont typeface="Wingdings" panose="05000000000000000000" pitchFamily="2" charset="2"/>
              <a:buChar char="v"/>
            </a:pPr>
            <a:endParaRPr lang="he-IL" dirty="0"/>
          </a:p>
          <a:p>
            <a:endParaRPr lang="he-IL" dirty="0"/>
          </a:p>
        </p:txBody>
      </p:sp>
      <p:sp>
        <p:nvSpPr>
          <p:cNvPr id="4" name="מציין מיקום של מספר שקופית 3"/>
          <p:cNvSpPr>
            <a:spLocks noGrp="1"/>
          </p:cNvSpPr>
          <p:nvPr>
            <p:ph type="sldNum" sz="quarter" idx="10"/>
          </p:nvPr>
        </p:nvSpPr>
        <p:spPr/>
        <p:txBody>
          <a:bodyPr/>
          <a:lstStyle/>
          <a:p>
            <a:fld id="{88327DDB-9180-4B09-A2D7-D09B4DE7CEE1}" type="slidenum">
              <a:rPr lang="he-IL" smtClean="0"/>
              <a:t>28</a:t>
            </a:fld>
            <a:endParaRPr lang="he-IL"/>
          </a:p>
        </p:txBody>
      </p:sp>
    </p:spTree>
    <p:extLst>
      <p:ext uri="{BB962C8B-B14F-4D97-AF65-F5344CB8AC3E}">
        <p14:creationId xmlns:p14="http://schemas.microsoft.com/office/powerpoint/2010/main" val="29812134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dirty="0"/>
              <a:t>אירועים חיוביים ככל הנראה מהווים בלם מפני פיתוח פחד מתמשך – בגלל</a:t>
            </a:r>
            <a:r>
              <a:rPr lang="he-IL" baseline="0" dirty="0"/>
              <a:t> שאנשים עם </a:t>
            </a:r>
            <a:r>
              <a:rPr lang="en-US" baseline="0" dirty="0"/>
              <a:t>SP</a:t>
            </a:r>
            <a:r>
              <a:rPr lang="he-IL" baseline="0" dirty="0"/>
              <a:t> נמנעים מאירועים בכלל, אין להם הזדמנות לבסס את ה"בלם" הנ"ל.</a:t>
            </a:r>
            <a:r>
              <a:rPr lang="he-IL" dirty="0"/>
              <a:t> </a:t>
            </a:r>
          </a:p>
          <a:p>
            <a:pPr marL="0" marR="0" indent="0" algn="r" defTabSz="914400" rtl="1" eaLnBrk="1" fontAlgn="auto" latinLnBrk="0" hangingPunct="1">
              <a:lnSpc>
                <a:spcPct val="100000"/>
              </a:lnSpc>
              <a:spcBef>
                <a:spcPts val="0"/>
              </a:spcBef>
              <a:spcAft>
                <a:spcPts val="0"/>
              </a:spcAft>
              <a:buClrTx/>
              <a:buSzTx/>
              <a:buFontTx/>
              <a:buNone/>
              <a:tabLst/>
              <a:defRPr/>
            </a:pPr>
            <a:endParaRPr lang="he-IL" dirty="0"/>
          </a:p>
          <a:p>
            <a:r>
              <a:rPr lang="he-IL" dirty="0"/>
              <a:t>השונות מוסברת יותר על ידי פקטורים ספציפיים ופחות על ידי </a:t>
            </a:r>
            <a:r>
              <a:rPr lang="he-IL" b="1" dirty="0"/>
              <a:t>פקטור ה-</a:t>
            </a:r>
            <a:r>
              <a:rPr lang="en-US" b="1" dirty="0"/>
              <a:t>negative affectivity</a:t>
            </a:r>
            <a:r>
              <a:rPr lang="he-IL" b="1" dirty="0"/>
              <a:t>/ </a:t>
            </a:r>
            <a:r>
              <a:rPr lang="he-IL" b="1" dirty="0" err="1"/>
              <a:t>נוירוטיסיזם</a:t>
            </a:r>
            <a:endParaRPr lang="he-IL" b="1" dirty="0"/>
          </a:p>
          <a:p>
            <a:r>
              <a:rPr lang="en-US" dirty="0"/>
              <a:t>SP</a:t>
            </a:r>
            <a:r>
              <a:rPr lang="he-IL" dirty="0"/>
              <a:t> בקרב ילדים – מושפע </a:t>
            </a:r>
            <a:r>
              <a:rPr lang="he-IL" b="1" dirty="0"/>
              <a:t>מהבעת פחד על ידי </a:t>
            </a:r>
            <a:r>
              <a:rPr lang="he-IL" b="1" dirty="0" err="1"/>
              <a:t>אמהות</a:t>
            </a:r>
            <a:r>
              <a:rPr lang="he-IL" b="1" dirty="0"/>
              <a:t> </a:t>
            </a:r>
            <a:r>
              <a:rPr lang="he-IL" dirty="0"/>
              <a:t>מול הילד לגורמים ספציפיים (</a:t>
            </a:r>
            <a:r>
              <a:rPr lang="en-US" dirty="0"/>
              <a:t>modeling</a:t>
            </a:r>
            <a:r>
              <a:rPr lang="he-IL" dirty="0"/>
              <a:t>), </a:t>
            </a:r>
            <a:r>
              <a:rPr lang="he-IL" b="1" dirty="0"/>
              <a:t>תגובות ההורים בכלל לסביבה</a:t>
            </a:r>
            <a:r>
              <a:rPr lang="he-IL" dirty="0"/>
              <a:t>, וציפיות של ההורים </a:t>
            </a:r>
            <a:r>
              <a:rPr lang="he-IL" b="1" dirty="0"/>
              <a:t>כלפי הילדים עצמם</a:t>
            </a:r>
          </a:p>
          <a:p>
            <a:r>
              <a:rPr lang="he-IL" dirty="0"/>
              <a:t>אין הבדל בין מספר האירועים הטראומטיים הנזכרים על ידי אנשים עם </a:t>
            </a:r>
            <a:r>
              <a:rPr lang="en-US" dirty="0"/>
              <a:t>SP</a:t>
            </a:r>
            <a:r>
              <a:rPr lang="he-IL" dirty="0"/>
              <a:t> ונבדקי בקרה. יתכן כי הסיבה היא שאנשים עם </a:t>
            </a:r>
            <a:r>
              <a:rPr lang="en-US" dirty="0"/>
              <a:t>SP</a:t>
            </a:r>
            <a:r>
              <a:rPr lang="he-IL" dirty="0"/>
              <a:t> נמנעים יותר, ולכן חוסמים התקלות עם אירועים </a:t>
            </a:r>
            <a:r>
              <a:rPr lang="he-IL" dirty="0" err="1"/>
              <a:t>טראומטים</a:t>
            </a:r>
            <a:r>
              <a:rPr lang="he-IL" dirty="0"/>
              <a:t> נוספים. כמו כן חוסמים התקלות עם אירועים חיוביים שעשויים להוות בלם.</a:t>
            </a:r>
          </a:p>
          <a:p>
            <a:r>
              <a:rPr lang="he-IL" dirty="0"/>
              <a:t>אנשים עם </a:t>
            </a:r>
            <a:r>
              <a:rPr lang="en-US" dirty="0"/>
              <a:t>SP</a:t>
            </a:r>
            <a:r>
              <a:rPr lang="he-IL" dirty="0"/>
              <a:t> לרוב לא זוכרים את האירוע שיתכן וגרם ל-</a:t>
            </a:r>
            <a:r>
              <a:rPr lang="en-US" dirty="0"/>
              <a:t>SP</a:t>
            </a:r>
            <a:r>
              <a:rPr lang="he-IL" dirty="0"/>
              <a:t> שלהם, למרות שהדבר לא אומר שלא היה אירוע כגון זה. פגיעות גנטית לאירועים לא נמצאה עד כה </a:t>
            </a:r>
            <a:r>
              <a:rPr lang="he-IL" b="1" dirty="0"/>
              <a:t>אצלם.</a:t>
            </a:r>
          </a:p>
          <a:p>
            <a:pPr marL="0" marR="0" indent="0" algn="r" defTabSz="914400" rtl="1" eaLnBrk="1" fontAlgn="auto" latinLnBrk="0" hangingPunct="1">
              <a:lnSpc>
                <a:spcPct val="100000"/>
              </a:lnSpc>
              <a:spcBef>
                <a:spcPts val="0"/>
              </a:spcBef>
              <a:spcAft>
                <a:spcPts val="0"/>
              </a:spcAft>
              <a:buClrTx/>
              <a:buSzTx/>
              <a:buFontTx/>
              <a:buNone/>
              <a:tabLst/>
              <a:defRPr/>
            </a:pPr>
            <a:endParaRPr lang="he-IL" dirty="0"/>
          </a:p>
          <a:p>
            <a:endParaRPr lang="he-IL" dirty="0"/>
          </a:p>
        </p:txBody>
      </p:sp>
      <p:sp>
        <p:nvSpPr>
          <p:cNvPr id="4" name="מציין מיקום של מספר שקופית 3"/>
          <p:cNvSpPr>
            <a:spLocks noGrp="1"/>
          </p:cNvSpPr>
          <p:nvPr>
            <p:ph type="sldNum" sz="quarter" idx="10"/>
          </p:nvPr>
        </p:nvSpPr>
        <p:spPr/>
        <p:txBody>
          <a:bodyPr/>
          <a:lstStyle/>
          <a:p>
            <a:fld id="{88327DDB-9180-4B09-A2D7-D09B4DE7CEE1}" type="slidenum">
              <a:rPr lang="he-IL" smtClean="0"/>
              <a:t>29</a:t>
            </a:fld>
            <a:endParaRPr lang="he-IL"/>
          </a:p>
        </p:txBody>
      </p:sp>
    </p:spTree>
    <p:extLst>
      <p:ext uri="{BB962C8B-B14F-4D97-AF65-F5344CB8AC3E}">
        <p14:creationId xmlns:p14="http://schemas.microsoft.com/office/powerpoint/2010/main" val="1675099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200" dirty="0">
                <a:latin typeface="David" panose="020E0502060401010101" pitchFamily="34" charset="-79"/>
                <a:cs typeface="David" panose="020E0502060401010101" pitchFamily="34" charset="-79"/>
              </a:rPr>
              <a:t>אירוע טראומטי מעלה סיכון ל-</a:t>
            </a:r>
            <a:r>
              <a:rPr lang="en-US" sz="1200" dirty="0">
                <a:latin typeface="David" panose="020E0502060401010101" pitchFamily="34" charset="-79"/>
                <a:cs typeface="David" panose="020E0502060401010101" pitchFamily="34" charset="-79"/>
              </a:rPr>
              <a:t>GAD</a:t>
            </a:r>
            <a:r>
              <a:rPr lang="he-IL" sz="1200" dirty="0">
                <a:latin typeface="David" panose="020E0502060401010101" pitchFamily="34" charset="-79"/>
                <a:cs typeface="David" panose="020E0502060401010101" pitchFamily="34" charset="-79"/>
              </a:rPr>
              <a:t> ו-</a:t>
            </a:r>
            <a:r>
              <a:rPr lang="en-US" sz="1200" dirty="0">
                <a:latin typeface="David" panose="020E0502060401010101" pitchFamily="34" charset="-79"/>
                <a:cs typeface="David" panose="020E0502060401010101" pitchFamily="34" charset="-79"/>
              </a:rPr>
              <a:t>PD</a:t>
            </a:r>
            <a:endParaRPr lang="he-IL" sz="1200" dirty="0">
              <a:latin typeface="David" panose="020E0502060401010101" pitchFamily="34" charset="-79"/>
              <a:cs typeface="David" panose="020E0502060401010101" pitchFamily="34" charset="-79"/>
            </a:endParaRPr>
          </a:p>
          <a:p>
            <a:r>
              <a:rPr lang="he-IL" sz="1200" dirty="0">
                <a:latin typeface="David" panose="020E0502060401010101" pitchFamily="34" charset="-79"/>
                <a:cs typeface="David" panose="020E0502060401010101" pitchFamily="34" charset="-79"/>
              </a:rPr>
              <a:t>לדוג', 6-9 חודשים לאחר </a:t>
            </a:r>
            <a:r>
              <a:rPr lang="he-IL" sz="1200" dirty="0" err="1">
                <a:latin typeface="David" panose="020E0502060401010101" pitchFamily="34" charset="-79"/>
                <a:cs typeface="David" panose="020E0502060401010101" pitchFamily="34" charset="-79"/>
              </a:rPr>
              <a:t>הוריקאנים</a:t>
            </a:r>
            <a:r>
              <a:rPr lang="he-IL" sz="1200" dirty="0">
                <a:latin typeface="David" panose="020E0502060401010101" pitchFamily="34" charset="-79"/>
                <a:cs typeface="David" panose="020E0502060401010101" pitchFamily="34" charset="-79"/>
              </a:rPr>
              <a:t> בפלורידה (2004), במדגם של </a:t>
            </a:r>
            <a:r>
              <a:rPr lang="he-IL" sz="1200" b="1" dirty="0">
                <a:latin typeface="David" panose="020E0502060401010101" pitchFamily="34" charset="-79"/>
                <a:cs typeface="David" panose="020E0502060401010101" pitchFamily="34" charset="-79"/>
              </a:rPr>
              <a:t>1452 מבוגרים, שכיחות </a:t>
            </a:r>
            <a:r>
              <a:rPr lang="en-US" sz="1200" b="1" dirty="0">
                <a:latin typeface="David" panose="020E0502060401010101" pitchFamily="34" charset="-79"/>
                <a:cs typeface="David" panose="020E0502060401010101" pitchFamily="34" charset="-79"/>
              </a:rPr>
              <a:t>GAD</a:t>
            </a:r>
            <a:r>
              <a:rPr lang="he-IL" sz="1200" b="1" dirty="0">
                <a:latin typeface="David" panose="020E0502060401010101" pitchFamily="34" charset="-79"/>
                <a:cs typeface="David" panose="020E0502060401010101" pitchFamily="34" charset="-79"/>
              </a:rPr>
              <a:t> הייתה 5.5%. </a:t>
            </a:r>
          </a:p>
          <a:p>
            <a:r>
              <a:rPr lang="he-IL" sz="1200" dirty="0">
                <a:latin typeface="David" panose="020E0502060401010101" pitchFamily="34" charset="-79"/>
                <a:cs typeface="David" panose="020E0502060401010101" pitchFamily="34" charset="-79"/>
              </a:rPr>
              <a:t>גורמי סיכון מרובים, אך גורם בולט הוא עצם החשיפה לאירועים קודמים </a:t>
            </a:r>
            <a:r>
              <a:rPr lang="he-IL" sz="1200" dirty="0">
                <a:latin typeface="David" panose="020E0502060401010101" pitchFamily="34" charset="-79"/>
                <a:cs typeface="David" panose="020E0502060401010101" pitchFamily="34" charset="-79"/>
                <a:sym typeface="Wingdings" panose="05000000000000000000" pitchFamily="2" charset="2"/>
              </a:rPr>
              <a:t> עיסוק בשליטה. לחלופין, מעגליות </a:t>
            </a:r>
            <a:r>
              <a:rPr lang="he-IL" sz="1200" dirty="0" err="1">
                <a:latin typeface="David" panose="020E0502060401010101" pitchFamily="34" charset="-79"/>
                <a:cs typeface="David" panose="020E0502060401010101" pitchFamily="34" charset="-79"/>
                <a:sym typeface="Wingdings" panose="05000000000000000000" pitchFamily="2" charset="2"/>
              </a:rPr>
              <a:t>באיך</a:t>
            </a:r>
            <a:r>
              <a:rPr lang="he-IL" sz="1200" dirty="0">
                <a:latin typeface="David" panose="020E0502060401010101" pitchFamily="34" charset="-79"/>
                <a:cs typeface="David" panose="020E0502060401010101" pitchFamily="34" charset="-79"/>
                <a:sym typeface="Wingdings" panose="05000000000000000000" pitchFamily="2" charset="2"/>
              </a:rPr>
              <a:t> חווים אירועים קשים. </a:t>
            </a:r>
          </a:p>
          <a:p>
            <a:r>
              <a:rPr lang="he-IL" sz="1200" dirty="0">
                <a:latin typeface="David" panose="020E0502060401010101" pitchFamily="34" charset="-79"/>
                <a:cs typeface="David" panose="020E0502060401010101" pitchFamily="34" charset="-79"/>
                <a:sym typeface="Wingdings" panose="05000000000000000000" pitchFamily="2" charset="2"/>
              </a:rPr>
              <a:t>מניעה – תמיכה חברתית בחודשים שקדמו להוריקנים</a:t>
            </a:r>
          </a:p>
          <a:p>
            <a:r>
              <a:rPr lang="he-IL" sz="1200" dirty="0">
                <a:latin typeface="David" panose="020E0502060401010101" pitchFamily="34" charset="-79"/>
                <a:cs typeface="David" panose="020E0502060401010101" pitchFamily="34" charset="-79"/>
                <a:sym typeface="Wingdings" panose="05000000000000000000" pitchFamily="2" charset="2"/>
              </a:rPr>
              <a:t>לצד ההשפעה של אירועים טראומטיים – חרדה תכונתית גבוהה מהווה גורם סיכון להתפתחות חרדה פוסט טראומה. תומך במודל </a:t>
            </a:r>
            <a:r>
              <a:rPr lang="he-IL" sz="1200" dirty="0" err="1">
                <a:latin typeface="David" panose="020E0502060401010101" pitchFamily="34" charset="-79"/>
                <a:cs typeface="David" panose="020E0502060401010101" pitchFamily="34" charset="-79"/>
                <a:sym typeface="Wingdings" panose="05000000000000000000" pitchFamily="2" charset="2"/>
              </a:rPr>
              <a:t>דיאתזה</a:t>
            </a:r>
            <a:r>
              <a:rPr lang="he-IL" sz="1200" dirty="0">
                <a:latin typeface="David" panose="020E0502060401010101" pitchFamily="34" charset="-79"/>
                <a:cs typeface="David" panose="020E0502060401010101" pitchFamily="34" charset="-79"/>
                <a:sym typeface="Wingdings" panose="05000000000000000000" pitchFamily="2" charset="2"/>
              </a:rPr>
              <a:t>-לחץ. </a:t>
            </a:r>
            <a:r>
              <a:rPr lang="he-IL" sz="1200" dirty="0" err="1">
                <a:latin typeface="David" panose="020E0502060401010101" pitchFamily="34" charset="-79"/>
                <a:cs typeface="David" panose="020E0502060401010101" pitchFamily="34" charset="-79"/>
                <a:sym typeface="Wingdings" panose="05000000000000000000" pitchFamily="2" charset="2"/>
              </a:rPr>
              <a:t>אינט</a:t>
            </a:r>
            <a:r>
              <a:rPr lang="he-IL" sz="1200" dirty="0">
                <a:latin typeface="David" panose="020E0502060401010101" pitchFamily="34" charset="-79"/>
                <a:cs typeface="David" panose="020E0502060401010101" pitchFamily="34" charset="-79"/>
                <a:sym typeface="Wingdings" panose="05000000000000000000" pitchFamily="2" charset="2"/>
              </a:rPr>
              <a:t>' בין חרדה תכונתית לחשיפה לאירוע טראומטי. </a:t>
            </a:r>
          </a:p>
        </p:txBody>
      </p:sp>
      <p:sp>
        <p:nvSpPr>
          <p:cNvPr id="4" name="מציין מיקום של מספר שקופית 3"/>
          <p:cNvSpPr>
            <a:spLocks noGrp="1"/>
          </p:cNvSpPr>
          <p:nvPr>
            <p:ph type="sldNum" sz="quarter" idx="10"/>
          </p:nvPr>
        </p:nvSpPr>
        <p:spPr/>
        <p:txBody>
          <a:bodyPr/>
          <a:lstStyle/>
          <a:p>
            <a:fld id="{88327DDB-9180-4B09-A2D7-D09B4DE7CEE1}" type="slidenum">
              <a:rPr lang="he-IL" smtClean="0"/>
              <a:t>30</a:t>
            </a:fld>
            <a:endParaRPr lang="he-IL"/>
          </a:p>
        </p:txBody>
      </p:sp>
    </p:spTree>
    <p:extLst>
      <p:ext uri="{BB962C8B-B14F-4D97-AF65-F5344CB8AC3E}">
        <p14:creationId xmlns:p14="http://schemas.microsoft.com/office/powerpoint/2010/main" val="30167694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ארבעת הליחות – דם, מרה שחורה, מרה צהובה וליחה.</a:t>
            </a:r>
            <a:r>
              <a:rPr lang="he-IL" baseline="0" dirty="0"/>
              <a:t> נוירוטיות נובעת מרמות גבוהות של מרה שחורה</a:t>
            </a:r>
          </a:p>
          <a:p>
            <a:r>
              <a:rPr lang="he-IL" sz="3200" dirty="0">
                <a:latin typeface="David" panose="020E0502060401010101" pitchFamily="34" charset="-79"/>
                <a:cs typeface="David" panose="020E0502060401010101" pitchFamily="34" charset="-79"/>
              </a:rPr>
              <a:t>טמפרמנט – "טבע רגשי" של הפרט</a:t>
            </a:r>
          </a:p>
          <a:p>
            <a:r>
              <a:rPr lang="he-IL" sz="3200" dirty="0">
                <a:latin typeface="David" panose="020E0502060401010101" pitchFamily="34" charset="-79"/>
                <a:cs typeface="David" panose="020E0502060401010101" pitchFamily="34" charset="-79"/>
              </a:rPr>
              <a:t>נחקר מ-450 לפנה"ס (ארבעת הליחות ביוון העתיקה)</a:t>
            </a:r>
          </a:p>
          <a:p>
            <a:r>
              <a:rPr lang="he-IL" sz="3200" dirty="0" err="1">
                <a:latin typeface="David" panose="020E0502060401010101" pitchFamily="34" charset="-79"/>
                <a:cs typeface="David" panose="020E0502060401010101" pitchFamily="34" charset="-79"/>
              </a:rPr>
              <a:t>נוירוטויות</a:t>
            </a:r>
            <a:endParaRPr lang="he-IL" sz="3200" dirty="0">
              <a:latin typeface="David" panose="020E0502060401010101" pitchFamily="34" charset="-79"/>
              <a:cs typeface="David" panose="020E0502060401010101" pitchFamily="34" charset="-79"/>
            </a:endParaRPr>
          </a:p>
          <a:p>
            <a:pPr lvl="1"/>
            <a:r>
              <a:rPr lang="he-IL" sz="3000" b="1" dirty="0" err="1">
                <a:latin typeface="David" panose="020E0502060401010101" pitchFamily="34" charset="-79"/>
                <a:cs typeface="David" panose="020E0502060401010101" pitchFamily="34" charset="-79"/>
              </a:rPr>
              <a:t>הנטיה</a:t>
            </a:r>
            <a:r>
              <a:rPr lang="he-IL" sz="3000" b="1" dirty="0">
                <a:latin typeface="David" panose="020E0502060401010101" pitchFamily="34" charset="-79"/>
                <a:cs typeface="David" panose="020E0502060401010101" pitchFamily="34" charset="-79"/>
              </a:rPr>
              <a:t> להגיב שלילית (חרדה, פחד, עצבנות, כעס, עצבות) </a:t>
            </a:r>
            <a:r>
              <a:rPr lang="he-IL" sz="3000" b="1" dirty="0" err="1">
                <a:latin typeface="David" panose="020E0502060401010101" pitchFamily="34" charset="-79"/>
                <a:cs typeface="David" panose="020E0502060401010101" pitchFamily="34" charset="-79"/>
              </a:rPr>
              <a:t>לסטרסורים</a:t>
            </a:r>
            <a:endParaRPr lang="he-IL" sz="3000" b="1" dirty="0">
              <a:latin typeface="David" panose="020E0502060401010101" pitchFamily="34" charset="-79"/>
              <a:cs typeface="David" panose="020E0502060401010101" pitchFamily="34" charset="-79"/>
            </a:endParaRPr>
          </a:p>
          <a:p>
            <a:pPr lvl="1"/>
            <a:r>
              <a:rPr lang="he-IL" sz="3000" b="1" dirty="0">
                <a:latin typeface="David" panose="020E0502060401010101" pitchFamily="34" charset="-79"/>
                <a:cs typeface="David" panose="020E0502060401010101" pitchFamily="34" charset="-79"/>
              </a:rPr>
              <a:t>תפיסה עיקשת כי העולם </a:t>
            </a:r>
            <a:r>
              <a:rPr lang="he-IL" sz="3000" b="1" dirty="0" err="1">
                <a:latin typeface="David" panose="020E0502060401010101" pitchFamily="34" charset="-79"/>
                <a:cs typeface="David" panose="020E0502060401010101" pitchFamily="34" charset="-79"/>
              </a:rPr>
              <a:t>מסכון</a:t>
            </a:r>
            <a:r>
              <a:rPr lang="he-IL" sz="3000" b="1" dirty="0">
                <a:latin typeface="David" panose="020E0502060401010101" pitchFamily="34" charset="-79"/>
                <a:cs typeface="David" panose="020E0502060401010101" pitchFamily="34" charset="-79"/>
              </a:rPr>
              <a:t> ומאיים</a:t>
            </a:r>
          </a:p>
          <a:p>
            <a:pPr lvl="1"/>
            <a:r>
              <a:rPr lang="he-IL" sz="3000" b="1" dirty="0">
                <a:latin typeface="David" panose="020E0502060401010101" pitchFamily="34" charset="-79"/>
                <a:cs typeface="David" panose="020E0502060401010101" pitchFamily="34" charset="-79"/>
              </a:rPr>
              <a:t>אמונות לגבי חוסר היכולת של הפרט להתמודד עם אתגרים</a:t>
            </a:r>
          </a:p>
          <a:p>
            <a:pPr lvl="2"/>
            <a:r>
              <a:rPr lang="he-IL" sz="2800" dirty="0">
                <a:latin typeface="David" panose="020E0502060401010101" pitchFamily="34" charset="-79"/>
                <a:cs typeface="David" panose="020E0502060401010101" pitchFamily="34" charset="-79"/>
              </a:rPr>
              <a:t>נטייה לחוות רגשות שליליים עזים ותדירים המקושרים לתחושת חוסר שליטה בתגובה לסטרס</a:t>
            </a:r>
          </a:p>
          <a:p>
            <a:r>
              <a:rPr lang="he-IL" sz="3200" dirty="0">
                <a:latin typeface="David" panose="020E0502060401010101" pitchFamily="34" charset="-79"/>
                <a:cs typeface="David" panose="020E0502060401010101" pitchFamily="34" charset="-79"/>
              </a:rPr>
              <a:t>הגדרה זו אינה כוללת דאגה, </a:t>
            </a:r>
            <a:r>
              <a:rPr lang="he-IL" sz="3200" dirty="0" err="1">
                <a:latin typeface="David" panose="020E0502060401010101" pitchFamily="34" charset="-79"/>
                <a:cs typeface="David" panose="020E0502060401010101" pitchFamily="34" charset="-79"/>
              </a:rPr>
              <a:t>רומינציה</a:t>
            </a:r>
            <a:r>
              <a:rPr lang="he-IL" sz="3200" dirty="0">
                <a:latin typeface="David" panose="020E0502060401010101" pitchFamily="34" charset="-79"/>
                <a:cs typeface="David" panose="020E0502060401010101" pitchFamily="34" charset="-79"/>
              </a:rPr>
              <a:t> והימנעות רגשית, אך רואים בתהליכים אלו פועל יוצא של נוירוטיות גבוהה ומתחזקים שלה. </a:t>
            </a:r>
          </a:p>
          <a:p>
            <a:r>
              <a:rPr lang="he-IL" sz="3200" dirty="0">
                <a:latin typeface="David" panose="020E0502060401010101" pitchFamily="34" charset="-79"/>
                <a:cs typeface="David" panose="020E0502060401010101" pitchFamily="34" charset="-79"/>
              </a:rPr>
              <a:t>מקושרת למגוון הפרעות מנטליות, כולל </a:t>
            </a:r>
            <a:r>
              <a:rPr lang="he-IL" sz="3200" dirty="0" err="1">
                <a:latin typeface="David" panose="020E0502060401010101" pitchFamily="34" charset="-79"/>
                <a:cs typeface="David" panose="020E0502060401010101" pitchFamily="34" charset="-79"/>
              </a:rPr>
              <a:t>קומורבידיות</a:t>
            </a:r>
            <a:r>
              <a:rPr lang="he-IL" sz="3200" dirty="0">
                <a:latin typeface="David" panose="020E0502060401010101" pitchFamily="34" charset="-79"/>
                <a:cs typeface="David" panose="020E0502060401010101" pitchFamily="34" charset="-79"/>
              </a:rPr>
              <a:t> לכשעצמה</a:t>
            </a:r>
          </a:p>
          <a:p>
            <a:r>
              <a:rPr lang="he-IL" sz="3200" dirty="0">
                <a:latin typeface="David" panose="020E0502060401010101" pitchFamily="34" charset="-79"/>
                <a:cs typeface="David" panose="020E0502060401010101" pitchFamily="34" charset="-79"/>
              </a:rPr>
              <a:t>מקושרת למגוון בעיות פיזיולוגיות (אסטמה,</a:t>
            </a:r>
            <a:r>
              <a:rPr lang="he-IL" sz="3200" baseline="0" dirty="0">
                <a:latin typeface="David" panose="020E0502060401010101" pitchFamily="34" charset="-79"/>
                <a:cs typeface="David" panose="020E0502060401010101" pitchFamily="34" charset="-79"/>
              </a:rPr>
              <a:t> קרדיו-</a:t>
            </a:r>
            <a:r>
              <a:rPr lang="he-IL" sz="3200" baseline="0" dirty="0" err="1">
                <a:latin typeface="David" panose="020E0502060401010101" pitchFamily="34" charset="-79"/>
                <a:cs typeface="David" panose="020E0502060401010101" pitchFamily="34" charset="-79"/>
              </a:rPr>
              <a:t>ווסקולארי</a:t>
            </a:r>
            <a:r>
              <a:rPr lang="he-IL" sz="3200" baseline="0" dirty="0">
                <a:latin typeface="David" panose="020E0502060401010101" pitchFamily="34" charset="-79"/>
                <a:cs typeface="David" panose="020E0502060401010101" pitchFamily="34" charset="-79"/>
              </a:rPr>
              <a:t>, מעי </a:t>
            </a:r>
            <a:r>
              <a:rPr lang="he-IL" sz="3200" baseline="0" dirty="0" err="1">
                <a:latin typeface="David" panose="020E0502060401010101" pitchFamily="34" charset="-79"/>
                <a:cs typeface="David" panose="020E0502060401010101" pitchFamily="34" charset="-79"/>
              </a:rPr>
              <a:t>רגיז</a:t>
            </a:r>
            <a:r>
              <a:rPr lang="he-IL" sz="3200" baseline="0" dirty="0">
                <a:latin typeface="David" panose="020E0502060401010101" pitchFamily="34" charset="-79"/>
                <a:cs typeface="David" panose="020E0502060401010101" pitchFamily="34" charset="-79"/>
              </a:rPr>
              <a:t>), חיפוש ותגובתיות לטיפול.</a:t>
            </a:r>
            <a:endParaRPr lang="he-IL" sz="3200" dirty="0">
              <a:latin typeface="David" panose="020E0502060401010101" pitchFamily="34" charset="-79"/>
              <a:cs typeface="David" panose="020E0502060401010101" pitchFamily="34" charset="-79"/>
            </a:endParaRPr>
          </a:p>
          <a:p>
            <a:endParaRPr lang="he-IL" dirty="0"/>
          </a:p>
        </p:txBody>
      </p:sp>
      <p:sp>
        <p:nvSpPr>
          <p:cNvPr id="4" name="מציין מיקום של מספר שקופית 3"/>
          <p:cNvSpPr>
            <a:spLocks noGrp="1"/>
          </p:cNvSpPr>
          <p:nvPr>
            <p:ph type="sldNum" sz="quarter" idx="10"/>
          </p:nvPr>
        </p:nvSpPr>
        <p:spPr/>
        <p:txBody>
          <a:bodyPr/>
          <a:lstStyle/>
          <a:p>
            <a:fld id="{88327DDB-9180-4B09-A2D7-D09B4DE7CEE1}" type="slidenum">
              <a:rPr lang="he-IL" smtClean="0"/>
              <a:t>31</a:t>
            </a:fld>
            <a:endParaRPr lang="he-IL"/>
          </a:p>
        </p:txBody>
      </p:sp>
    </p:spTree>
    <p:extLst>
      <p:ext uri="{BB962C8B-B14F-4D97-AF65-F5344CB8AC3E}">
        <p14:creationId xmlns:p14="http://schemas.microsoft.com/office/powerpoint/2010/main" val="29367468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תיאוריה המסבירה את התפתחות הנוירוטיות, תוך שילוב גורמים גנטיים, </a:t>
            </a:r>
            <a:r>
              <a:rPr lang="he-IL" dirty="0" err="1"/>
              <a:t>נוירוביולוגיים</a:t>
            </a:r>
            <a:r>
              <a:rPr lang="he-IL" baseline="0" dirty="0"/>
              <a:t> וסביבתיים.</a:t>
            </a:r>
          </a:p>
          <a:p>
            <a:r>
              <a:rPr lang="he-IL" dirty="0"/>
              <a:t>הסתכלות שעומדת בקנה אחד עם זיהוי תהליכי ליבה בהתפתחות ותחזוקת סימפטומים מעבר</a:t>
            </a:r>
            <a:r>
              <a:rPr lang="he-IL" baseline="0" dirty="0"/>
              <a:t> לטווח הפרעות רחב.</a:t>
            </a:r>
            <a:endParaRPr lang="en-US" baseline="0" dirty="0"/>
          </a:p>
          <a:p>
            <a:r>
              <a:rPr lang="he-IL" baseline="0" dirty="0"/>
              <a:t>המודל במקור בא לתאר הפרעות חרדה ומצב רוח, אבל הם הגיעו למסקנה שהוא בעצם מתאר את התפתחות הנוירוטיות בכללי. </a:t>
            </a:r>
          </a:p>
          <a:p>
            <a:r>
              <a:rPr lang="he-IL" baseline="0" dirty="0"/>
              <a:t>המודל מתאר שלוש </a:t>
            </a:r>
            <a:r>
              <a:rPr lang="he-IL" baseline="0" dirty="0" err="1"/>
              <a:t>דיאתזות</a:t>
            </a:r>
            <a:r>
              <a:rPr lang="he-IL" baseline="0" dirty="0"/>
              <a:t> מובחנות אך </a:t>
            </a:r>
            <a:r>
              <a:rPr lang="he-IL" baseline="0" dirty="0" err="1"/>
              <a:t>באינט</a:t>
            </a:r>
            <a:r>
              <a:rPr lang="he-IL" baseline="0" dirty="0"/>
              <a:t>' זו עם זו:</a:t>
            </a:r>
          </a:p>
          <a:p>
            <a:r>
              <a:rPr lang="he-IL" baseline="0" dirty="0"/>
              <a:t>א. פגיעות ביולוגית כללית (תורשתית)</a:t>
            </a:r>
          </a:p>
          <a:p>
            <a:r>
              <a:rPr lang="he-IL" baseline="0" dirty="0"/>
              <a:t>ב. פגיעות פסיכולוגית כללית – מורכבת מתחושת מוגברת של חוסר שליטה וקושי לצפות את העתיד. פגיעות זו מקושרת לשינויים בתפקודים נוירולוגיים הנובעת מחוויות שליליות מוקדמות</a:t>
            </a:r>
          </a:p>
          <a:p>
            <a:r>
              <a:rPr lang="he-IL" baseline="0" dirty="0"/>
              <a:t>ג. פגיעות פסיכולוגית ספציפית (גם נלמדת במידה רבה) – המסבירה למה הפרעה רגשית מסוימת מתפתחת ולא אחרת. </a:t>
            </a:r>
          </a:p>
          <a:p>
            <a:endParaRPr lang="he-IL" baseline="0" dirty="0"/>
          </a:p>
          <a:p>
            <a:r>
              <a:rPr lang="he-IL" baseline="0" dirty="0"/>
              <a:t>שתי הכלליות תורמת להתפתחות נוירוטיות עצמה, שבתורה מתווכת סיכון להתפתחות הפרעות חרדה ומצב רוח. </a:t>
            </a:r>
            <a:endParaRPr lang="he-IL" dirty="0"/>
          </a:p>
        </p:txBody>
      </p:sp>
      <p:sp>
        <p:nvSpPr>
          <p:cNvPr id="4" name="מציין מיקום של מספר שקופית 3"/>
          <p:cNvSpPr>
            <a:spLocks noGrp="1"/>
          </p:cNvSpPr>
          <p:nvPr>
            <p:ph type="sldNum" sz="quarter" idx="10"/>
          </p:nvPr>
        </p:nvSpPr>
        <p:spPr/>
        <p:txBody>
          <a:bodyPr/>
          <a:lstStyle/>
          <a:p>
            <a:fld id="{88327DDB-9180-4B09-A2D7-D09B4DE7CEE1}" type="slidenum">
              <a:rPr lang="he-IL" smtClean="0"/>
              <a:t>32</a:t>
            </a:fld>
            <a:endParaRPr lang="he-IL"/>
          </a:p>
        </p:txBody>
      </p:sp>
    </p:spTree>
    <p:extLst>
      <p:ext uri="{BB962C8B-B14F-4D97-AF65-F5344CB8AC3E}">
        <p14:creationId xmlns:p14="http://schemas.microsoft.com/office/powerpoint/2010/main" val="3574759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הפרעות חרדה מאופיינות בפחד וחרדה מוגזמים וההשלכות ההתנהגותיות הנובעות מהם.</a:t>
            </a:r>
          </a:p>
          <a:p>
            <a:pPr lvl="1"/>
            <a:r>
              <a:rPr lang="he-IL" dirty="0"/>
              <a:t>פחד מוגדר בתור בתגובה הרגשית לאיום </a:t>
            </a:r>
            <a:r>
              <a:rPr lang="he-IL" dirty="0" err="1"/>
              <a:t>מיידי</a:t>
            </a:r>
            <a:r>
              <a:rPr lang="he-IL" dirty="0"/>
              <a:t> נתפס, בין אם הוא ממשי ובין אם לא</a:t>
            </a:r>
          </a:p>
          <a:p>
            <a:pPr lvl="1"/>
            <a:r>
              <a:rPr lang="he-IL" dirty="0"/>
              <a:t>חרדה מוגדרת בתור הציפיה לאיום עתידי, ולרוב דיפוזית יותר</a:t>
            </a:r>
          </a:p>
          <a:p>
            <a:r>
              <a:rPr lang="he-IL" dirty="0"/>
              <a:t>הפרעות החרדה השונות מובחנות זו מזו בראש ובראשונה באובייקטים ובמצבים המעוררים את הפחד, חרדה או ההימנעות, ואת הקוגניציות הנלוות לכך. </a:t>
            </a:r>
          </a:p>
          <a:p>
            <a:r>
              <a:rPr lang="he-IL" dirty="0"/>
              <a:t>הפרעות חרדה מובחנות מפחד או חרדה נורמטיביים בהיותם מוגזמים ומתמידים מעבר לתקופות האופייניות לשלב ההתפתחותי בו נמצא הפרט (נמשכות מעבר לשישה חודשים לדוג'). </a:t>
            </a:r>
          </a:p>
          <a:p>
            <a:r>
              <a:rPr lang="he-IL" dirty="0"/>
              <a:t>היות שבעיני המטופל הפחד הוא בהחלט מוצדק עוצמתו, ההחלטה לגבי מידת המוגזמות של הפחד היא למעשה בידי הקלינאי, ודורשת שיקול דעת, תוך התחשבות בקונטקסט התרבותי. **למצוא דוגמאות** לקחת דוגמה מהספר של הפסיכיאטר שבאפריקה</a:t>
            </a:r>
          </a:p>
          <a:p>
            <a:r>
              <a:rPr lang="he-IL" dirty="0"/>
              <a:t>יכול להיות שדואגים באותה מידה אבל תופסים את הדאגה שלהם אחרת. שיקול דעת של הקלינאי ושל המטופל. המטופל לא יפנה לקבל עזרה אם לא יחוש שזה חריג או מפריע לו, אם לא יחשוב שזה חריג ברמה התרבותית (מחשבות של עדי ושלי)</a:t>
            </a:r>
          </a:p>
          <a:p>
            <a:r>
              <a:rPr lang="he-IL" dirty="0"/>
              <a:t>ביחס של 2:1 נפוץ יותר אצל נשים.</a:t>
            </a:r>
          </a:p>
          <a:p>
            <a:r>
              <a:rPr lang="he-IL" dirty="0"/>
              <a:t>סדר הפרק – בהתאם לציר ההתפתחותי של מועד הפריצה הטיפוסי:</a:t>
            </a:r>
          </a:p>
          <a:p>
            <a:pPr lvl="1"/>
            <a:r>
              <a:rPr lang="en-US" dirty="0"/>
              <a:t>Separation anxiety, selective mutism, </a:t>
            </a:r>
            <a:r>
              <a:rPr lang="en-US" b="1" dirty="0"/>
              <a:t>SP, SAD, PD</a:t>
            </a:r>
            <a:r>
              <a:rPr lang="en-US" dirty="0"/>
              <a:t>, Agoraphobia, </a:t>
            </a:r>
            <a:r>
              <a:rPr lang="en-US" b="1" dirty="0"/>
              <a:t>GAD</a:t>
            </a:r>
            <a:r>
              <a:rPr lang="en-US" dirty="0"/>
              <a:t>, Substance/medication induced anxiety disorder</a:t>
            </a:r>
            <a:endParaRPr lang="he-IL" dirty="0"/>
          </a:p>
          <a:p>
            <a:r>
              <a:rPr lang="he-IL" dirty="0"/>
              <a:t>התקפי פאניקה מופיעים גם בהפרעות נפשיות אחרות (לבדוק באיזה)</a:t>
            </a:r>
          </a:p>
          <a:p>
            <a:endParaRPr lang="he-IL" dirty="0"/>
          </a:p>
        </p:txBody>
      </p:sp>
      <p:sp>
        <p:nvSpPr>
          <p:cNvPr id="4" name="מציין מיקום של מספר שקופית 3"/>
          <p:cNvSpPr>
            <a:spLocks noGrp="1"/>
          </p:cNvSpPr>
          <p:nvPr>
            <p:ph type="sldNum" sz="quarter" idx="10"/>
          </p:nvPr>
        </p:nvSpPr>
        <p:spPr/>
        <p:txBody>
          <a:bodyPr/>
          <a:lstStyle/>
          <a:p>
            <a:fld id="{88327DDB-9180-4B09-A2D7-D09B4DE7CEE1}" type="slidenum">
              <a:rPr lang="he-IL" smtClean="0"/>
              <a:t>9</a:t>
            </a:fld>
            <a:endParaRPr lang="he-IL"/>
          </a:p>
        </p:txBody>
      </p:sp>
    </p:spTree>
    <p:extLst>
      <p:ext uri="{BB962C8B-B14F-4D97-AF65-F5344CB8AC3E}">
        <p14:creationId xmlns:p14="http://schemas.microsoft.com/office/powerpoint/2010/main" val="39589150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i="1" dirty="0"/>
              <a:t>להבין יותר טוב מה זה אומר המשותפים והלא</a:t>
            </a:r>
            <a:r>
              <a:rPr lang="he-IL" b="1" i="1" baseline="0" dirty="0"/>
              <a:t> משותפים</a:t>
            </a:r>
          </a:p>
          <a:p>
            <a:r>
              <a:rPr lang="he-IL" b="0" i="0" baseline="0" dirty="0"/>
              <a:t>הגורמים הגנטיים מקושרים </a:t>
            </a:r>
            <a:r>
              <a:rPr lang="he-IL" b="0" i="0" baseline="0" dirty="0" err="1"/>
              <a:t>לנטיה</a:t>
            </a:r>
            <a:r>
              <a:rPr lang="he-IL" b="0" i="0" baseline="0" dirty="0"/>
              <a:t> </a:t>
            </a:r>
            <a:r>
              <a:rPr lang="he-IL" b="0" i="0" baseline="0" dirty="0" err="1"/>
              <a:t>הנוירוביולוגית</a:t>
            </a:r>
            <a:r>
              <a:rPr lang="he-IL" b="0" i="0" baseline="0" dirty="0"/>
              <a:t> לתגובתיות מוגברת במבנים המייצרים רגש ופעילות מופחתת באזורים מעכבים</a:t>
            </a:r>
          </a:p>
          <a:p>
            <a:endParaRPr lang="he-IL" b="0" i="0" baseline="0" dirty="0"/>
          </a:p>
          <a:p>
            <a:r>
              <a:rPr lang="he-IL" dirty="0"/>
              <a:t>גורמים גנטיים </a:t>
            </a:r>
            <a:r>
              <a:rPr lang="he-IL" dirty="0" err="1"/>
              <a:t>ונוירוביולוגיים</a:t>
            </a:r>
            <a:r>
              <a:rPr lang="he-IL" dirty="0"/>
              <a:t> התורמים להתפתחות סגנונות טמפרמנט ואישיות</a:t>
            </a:r>
          </a:p>
          <a:p>
            <a:r>
              <a:rPr lang="he-IL" dirty="0"/>
              <a:t>על בסיס מחקרי תאומים</a:t>
            </a:r>
          </a:p>
          <a:p>
            <a:pPr lvl="1"/>
            <a:r>
              <a:rPr lang="he-IL" dirty="0"/>
              <a:t>גנטיקה מסבירה 40-60% מהשונות בתכונת הנוירוטיות – מאוד עקבי</a:t>
            </a:r>
          </a:p>
          <a:p>
            <a:pPr lvl="1"/>
            <a:r>
              <a:rPr lang="he-IL" dirty="0"/>
              <a:t>מאפיינים סביבתיים משותפים מסבירים כלום מהשונות</a:t>
            </a:r>
          </a:p>
          <a:p>
            <a:pPr lvl="1"/>
            <a:r>
              <a:rPr lang="he-IL" dirty="0"/>
              <a:t>מאפיינים סביבתיים שאינם משותפים מסבירים את יתר השונות</a:t>
            </a:r>
          </a:p>
          <a:p>
            <a:r>
              <a:rPr lang="he-IL" dirty="0"/>
              <a:t>גנטיקה משפיעה יותר על התכונה בילדות, והסביבה משפיעה יותר בבגרות</a:t>
            </a:r>
          </a:p>
          <a:p>
            <a:r>
              <a:rPr lang="he-IL" dirty="0" err="1"/>
              <a:t>היפראקסיטביליות</a:t>
            </a:r>
            <a:r>
              <a:rPr lang="he-IL" dirty="0"/>
              <a:t> של </a:t>
            </a:r>
            <a:r>
              <a:rPr lang="he-IL" dirty="0" err="1"/>
              <a:t>האמיגדלה</a:t>
            </a:r>
            <a:r>
              <a:rPr lang="he-IL" dirty="0"/>
              <a:t> ופעילות מופחתת ב-</a:t>
            </a:r>
            <a:r>
              <a:rPr lang="en-US" dirty="0"/>
              <a:t>PF</a:t>
            </a:r>
            <a:r>
              <a:rPr lang="he-IL" dirty="0"/>
              <a:t> </a:t>
            </a:r>
          </a:p>
          <a:p>
            <a:r>
              <a:rPr lang="he-IL" dirty="0"/>
              <a:t>נתיב גנטי להתפתחות נוירוטיות</a:t>
            </a:r>
          </a:p>
          <a:p>
            <a:pPr lvl="1"/>
            <a:r>
              <a:rPr lang="he-IL" dirty="0"/>
              <a:t>תגובתיות יתר לגירויים אברסיביים</a:t>
            </a:r>
          </a:p>
          <a:p>
            <a:pPr lvl="1"/>
            <a:r>
              <a:rPr lang="he-IL" dirty="0"/>
              <a:t>יכולת מופחתת לנרמול פעילות לאחר הסרת האיום</a:t>
            </a:r>
          </a:p>
          <a:p>
            <a:r>
              <a:rPr lang="he-IL" dirty="0" err="1"/>
              <a:t>היפראקסיטביליות</a:t>
            </a:r>
            <a:r>
              <a:rPr lang="he-IL" dirty="0"/>
              <a:t> של מעגלים עצביים לאירועים מלחיצים אינה נובעת רק מגנטיקה אלא גם מחוויות טראומטיות בשלבי התפתחות קריטיים. </a:t>
            </a:r>
          </a:p>
          <a:p>
            <a:r>
              <a:rPr lang="he-IL" dirty="0"/>
              <a:t>הפתולוגיה נובעת מכך שהעוררות המוגברת מתעוררת בקונטקסט לא מתאים או ברמה מוגזמת. העוררות לכשעצמה היא אדפטיבית. </a:t>
            </a:r>
          </a:p>
          <a:p>
            <a:r>
              <a:rPr lang="he-IL" dirty="0"/>
              <a:t>ביולוגיה לכשעצמה אינה מספיקה – זה שילוב של </a:t>
            </a:r>
            <a:r>
              <a:rPr lang="he-IL" dirty="0" err="1"/>
              <a:t>ראקטיביות</a:t>
            </a:r>
            <a:r>
              <a:rPr lang="he-IL" dirty="0"/>
              <a:t> פיזיולוגית מוגזמת עם תפיסה פסיכולוגית של חוסר שליטה או יכולת לצפות את </a:t>
            </a:r>
            <a:r>
              <a:rPr lang="he-IL" dirty="0" err="1"/>
              <a:t>הסטרסור</a:t>
            </a:r>
            <a:r>
              <a:rPr lang="he-IL" dirty="0"/>
              <a:t>. </a:t>
            </a:r>
          </a:p>
          <a:p>
            <a:pPr lvl="1"/>
            <a:endParaRPr lang="he-IL" dirty="0"/>
          </a:p>
          <a:p>
            <a:endParaRPr lang="he-IL" b="0" i="0" dirty="0"/>
          </a:p>
        </p:txBody>
      </p:sp>
      <p:sp>
        <p:nvSpPr>
          <p:cNvPr id="4" name="מציין מיקום של מספר שקופית 3"/>
          <p:cNvSpPr>
            <a:spLocks noGrp="1"/>
          </p:cNvSpPr>
          <p:nvPr>
            <p:ph type="sldNum" sz="quarter" idx="10"/>
          </p:nvPr>
        </p:nvSpPr>
        <p:spPr/>
        <p:txBody>
          <a:bodyPr/>
          <a:lstStyle/>
          <a:p>
            <a:fld id="{88327DDB-9180-4B09-A2D7-D09B4DE7CEE1}" type="slidenum">
              <a:rPr lang="he-IL" smtClean="0"/>
              <a:t>33</a:t>
            </a:fld>
            <a:endParaRPr lang="he-IL"/>
          </a:p>
        </p:txBody>
      </p:sp>
    </p:spTree>
    <p:extLst>
      <p:ext uri="{BB962C8B-B14F-4D97-AF65-F5344CB8AC3E}">
        <p14:creationId xmlns:p14="http://schemas.microsoft.com/office/powerpoint/2010/main" val="36775725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0" i="0" baseline="0" dirty="0" err="1"/>
              <a:t>נוירוזיה</a:t>
            </a:r>
            <a:r>
              <a:rPr lang="he-IL" b="0" i="0" baseline="0" dirty="0"/>
              <a:t> ניסויית – מצבים בהם עוררו בחיה תחושת חוסר שליטה וחוסר יכולת לצפות הם אלו שגרמו למצבים חרדים כרוניים. מכך הגיעו למסקנה שחוסר שליטה או ניבוי לגבי פעילויות חיים חשובות מהווה גורם מרכזי בהתפתחות נוירוזה ניסויית. </a:t>
            </a:r>
          </a:p>
          <a:p>
            <a:r>
              <a:rPr lang="he-IL" dirty="0"/>
              <a:t>תחושת חוסר שליטה וקושי בניבוי אירועי חיים לצד תפיסה של חוסר יכולת להתמודד עם תוצאות שליליות הנובעות מאירועים אלו. </a:t>
            </a:r>
          </a:p>
          <a:p>
            <a:r>
              <a:rPr lang="he-IL" dirty="0"/>
              <a:t>חוויות הכוללות חוסר שליטה וחוסר יכולת לצפות את מה שיתרחש מהוות גורמים להתפתחות נוירוטיות לכשעצמה. </a:t>
            </a:r>
          </a:p>
          <a:p>
            <a:r>
              <a:rPr lang="he-IL" dirty="0"/>
              <a:t>"נוירוזה ניסויית" בחיות</a:t>
            </a:r>
          </a:p>
          <a:p>
            <a:r>
              <a:rPr lang="he-IL" dirty="0" err="1"/>
              <a:t>סטרסורים</a:t>
            </a:r>
            <a:r>
              <a:rPr lang="he-IL" dirty="0"/>
              <a:t> בלתי נשלטים ובלתי צפויים מביאים לרמות </a:t>
            </a:r>
            <a:r>
              <a:rPr lang="he-IL" dirty="0" err="1"/>
              <a:t>קורטיזול</a:t>
            </a:r>
            <a:r>
              <a:rPr lang="he-IL" dirty="0"/>
              <a:t> גבוהות יותר בהשוואה </a:t>
            </a:r>
            <a:r>
              <a:rPr lang="he-IL" dirty="0" err="1"/>
              <a:t>לסטרסורים</a:t>
            </a:r>
            <a:r>
              <a:rPr lang="he-IL" dirty="0"/>
              <a:t> צפויים/נשלטים. </a:t>
            </a:r>
          </a:p>
          <a:p>
            <a:r>
              <a:rPr lang="he-IL" dirty="0"/>
              <a:t>סגנון ייחוס של אירועים </a:t>
            </a:r>
            <a:r>
              <a:rPr lang="he-IL" dirty="0" err="1"/>
              <a:t>שלילייים</a:t>
            </a:r>
            <a:r>
              <a:rPr lang="he-IL" dirty="0"/>
              <a:t> לנסיבות פנימיות, יציבות וגלובאליות – מקושר לנוירוטיות.</a:t>
            </a:r>
          </a:p>
          <a:p>
            <a:r>
              <a:rPr lang="he-IL" dirty="0"/>
              <a:t>סגנון הורות חיובי מהווה באפר בפני התפתחות נוירוטיות</a:t>
            </a:r>
          </a:p>
          <a:p>
            <a:r>
              <a:rPr lang="he-IL" dirty="0"/>
              <a:t>סגנונות הורות חודרניים – מייצרים הפרעות למערכת </a:t>
            </a:r>
            <a:r>
              <a:rPr lang="en-US" dirty="0"/>
              <a:t>HPA</a:t>
            </a:r>
            <a:r>
              <a:rPr lang="he-IL" dirty="0"/>
              <a:t>. </a:t>
            </a:r>
          </a:p>
          <a:p>
            <a:r>
              <a:rPr lang="he-IL" dirty="0"/>
              <a:t>יותר מכך שסגנונות הורות וטראומות ילדות (אלימות פיזית או מינית, הזנחה וכו') מהווים גורמי סיכון להפרעות דיכאון וחרדה, גורמים סביבתיים אלו עשויים למתן את הסיכון להתפתחות נוירוטיות, שבתורה מעלה את הסיכון להתפתחות הפרעות אלו.</a:t>
            </a:r>
          </a:p>
          <a:p>
            <a:endParaRPr lang="he-IL" b="0" i="0" dirty="0"/>
          </a:p>
        </p:txBody>
      </p:sp>
      <p:sp>
        <p:nvSpPr>
          <p:cNvPr id="4" name="מציין מיקום של מספר שקופית 3"/>
          <p:cNvSpPr>
            <a:spLocks noGrp="1"/>
          </p:cNvSpPr>
          <p:nvPr>
            <p:ph type="sldNum" sz="quarter" idx="10"/>
          </p:nvPr>
        </p:nvSpPr>
        <p:spPr/>
        <p:txBody>
          <a:bodyPr/>
          <a:lstStyle/>
          <a:p>
            <a:fld id="{88327DDB-9180-4B09-A2D7-D09B4DE7CEE1}" type="slidenum">
              <a:rPr lang="he-IL" smtClean="0"/>
              <a:t>34</a:t>
            </a:fld>
            <a:endParaRPr lang="he-IL"/>
          </a:p>
        </p:txBody>
      </p:sp>
    </p:spTree>
    <p:extLst>
      <p:ext uri="{BB962C8B-B14F-4D97-AF65-F5344CB8AC3E}">
        <p14:creationId xmlns:p14="http://schemas.microsoft.com/office/powerpoint/2010/main" val="15938378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latin typeface="David" panose="020E0502060401010101" pitchFamily="34" charset="-79"/>
                <a:cs typeface="David" panose="020E0502060401010101" pitchFamily="34" charset="-79"/>
              </a:rPr>
              <a:t>קשה לתאר קשר סיבה-תוצאה ברור בין שתי </a:t>
            </a:r>
            <a:r>
              <a:rPr lang="he-IL" dirty="0" err="1">
                <a:latin typeface="David" panose="020E0502060401010101" pitchFamily="34" charset="-79"/>
                <a:cs typeface="David" panose="020E0502060401010101" pitchFamily="34" charset="-79"/>
              </a:rPr>
              <a:t>הפגיעויות</a:t>
            </a:r>
            <a:r>
              <a:rPr lang="he-IL" dirty="0">
                <a:latin typeface="David" panose="020E0502060401010101" pitchFamily="34" charset="-79"/>
                <a:cs typeface="David" panose="020E0502060401010101" pitchFamily="34" charset="-79"/>
              </a:rPr>
              <a:t> לנוירוטיות – יותר מדויק לחשוב על מערכת יחסים דינמית בין השלושה:</a:t>
            </a:r>
          </a:p>
          <a:p>
            <a:pPr lvl="1"/>
            <a:r>
              <a:rPr lang="he-IL" dirty="0" err="1">
                <a:latin typeface="David" panose="020E0502060401010101" pitchFamily="34" charset="-79"/>
                <a:cs typeface="David" panose="020E0502060401010101" pitchFamily="34" charset="-79"/>
              </a:rPr>
              <a:t>סטרסורים</a:t>
            </a:r>
            <a:r>
              <a:rPr lang="he-IL" dirty="0">
                <a:latin typeface="David" panose="020E0502060401010101" pitchFamily="34" charset="-79"/>
                <a:cs typeface="David" panose="020E0502060401010101" pitchFamily="34" charset="-79"/>
              </a:rPr>
              <a:t> סביבתיים </a:t>
            </a:r>
            <a:r>
              <a:rPr lang="he-IL" dirty="0" err="1">
                <a:latin typeface="David" panose="020E0502060401010101" pitchFamily="34" charset="-79"/>
                <a:cs typeface="David" panose="020E0502060401010101" pitchFamily="34" charset="-79"/>
              </a:rPr>
              <a:t>באינט</a:t>
            </a:r>
            <a:r>
              <a:rPr lang="he-IL" dirty="0">
                <a:latin typeface="David" panose="020E0502060401010101" pitchFamily="34" charset="-79"/>
                <a:cs typeface="David" panose="020E0502060401010101" pitchFamily="34" charset="-79"/>
              </a:rPr>
              <a:t>' עם פגיעות ביולוגית משפיעים באופן דו-כיווני על הנטייה לנוירוטיות</a:t>
            </a:r>
          </a:p>
          <a:p>
            <a:pPr lvl="1"/>
            <a:r>
              <a:rPr lang="he-IL" dirty="0">
                <a:latin typeface="David" panose="020E0502060401010101" pitchFamily="34" charset="-79"/>
                <a:cs typeface="David" panose="020E0502060401010101" pitchFamily="34" charset="-79"/>
              </a:rPr>
              <a:t>גם חשיפה </a:t>
            </a:r>
            <a:r>
              <a:rPr lang="he-IL" dirty="0" err="1">
                <a:latin typeface="David" panose="020E0502060401010101" pitchFamily="34" charset="-79"/>
                <a:cs typeface="David" panose="020E0502060401010101" pitchFamily="34" charset="-79"/>
              </a:rPr>
              <a:t>לסטרסורים</a:t>
            </a:r>
            <a:r>
              <a:rPr lang="he-IL" dirty="0">
                <a:latin typeface="David" panose="020E0502060401010101" pitchFamily="34" charset="-79"/>
                <a:cs typeface="David" panose="020E0502060401010101" pitchFamily="34" charset="-79"/>
              </a:rPr>
              <a:t> הסביבתיים יכולה לעשות </a:t>
            </a:r>
            <a:r>
              <a:rPr lang="he-IL" dirty="0" err="1">
                <a:latin typeface="David" panose="020E0502060401010101" pitchFamily="34" charset="-79"/>
                <a:cs typeface="David" panose="020E0502060401010101" pitchFamily="34" charset="-79"/>
              </a:rPr>
              <a:t>פוטנציאציה</a:t>
            </a:r>
            <a:r>
              <a:rPr lang="he-IL" dirty="0">
                <a:latin typeface="David" panose="020E0502060401010101" pitchFamily="34" charset="-79"/>
                <a:cs typeface="David" panose="020E0502060401010101" pitchFamily="34" charset="-79"/>
              </a:rPr>
              <a:t> לתגובות פחד</a:t>
            </a:r>
          </a:p>
          <a:p>
            <a:r>
              <a:rPr lang="he-IL" dirty="0">
                <a:latin typeface="David" panose="020E0502060401010101" pitchFamily="34" charset="-79"/>
                <a:cs typeface="David" panose="020E0502060401010101" pitchFamily="34" charset="-79"/>
              </a:rPr>
              <a:t>גורמים גנטיים יוצרים נטייה לתגובתיות יתר לאיום ולחץ _ חוויות סביבתיות מוקדמות של סטרס כרוני או טראומה או </a:t>
            </a:r>
            <a:r>
              <a:rPr lang="he-IL" dirty="0" err="1">
                <a:latin typeface="David" panose="020E0502060401010101" pitchFamily="34" charset="-79"/>
                <a:cs typeface="David" panose="020E0502060401010101" pitchFamily="34" charset="-79"/>
              </a:rPr>
              <a:t>סגון</a:t>
            </a:r>
            <a:r>
              <a:rPr lang="he-IL" dirty="0">
                <a:latin typeface="David" panose="020E0502060401010101" pitchFamily="34" charset="-79"/>
                <a:cs typeface="David" panose="020E0502060401010101" pitchFamily="34" charset="-79"/>
              </a:rPr>
              <a:t> הורות, המפחיתים את תחושת השליטה ומונעים התפתחות </a:t>
            </a:r>
            <a:r>
              <a:rPr lang="he-IL" dirty="0" err="1">
                <a:latin typeface="David" panose="020E0502060401010101" pitchFamily="34" charset="-79"/>
                <a:cs typeface="David" panose="020E0502060401010101" pitchFamily="34" charset="-79"/>
              </a:rPr>
              <a:t>עמידו</a:t>
            </a:r>
            <a:r>
              <a:rPr lang="he-IL" dirty="0">
                <a:latin typeface="David" panose="020E0502060401010101" pitchFamily="34" charset="-79"/>
                <a:cs typeface="David" panose="020E0502060401010101" pitchFamily="34" charset="-79"/>
              </a:rPr>
              <a:t>. </a:t>
            </a:r>
          </a:p>
          <a:p>
            <a:r>
              <a:rPr lang="he-IL" dirty="0">
                <a:latin typeface="David" panose="020E0502060401010101" pitchFamily="34" charset="-79"/>
                <a:cs typeface="David" panose="020E0502060401010101" pitchFamily="34" charset="-79"/>
              </a:rPr>
              <a:t>שני הגורמים הללו – ביולוגי ופסיכולוגי – </a:t>
            </a:r>
            <a:r>
              <a:rPr lang="he-IL" dirty="0" err="1">
                <a:latin typeface="David" panose="020E0502060401010101" pitchFamily="34" charset="-79"/>
                <a:cs typeface="David" panose="020E0502060401010101" pitchFamily="34" charset="-79"/>
              </a:rPr>
              <a:t>ייוצרים</a:t>
            </a:r>
            <a:r>
              <a:rPr lang="he-IL" dirty="0">
                <a:latin typeface="David" panose="020E0502060401010101" pitchFamily="34" charset="-79"/>
                <a:cs typeface="David" panose="020E0502060401010101" pitchFamily="34" charset="-79"/>
              </a:rPr>
              <a:t> </a:t>
            </a:r>
            <a:r>
              <a:rPr lang="he-IL" dirty="0" err="1">
                <a:latin typeface="David" panose="020E0502060401010101" pitchFamily="34" charset="-79"/>
                <a:cs typeface="David" panose="020E0502060401010101" pitchFamily="34" charset="-79"/>
              </a:rPr>
              <a:t>סנסיטיזציה</a:t>
            </a:r>
            <a:r>
              <a:rPr lang="he-IL" dirty="0">
                <a:latin typeface="David" panose="020E0502060401010101" pitchFamily="34" charset="-79"/>
                <a:cs typeface="David" panose="020E0502060401010101" pitchFamily="34" charset="-79"/>
              </a:rPr>
              <a:t> במעגלים נוירולוגיים מרכזיים שאחראים על התגובה ללחץ, ובכך מביאים לתגובה שונה ללחץ. כך ההתפתחות והארגון הנוירולוגי משתנים עם השפעות ארוכות טווח על האופן בו הפרט מעבד ומגיב למידע מאיים – מאפיינים מרכזיים של נוירוטיות.</a:t>
            </a:r>
          </a:p>
          <a:p>
            <a:endParaRPr lang="he-IL" b="0" i="0" dirty="0"/>
          </a:p>
        </p:txBody>
      </p:sp>
      <p:sp>
        <p:nvSpPr>
          <p:cNvPr id="4" name="מציין מיקום של מספר שקופית 3"/>
          <p:cNvSpPr>
            <a:spLocks noGrp="1"/>
          </p:cNvSpPr>
          <p:nvPr>
            <p:ph type="sldNum" sz="quarter" idx="10"/>
          </p:nvPr>
        </p:nvSpPr>
        <p:spPr/>
        <p:txBody>
          <a:bodyPr/>
          <a:lstStyle/>
          <a:p>
            <a:fld id="{88327DDB-9180-4B09-A2D7-D09B4DE7CEE1}" type="slidenum">
              <a:rPr lang="he-IL" smtClean="0"/>
              <a:t>35</a:t>
            </a:fld>
            <a:endParaRPr lang="he-IL"/>
          </a:p>
        </p:txBody>
      </p:sp>
    </p:spTree>
    <p:extLst>
      <p:ext uri="{BB962C8B-B14F-4D97-AF65-F5344CB8AC3E}">
        <p14:creationId xmlns:p14="http://schemas.microsoft.com/office/powerpoint/2010/main" val="37421149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שתי הכלליות מספיקות ל-</a:t>
            </a:r>
            <a:r>
              <a:rPr lang="en-US" dirty="0"/>
              <a:t>GAD</a:t>
            </a:r>
            <a:r>
              <a:rPr lang="he-IL" dirty="0"/>
              <a:t>, שמהווה את הביטוי </a:t>
            </a:r>
            <a:r>
              <a:rPr lang="he-IL" dirty="0" err="1"/>
              <a:t>הפנוטיפי</a:t>
            </a:r>
            <a:r>
              <a:rPr lang="he-IL" dirty="0"/>
              <a:t> הקיצוני של רמות נוירוטיות גבוהות</a:t>
            </a:r>
          </a:p>
          <a:p>
            <a:r>
              <a:rPr lang="he-IL" dirty="0"/>
              <a:t>דיכאון: נוירוטיות גבוהה + רמות נמוכות של אפקט חיובי</a:t>
            </a:r>
          </a:p>
          <a:p>
            <a:r>
              <a:rPr lang="he-IL" dirty="0"/>
              <a:t>הפרעות אחרות תלויות במוקד הספציפי של החרדה/מצוקה. </a:t>
            </a:r>
          </a:p>
          <a:p>
            <a:r>
              <a:rPr lang="he-IL" dirty="0"/>
              <a:t>כלומר – הנתיב מנוירוטיות להפרעות אחרות חוץ </a:t>
            </a:r>
            <a:r>
              <a:rPr lang="he-IL" dirty="0" err="1"/>
              <a:t>מגאד</a:t>
            </a:r>
            <a:r>
              <a:rPr lang="he-IL" dirty="0"/>
              <a:t> ודיכאון הוא תלוי חוויות למידה </a:t>
            </a:r>
          </a:p>
          <a:p>
            <a:r>
              <a:rPr lang="en-US" dirty="0"/>
              <a:t>PD</a:t>
            </a:r>
            <a:r>
              <a:rPr lang="he-IL" dirty="0"/>
              <a:t> מקושר לניסיון למידה דרך </a:t>
            </a:r>
            <a:r>
              <a:rPr lang="he-IL" dirty="0" err="1"/>
              <a:t>צפיה</a:t>
            </a:r>
            <a:r>
              <a:rPr lang="he-IL" dirty="0"/>
              <a:t> (ההורים עסקו הרבה בתפקידי חולה בתגובה </a:t>
            </a:r>
            <a:r>
              <a:rPr lang="he-IL" dirty="0" err="1"/>
              <a:t>לסימפטומי</a:t>
            </a:r>
            <a:r>
              <a:rPr lang="he-IL" dirty="0"/>
              <a:t> פאניקה). לא היה הבדל כששאלו על </a:t>
            </a:r>
            <a:r>
              <a:rPr lang="he-IL" dirty="0" err="1"/>
              <a:t>סימפטומי</a:t>
            </a:r>
            <a:r>
              <a:rPr lang="he-IL" dirty="0"/>
              <a:t> צינון.</a:t>
            </a:r>
          </a:p>
          <a:p>
            <a:r>
              <a:rPr lang="he-IL" dirty="0"/>
              <a:t>ניסוי: אסוציאציית פחד, ניטרלי, חיזוק (צימוד הבעת פנים עם אובייקטים שונים)</a:t>
            </a:r>
          </a:p>
          <a:p>
            <a:pPr lvl="1"/>
            <a:r>
              <a:rPr lang="he-IL" dirty="0"/>
              <a:t>אסוציאציית פחד הייתה מקושרת להפעלת </a:t>
            </a:r>
            <a:r>
              <a:rPr lang="he-IL" dirty="0" err="1"/>
              <a:t>אמיגדלה</a:t>
            </a:r>
            <a:r>
              <a:rPr lang="he-IL" dirty="0"/>
              <a:t>-היפוקמפוס חזקה יותר ותגובה מהירה יותר בניבוי וזיהוי הבעות פחד, אפקט שהיה ממותן ע"י הטמפרמנט</a:t>
            </a:r>
          </a:p>
          <a:p>
            <a:pPr lvl="1"/>
            <a:r>
              <a:rPr lang="he-IL" dirty="0"/>
              <a:t>גם בלמידת חיזוקים... </a:t>
            </a:r>
            <a:r>
              <a:rPr lang="he-IL" dirty="0">
                <a:sym typeface="Wingdings" panose="05000000000000000000" pitchFamily="2" charset="2"/>
              </a:rPr>
              <a:t> רגישות גבוהה זו ללמידה מקושרת לרמת העוררות הגבוהה שמאופיינת נוירוטיים </a:t>
            </a:r>
            <a:r>
              <a:rPr lang="he-IL" dirty="0" err="1">
                <a:sym typeface="Wingdings" panose="05000000000000000000" pitchFamily="2" charset="2"/>
              </a:rPr>
              <a:t>בבייסליין</a:t>
            </a:r>
            <a:r>
              <a:rPr lang="he-IL" dirty="0">
                <a:sym typeface="Wingdings" panose="05000000000000000000" pitchFamily="2" charset="2"/>
              </a:rPr>
              <a:t>, שמהווה רמת עוררות אופטימלית ללמידה רגשית. </a:t>
            </a:r>
            <a:endParaRPr lang="he-IL" dirty="0"/>
          </a:p>
          <a:p>
            <a:r>
              <a:rPr lang="he-IL" dirty="0" err="1"/>
              <a:t>התניסה</a:t>
            </a:r>
            <a:r>
              <a:rPr lang="he-IL" dirty="0"/>
              <a:t> קלאסית ודרך תצפית משחקות תפקיד חשוב</a:t>
            </a:r>
          </a:p>
          <a:p>
            <a:endParaRPr lang="he-IL" b="0" i="0" dirty="0"/>
          </a:p>
        </p:txBody>
      </p:sp>
      <p:sp>
        <p:nvSpPr>
          <p:cNvPr id="4" name="מציין מיקום של מספר שקופית 3"/>
          <p:cNvSpPr>
            <a:spLocks noGrp="1"/>
          </p:cNvSpPr>
          <p:nvPr>
            <p:ph type="sldNum" sz="quarter" idx="10"/>
          </p:nvPr>
        </p:nvSpPr>
        <p:spPr/>
        <p:txBody>
          <a:bodyPr/>
          <a:lstStyle/>
          <a:p>
            <a:fld id="{88327DDB-9180-4B09-A2D7-D09B4DE7CEE1}" type="slidenum">
              <a:rPr lang="he-IL" smtClean="0"/>
              <a:t>36</a:t>
            </a:fld>
            <a:endParaRPr lang="he-IL"/>
          </a:p>
        </p:txBody>
      </p:sp>
    </p:spTree>
    <p:extLst>
      <p:ext uri="{BB962C8B-B14F-4D97-AF65-F5344CB8AC3E}">
        <p14:creationId xmlns:p14="http://schemas.microsoft.com/office/powerpoint/2010/main" val="99410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יש לנו פרוטוקול שמתייחס לטיפול ב-</a:t>
            </a:r>
            <a:r>
              <a:rPr lang="en-US" dirty="0"/>
              <a:t>SP</a:t>
            </a:r>
            <a:r>
              <a:rPr lang="he-IL" dirty="0"/>
              <a:t> וב-</a:t>
            </a:r>
            <a:r>
              <a:rPr lang="en-US" dirty="0"/>
              <a:t>PD</a:t>
            </a:r>
            <a:r>
              <a:rPr lang="he-IL" dirty="0"/>
              <a:t> גם ב-</a:t>
            </a:r>
            <a:r>
              <a:rPr lang="en-US" dirty="0"/>
              <a:t>CBT</a:t>
            </a:r>
            <a:r>
              <a:rPr lang="he-IL" dirty="0"/>
              <a:t> וגם ברמת חשיפות, התנהגותי, ונשמח לשלוח לכם! כי יש לנו את זה</a:t>
            </a:r>
            <a:r>
              <a:rPr lang="he-IL" baseline="0" dirty="0"/>
              <a:t> ממש ב-</a:t>
            </a:r>
            <a:r>
              <a:rPr lang="en-US" baseline="0" dirty="0"/>
              <a:t>PDF</a:t>
            </a:r>
            <a:endParaRPr lang="he-IL" dirty="0"/>
          </a:p>
        </p:txBody>
      </p:sp>
      <p:sp>
        <p:nvSpPr>
          <p:cNvPr id="4" name="מציין מיקום של מספר שקופית 3"/>
          <p:cNvSpPr>
            <a:spLocks noGrp="1"/>
          </p:cNvSpPr>
          <p:nvPr>
            <p:ph type="sldNum" sz="quarter" idx="10"/>
          </p:nvPr>
        </p:nvSpPr>
        <p:spPr/>
        <p:txBody>
          <a:bodyPr/>
          <a:lstStyle/>
          <a:p>
            <a:fld id="{88327DDB-9180-4B09-A2D7-D09B4DE7CEE1}" type="slidenum">
              <a:rPr lang="he-IL" smtClean="0"/>
              <a:t>37</a:t>
            </a:fld>
            <a:endParaRPr lang="he-IL"/>
          </a:p>
        </p:txBody>
      </p:sp>
    </p:spTree>
    <p:extLst>
      <p:ext uri="{BB962C8B-B14F-4D97-AF65-F5344CB8AC3E}">
        <p14:creationId xmlns:p14="http://schemas.microsoft.com/office/powerpoint/2010/main" val="29247669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n-US" sz="1200" b="0" i="0" kern="1200" dirty="0" err="1">
                <a:solidFill>
                  <a:schemeClr val="tx1"/>
                </a:solidFill>
                <a:effectLst/>
                <a:latin typeface="+mn-lt"/>
                <a:ea typeface="+mn-ea"/>
                <a:cs typeface="+mn-cs"/>
              </a:rPr>
              <a:t>Hunsley</a:t>
            </a:r>
            <a:r>
              <a:rPr lang="en-US" sz="1200" b="0" i="0" kern="1200" dirty="0">
                <a:solidFill>
                  <a:schemeClr val="tx1"/>
                </a:solidFill>
                <a:effectLst/>
                <a:latin typeface="+mn-lt"/>
                <a:ea typeface="+mn-ea"/>
                <a:cs typeface="+mn-cs"/>
              </a:rPr>
              <a:t>, J., Elliott, K., &amp; </a:t>
            </a:r>
            <a:r>
              <a:rPr lang="en-US" sz="1200" b="0" i="0" kern="1200" dirty="0" err="1">
                <a:solidFill>
                  <a:schemeClr val="tx1"/>
                </a:solidFill>
                <a:effectLst/>
                <a:latin typeface="+mn-lt"/>
                <a:ea typeface="+mn-ea"/>
                <a:cs typeface="+mn-cs"/>
              </a:rPr>
              <a:t>Therrien</a:t>
            </a:r>
            <a:r>
              <a:rPr lang="en-US" sz="1200" b="0" i="0" kern="1200" dirty="0">
                <a:solidFill>
                  <a:schemeClr val="tx1"/>
                </a:solidFill>
                <a:effectLst/>
                <a:latin typeface="+mn-lt"/>
                <a:ea typeface="+mn-ea"/>
                <a:cs typeface="+mn-cs"/>
              </a:rPr>
              <a:t>, Z. (2013). The efficacy and </a:t>
            </a:r>
            <a:r>
              <a:rPr lang="en-US" sz="1200" b="0" i="0" kern="1200" dirty="0" smtClean="0">
                <a:solidFill>
                  <a:schemeClr val="tx1"/>
                </a:solidFill>
                <a:effectLst/>
                <a:latin typeface="+mn-lt"/>
                <a:ea typeface="+mn-ea"/>
                <a:cs typeface="+mn-cs"/>
              </a:rPr>
              <a:t>effectiveness </a:t>
            </a:r>
            <a:r>
              <a:rPr lang="en-US" sz="1200" b="0" i="0" kern="1200" dirty="0">
                <a:solidFill>
                  <a:schemeClr val="tx1"/>
                </a:solidFill>
                <a:effectLst/>
                <a:latin typeface="+mn-lt"/>
                <a:ea typeface="+mn-ea"/>
                <a:cs typeface="+mn-cs"/>
              </a:rPr>
              <a:t>of psychological treatments. </a:t>
            </a:r>
            <a:r>
              <a:rPr lang="en-US" sz="1200" b="0" i="1" kern="1200" dirty="0">
                <a:solidFill>
                  <a:schemeClr val="tx1"/>
                </a:solidFill>
                <a:effectLst/>
                <a:latin typeface="+mn-lt"/>
                <a:ea typeface="+mn-ea"/>
                <a:cs typeface="+mn-cs"/>
              </a:rPr>
              <a:t>Ottawa, Canada: Canadian </a:t>
            </a:r>
            <a:r>
              <a:rPr lang="en-US" sz="1200" b="0" i="1" kern="1200" dirty="0" err="1">
                <a:solidFill>
                  <a:schemeClr val="tx1"/>
                </a:solidFill>
                <a:effectLst/>
                <a:latin typeface="+mn-lt"/>
                <a:ea typeface="+mn-ea"/>
                <a:cs typeface="+mn-cs"/>
              </a:rPr>
              <a:t>Psycholog-ical</a:t>
            </a:r>
            <a:r>
              <a:rPr lang="en-US" sz="1200" b="0" i="1" kern="1200" dirty="0">
                <a:solidFill>
                  <a:schemeClr val="tx1"/>
                </a:solidFill>
                <a:effectLst/>
                <a:latin typeface="+mn-lt"/>
                <a:ea typeface="+mn-ea"/>
                <a:cs typeface="+mn-cs"/>
              </a:rPr>
              <a:t> Association</a:t>
            </a:r>
            <a:r>
              <a:rPr lang="en-US" sz="1200" b="0" i="0" kern="1200" dirty="0">
                <a:solidFill>
                  <a:schemeClr val="tx1"/>
                </a:solidFill>
                <a:effectLst/>
                <a:latin typeface="+mn-lt"/>
                <a:ea typeface="+mn-ea"/>
                <a:cs typeface="+mn-cs"/>
              </a:rPr>
              <a:t>.</a:t>
            </a:r>
            <a:endParaRPr lang="he-IL" dirty="0"/>
          </a:p>
        </p:txBody>
      </p:sp>
      <p:sp>
        <p:nvSpPr>
          <p:cNvPr id="4" name="מציין מיקום של מספר שקופית 3"/>
          <p:cNvSpPr>
            <a:spLocks noGrp="1"/>
          </p:cNvSpPr>
          <p:nvPr>
            <p:ph type="sldNum" sz="quarter" idx="10"/>
          </p:nvPr>
        </p:nvSpPr>
        <p:spPr/>
        <p:txBody>
          <a:bodyPr/>
          <a:lstStyle/>
          <a:p>
            <a:fld id="{88327DDB-9180-4B09-A2D7-D09B4DE7CEE1}" type="slidenum">
              <a:rPr lang="he-IL" smtClean="0"/>
              <a:t>38</a:t>
            </a:fld>
            <a:endParaRPr lang="he-IL"/>
          </a:p>
        </p:txBody>
      </p:sp>
    </p:spTree>
    <p:extLst>
      <p:ext uri="{BB962C8B-B14F-4D97-AF65-F5344CB8AC3E}">
        <p14:creationId xmlns:p14="http://schemas.microsoft.com/office/powerpoint/2010/main" val="13129097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n-US" sz="1200" b="0" i="0" kern="1200" dirty="0" err="1">
                <a:solidFill>
                  <a:schemeClr val="tx1"/>
                </a:solidFill>
                <a:effectLst/>
                <a:latin typeface="+mn-lt"/>
                <a:ea typeface="+mn-ea"/>
                <a:cs typeface="+mn-cs"/>
              </a:rPr>
              <a:t>Hunsley</a:t>
            </a:r>
            <a:r>
              <a:rPr lang="en-US" sz="1200" b="0" i="0" kern="1200" dirty="0">
                <a:solidFill>
                  <a:schemeClr val="tx1"/>
                </a:solidFill>
                <a:effectLst/>
                <a:latin typeface="+mn-lt"/>
                <a:ea typeface="+mn-ea"/>
                <a:cs typeface="+mn-cs"/>
              </a:rPr>
              <a:t>, J., Elliott, K., &amp; </a:t>
            </a:r>
            <a:r>
              <a:rPr lang="en-US" sz="1200" b="0" i="0" kern="1200" dirty="0" err="1">
                <a:solidFill>
                  <a:schemeClr val="tx1"/>
                </a:solidFill>
                <a:effectLst/>
                <a:latin typeface="+mn-lt"/>
                <a:ea typeface="+mn-ea"/>
                <a:cs typeface="+mn-cs"/>
              </a:rPr>
              <a:t>Therrien</a:t>
            </a:r>
            <a:r>
              <a:rPr lang="en-US" sz="1200" b="0" i="0" kern="1200" dirty="0">
                <a:solidFill>
                  <a:schemeClr val="tx1"/>
                </a:solidFill>
                <a:effectLst/>
                <a:latin typeface="+mn-lt"/>
                <a:ea typeface="+mn-ea"/>
                <a:cs typeface="+mn-cs"/>
              </a:rPr>
              <a:t>, Z. (2013). The efficacy and effectiveness of psychological treatments. </a:t>
            </a:r>
            <a:r>
              <a:rPr lang="en-US" sz="1200" b="0" i="1" kern="1200" dirty="0">
                <a:solidFill>
                  <a:schemeClr val="tx1"/>
                </a:solidFill>
                <a:effectLst/>
                <a:latin typeface="+mn-lt"/>
                <a:ea typeface="+mn-ea"/>
                <a:cs typeface="+mn-cs"/>
              </a:rPr>
              <a:t>Ottawa, Canada: Canadian </a:t>
            </a:r>
            <a:r>
              <a:rPr lang="en-US" sz="1200" b="0" i="1" kern="1200" dirty="0" err="1">
                <a:solidFill>
                  <a:schemeClr val="tx1"/>
                </a:solidFill>
                <a:effectLst/>
                <a:latin typeface="+mn-lt"/>
                <a:ea typeface="+mn-ea"/>
                <a:cs typeface="+mn-cs"/>
              </a:rPr>
              <a:t>Psycholog-ical</a:t>
            </a:r>
            <a:r>
              <a:rPr lang="en-US" sz="1200" b="0" i="1" kern="1200" dirty="0">
                <a:solidFill>
                  <a:schemeClr val="tx1"/>
                </a:solidFill>
                <a:effectLst/>
                <a:latin typeface="+mn-lt"/>
                <a:ea typeface="+mn-ea"/>
                <a:cs typeface="+mn-cs"/>
              </a:rPr>
              <a:t> Association</a:t>
            </a:r>
            <a:r>
              <a:rPr lang="en-US" sz="1200" b="0" i="0" kern="1200" dirty="0">
                <a:solidFill>
                  <a:schemeClr val="tx1"/>
                </a:solidFill>
                <a:effectLst/>
                <a:latin typeface="+mn-lt"/>
                <a:ea typeface="+mn-ea"/>
                <a:cs typeface="+mn-cs"/>
              </a:rPr>
              <a:t>.</a:t>
            </a:r>
            <a:endParaRPr lang="he-IL" dirty="0"/>
          </a:p>
        </p:txBody>
      </p:sp>
      <p:sp>
        <p:nvSpPr>
          <p:cNvPr id="4" name="מציין מיקום של מספר שקופית 3"/>
          <p:cNvSpPr>
            <a:spLocks noGrp="1"/>
          </p:cNvSpPr>
          <p:nvPr>
            <p:ph type="sldNum" sz="quarter" idx="10"/>
          </p:nvPr>
        </p:nvSpPr>
        <p:spPr/>
        <p:txBody>
          <a:bodyPr/>
          <a:lstStyle/>
          <a:p>
            <a:fld id="{88327DDB-9180-4B09-A2D7-D09B4DE7CEE1}" type="slidenum">
              <a:rPr lang="he-IL" smtClean="0"/>
              <a:t>39</a:t>
            </a:fld>
            <a:endParaRPr lang="he-IL"/>
          </a:p>
        </p:txBody>
      </p:sp>
    </p:spTree>
    <p:extLst>
      <p:ext uri="{BB962C8B-B14F-4D97-AF65-F5344CB8AC3E}">
        <p14:creationId xmlns:p14="http://schemas.microsoft.com/office/powerpoint/2010/main" val="3380275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סימוכין למחקר</a:t>
            </a:r>
            <a:r>
              <a:rPr lang="he-IL" baseline="0" dirty="0"/>
              <a:t> שבדק </a:t>
            </a:r>
            <a:r>
              <a:rPr lang="he-IL" baseline="0" dirty="0" err="1"/>
              <a:t>סיביטי</a:t>
            </a:r>
            <a:r>
              <a:rPr lang="he-IL" baseline="0" dirty="0"/>
              <a:t> מול דינמי עבור </a:t>
            </a:r>
            <a:r>
              <a:rPr lang="he-IL" baseline="0" dirty="0" err="1"/>
              <a:t>גאד</a:t>
            </a:r>
            <a:endParaRPr lang="he-IL" baseline="0" dirty="0"/>
          </a:p>
          <a:p>
            <a:r>
              <a:rPr lang="en-US" sz="1200" b="0" i="0" kern="1200" dirty="0" err="1">
                <a:solidFill>
                  <a:schemeClr val="tx1"/>
                </a:solidFill>
                <a:effectLst/>
                <a:latin typeface="+mn-lt"/>
                <a:ea typeface="+mn-ea"/>
                <a:cs typeface="+mn-cs"/>
              </a:rPr>
              <a:t>Leichsenring</a:t>
            </a:r>
            <a:r>
              <a:rPr lang="en-US" sz="1200" b="0" i="0" kern="1200" dirty="0">
                <a:solidFill>
                  <a:schemeClr val="tx1"/>
                </a:solidFill>
                <a:effectLst/>
                <a:latin typeface="+mn-lt"/>
                <a:ea typeface="+mn-ea"/>
                <a:cs typeface="+mn-cs"/>
              </a:rPr>
              <a:t> F, </a:t>
            </a:r>
            <a:r>
              <a:rPr lang="en-US" sz="1200" b="0" i="0" kern="1200" dirty="0" err="1">
                <a:solidFill>
                  <a:schemeClr val="tx1"/>
                </a:solidFill>
                <a:effectLst/>
                <a:latin typeface="+mn-lt"/>
                <a:ea typeface="+mn-ea"/>
                <a:cs typeface="+mn-cs"/>
              </a:rPr>
              <a:t>Salzer</a:t>
            </a:r>
            <a:r>
              <a:rPr lang="en-US" sz="1200" b="0" i="0" kern="1200" dirty="0">
                <a:solidFill>
                  <a:schemeClr val="tx1"/>
                </a:solidFill>
                <a:effectLst/>
                <a:latin typeface="+mn-lt"/>
                <a:ea typeface="+mn-ea"/>
                <a:cs typeface="+mn-cs"/>
              </a:rPr>
              <a:t> S, Jaeger U, </a:t>
            </a:r>
            <a:r>
              <a:rPr lang="en-US" sz="1200" b="0" i="0" kern="1200" dirty="0" err="1">
                <a:solidFill>
                  <a:schemeClr val="tx1"/>
                </a:solidFill>
                <a:effectLst/>
                <a:latin typeface="+mn-lt"/>
                <a:ea typeface="+mn-ea"/>
                <a:cs typeface="+mn-cs"/>
              </a:rPr>
              <a:t>Kächele</a:t>
            </a:r>
            <a:r>
              <a:rPr lang="en-US" sz="1200" b="0" i="0" kern="1200" dirty="0">
                <a:solidFill>
                  <a:schemeClr val="tx1"/>
                </a:solidFill>
                <a:effectLst/>
                <a:latin typeface="+mn-lt"/>
                <a:ea typeface="+mn-ea"/>
                <a:cs typeface="+mn-cs"/>
              </a:rPr>
              <a:t> H, </a:t>
            </a:r>
            <a:r>
              <a:rPr lang="en-US" sz="1200" b="0" i="0" kern="1200" dirty="0" err="1">
                <a:solidFill>
                  <a:schemeClr val="tx1"/>
                </a:solidFill>
                <a:effectLst/>
                <a:latin typeface="+mn-lt"/>
                <a:ea typeface="+mn-ea"/>
                <a:cs typeface="+mn-cs"/>
              </a:rPr>
              <a:t>Kreische</a:t>
            </a:r>
            <a:r>
              <a:rPr lang="en-US" sz="1200" b="0" i="0" kern="1200" dirty="0">
                <a:solidFill>
                  <a:schemeClr val="tx1"/>
                </a:solidFill>
                <a:effectLst/>
                <a:latin typeface="+mn-lt"/>
                <a:ea typeface="+mn-ea"/>
                <a:cs typeface="+mn-cs"/>
              </a:rPr>
              <a:t> R, </a:t>
            </a:r>
            <a:r>
              <a:rPr lang="en-US" sz="1200" b="0" i="0" kern="1200" dirty="0" err="1">
                <a:solidFill>
                  <a:schemeClr val="tx1"/>
                </a:solidFill>
                <a:effectLst/>
                <a:latin typeface="+mn-lt"/>
                <a:ea typeface="+mn-ea"/>
                <a:cs typeface="+mn-cs"/>
              </a:rPr>
              <a:t>Leweke</a:t>
            </a:r>
            <a:r>
              <a:rPr lang="en-US" sz="1200" b="0" i="0" kern="1200" dirty="0">
                <a:solidFill>
                  <a:schemeClr val="tx1"/>
                </a:solidFill>
                <a:effectLst/>
                <a:latin typeface="+mn-lt"/>
                <a:ea typeface="+mn-ea"/>
                <a:cs typeface="+mn-cs"/>
              </a:rPr>
              <a:t> F, </a:t>
            </a:r>
            <a:r>
              <a:rPr lang="en-US" sz="1200" b="0" i="0" kern="1200" dirty="0" err="1">
                <a:solidFill>
                  <a:schemeClr val="tx1"/>
                </a:solidFill>
                <a:effectLst/>
                <a:latin typeface="+mn-lt"/>
                <a:ea typeface="+mn-ea"/>
                <a:cs typeface="+mn-cs"/>
              </a:rPr>
              <a:t>Rüger</a:t>
            </a:r>
            <a:r>
              <a:rPr lang="en-US" sz="1200" b="0" i="0" kern="1200" dirty="0">
                <a:solidFill>
                  <a:schemeClr val="tx1"/>
                </a:solidFill>
                <a:effectLst/>
                <a:latin typeface="+mn-lt"/>
                <a:ea typeface="+mn-ea"/>
                <a:cs typeface="+mn-cs"/>
              </a:rPr>
              <a:t> U, </a:t>
            </a:r>
            <a:r>
              <a:rPr lang="en-US" sz="1200" b="0" i="0" kern="1200" dirty="0" err="1">
                <a:solidFill>
                  <a:schemeClr val="tx1"/>
                </a:solidFill>
                <a:effectLst/>
                <a:latin typeface="+mn-lt"/>
                <a:ea typeface="+mn-ea"/>
                <a:cs typeface="+mn-cs"/>
              </a:rPr>
              <a:t>Winkelbach</a:t>
            </a:r>
            <a:r>
              <a:rPr lang="en-US" sz="1200" b="0" i="0" kern="1200" dirty="0">
                <a:solidFill>
                  <a:schemeClr val="tx1"/>
                </a:solidFill>
                <a:effectLst/>
                <a:latin typeface="+mn-lt"/>
                <a:ea typeface="+mn-ea"/>
                <a:cs typeface="+mn-cs"/>
              </a:rPr>
              <a:t> C, </a:t>
            </a:r>
            <a:r>
              <a:rPr lang="en-US" sz="1200" b="0" i="0" kern="1200" dirty="0" err="1">
                <a:solidFill>
                  <a:schemeClr val="tx1"/>
                </a:solidFill>
                <a:effectLst/>
                <a:latin typeface="+mn-lt"/>
                <a:ea typeface="+mn-ea"/>
                <a:cs typeface="+mn-cs"/>
              </a:rPr>
              <a:t>Leibing</a:t>
            </a:r>
            <a:r>
              <a:rPr lang="en-US" sz="1200" b="0" i="0" kern="1200" dirty="0">
                <a:solidFill>
                  <a:schemeClr val="tx1"/>
                </a:solidFill>
                <a:effectLst/>
                <a:latin typeface="+mn-lt"/>
                <a:ea typeface="+mn-ea"/>
                <a:cs typeface="+mn-cs"/>
              </a:rPr>
              <a:t> E. (2009). </a:t>
            </a:r>
            <a:r>
              <a:rPr lang="en-US" sz="1200" b="0" i="0" u="none" strike="noStrike" kern="1200" dirty="0">
                <a:solidFill>
                  <a:schemeClr val="tx1"/>
                </a:solidFill>
                <a:effectLst/>
                <a:latin typeface="+mn-lt"/>
                <a:ea typeface="+mn-ea"/>
                <a:cs typeface="+mn-cs"/>
                <a:hlinkClick r:id="rId3"/>
              </a:rPr>
              <a:t>Short-term psychodynamic psychotherapy and cognitive-behavioral therapy in generalized anxiety disorder: a randomized, controlled trial</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Am J Psychiatry, 166(8), 875-81.</a:t>
            </a:r>
            <a:endParaRPr lang="he-IL" sz="1200" b="0" i="1" kern="1200" dirty="0">
              <a:solidFill>
                <a:schemeClr val="tx1"/>
              </a:solidFill>
              <a:effectLst/>
              <a:latin typeface="+mn-lt"/>
              <a:ea typeface="+mn-ea"/>
              <a:cs typeface="+mn-cs"/>
            </a:endParaRPr>
          </a:p>
          <a:p>
            <a:endParaRPr lang="he-IL" sz="1200" b="0" i="1" kern="1200" dirty="0">
              <a:solidFill>
                <a:schemeClr val="tx1"/>
              </a:solidFill>
              <a:effectLst/>
              <a:latin typeface="+mn-lt"/>
              <a:ea typeface="+mn-ea"/>
              <a:cs typeface="+mn-cs"/>
            </a:endParaRPr>
          </a:p>
          <a:p>
            <a:r>
              <a:rPr lang="he-IL" sz="1200" b="0" i="1" kern="1200" dirty="0">
                <a:solidFill>
                  <a:schemeClr val="tx1"/>
                </a:solidFill>
                <a:effectLst/>
                <a:latin typeface="+mn-lt"/>
                <a:ea typeface="+mn-ea"/>
                <a:cs typeface="+mn-cs"/>
              </a:rPr>
              <a:t>גודל אפקט הוא עבור לפני לעומת אחרי טיפול</a:t>
            </a:r>
          </a:p>
          <a:p>
            <a:pPr marL="0" marR="0" indent="0" algn="r" defTabSz="914400" rtl="1" eaLnBrk="1" fontAlgn="auto" latinLnBrk="0" hangingPunct="1">
              <a:lnSpc>
                <a:spcPct val="100000"/>
              </a:lnSpc>
              <a:spcBef>
                <a:spcPts val="0"/>
              </a:spcBef>
              <a:spcAft>
                <a:spcPts val="0"/>
              </a:spcAft>
              <a:buClrTx/>
              <a:buSzTx/>
              <a:buFontTx/>
              <a:buNone/>
              <a:tabLst/>
              <a:defRPr/>
            </a:pPr>
            <a:r>
              <a:rPr lang="en-US" sz="1200" b="0" i="0" kern="1200" dirty="0" err="1">
                <a:solidFill>
                  <a:schemeClr val="tx1"/>
                </a:solidFill>
                <a:effectLst/>
                <a:latin typeface="+mn-lt"/>
                <a:ea typeface="+mn-ea"/>
                <a:cs typeface="+mn-cs"/>
              </a:rPr>
              <a:t>Hunsley</a:t>
            </a:r>
            <a:r>
              <a:rPr lang="en-US" sz="1200" b="0" i="0" kern="1200" dirty="0">
                <a:solidFill>
                  <a:schemeClr val="tx1"/>
                </a:solidFill>
                <a:effectLst/>
                <a:latin typeface="+mn-lt"/>
                <a:ea typeface="+mn-ea"/>
                <a:cs typeface="+mn-cs"/>
              </a:rPr>
              <a:t>, J., Elliott, K., &amp; </a:t>
            </a:r>
            <a:r>
              <a:rPr lang="en-US" sz="1200" b="0" i="0" kern="1200" dirty="0" err="1">
                <a:solidFill>
                  <a:schemeClr val="tx1"/>
                </a:solidFill>
                <a:effectLst/>
                <a:latin typeface="+mn-lt"/>
                <a:ea typeface="+mn-ea"/>
                <a:cs typeface="+mn-cs"/>
              </a:rPr>
              <a:t>Therrien</a:t>
            </a:r>
            <a:r>
              <a:rPr lang="en-US" sz="1200" b="0" i="0" kern="1200" dirty="0">
                <a:solidFill>
                  <a:schemeClr val="tx1"/>
                </a:solidFill>
                <a:effectLst/>
                <a:latin typeface="+mn-lt"/>
                <a:ea typeface="+mn-ea"/>
                <a:cs typeface="+mn-cs"/>
              </a:rPr>
              <a:t>, Z. (2013). The efficacy and effectiveness of psychological treatments. </a:t>
            </a:r>
            <a:r>
              <a:rPr lang="en-US" sz="1200" b="0" i="1" kern="1200" dirty="0">
                <a:solidFill>
                  <a:schemeClr val="tx1"/>
                </a:solidFill>
                <a:effectLst/>
                <a:latin typeface="+mn-lt"/>
                <a:ea typeface="+mn-ea"/>
                <a:cs typeface="+mn-cs"/>
              </a:rPr>
              <a:t>Ottawa, Canada: Canadian </a:t>
            </a:r>
            <a:r>
              <a:rPr lang="en-US" sz="1200" b="0" i="1" kern="1200" dirty="0" err="1">
                <a:solidFill>
                  <a:schemeClr val="tx1"/>
                </a:solidFill>
                <a:effectLst/>
                <a:latin typeface="+mn-lt"/>
                <a:ea typeface="+mn-ea"/>
                <a:cs typeface="+mn-cs"/>
              </a:rPr>
              <a:t>Psycholog-ical</a:t>
            </a:r>
            <a:r>
              <a:rPr lang="en-US" sz="1200" b="0" i="1" kern="1200" dirty="0">
                <a:solidFill>
                  <a:schemeClr val="tx1"/>
                </a:solidFill>
                <a:effectLst/>
                <a:latin typeface="+mn-lt"/>
                <a:ea typeface="+mn-ea"/>
                <a:cs typeface="+mn-cs"/>
              </a:rPr>
              <a:t> Association</a:t>
            </a:r>
            <a:r>
              <a:rPr lang="en-US" sz="1200" b="0" i="0" kern="1200" dirty="0">
                <a:solidFill>
                  <a:schemeClr val="tx1"/>
                </a:solidFill>
                <a:effectLst/>
                <a:latin typeface="+mn-lt"/>
                <a:ea typeface="+mn-ea"/>
                <a:cs typeface="+mn-cs"/>
              </a:rPr>
              <a:t>.</a:t>
            </a:r>
            <a:endParaRPr lang="he-IL" dirty="0"/>
          </a:p>
          <a:p>
            <a:endParaRPr lang="he-IL" dirty="0"/>
          </a:p>
          <a:p>
            <a:pPr marL="0" marR="0" lvl="1" indent="0" algn="r" defTabSz="914400" rtl="1" eaLnBrk="1" fontAlgn="auto" latinLnBrk="0" hangingPunct="1">
              <a:lnSpc>
                <a:spcPct val="100000"/>
              </a:lnSpc>
              <a:spcBef>
                <a:spcPts val="0"/>
              </a:spcBef>
              <a:spcAft>
                <a:spcPts val="0"/>
              </a:spcAft>
              <a:buClrTx/>
              <a:buSzTx/>
              <a:buFontTx/>
              <a:buNone/>
              <a:tabLst/>
              <a:defRPr/>
            </a:pPr>
            <a:r>
              <a:rPr lang="he-IL" sz="3000" dirty="0">
                <a:latin typeface="David" panose="020E0502060401010101" pitchFamily="34" charset="-79"/>
                <a:cs typeface="David" panose="020E0502060401010101" pitchFamily="34" charset="-79"/>
              </a:rPr>
              <a:t>השוואות בין </a:t>
            </a:r>
            <a:r>
              <a:rPr lang="en-US" sz="3000" dirty="0">
                <a:latin typeface="David" panose="020E0502060401010101" pitchFamily="34" charset="-79"/>
                <a:cs typeface="David" panose="020E0502060401010101" pitchFamily="34" charset="-79"/>
              </a:rPr>
              <a:t>CBT</a:t>
            </a:r>
            <a:r>
              <a:rPr lang="he-IL" sz="3000" dirty="0">
                <a:latin typeface="David" panose="020E0502060401010101" pitchFamily="34" charset="-79"/>
                <a:cs typeface="David" panose="020E0502060401010101" pitchFamily="34" charset="-79"/>
              </a:rPr>
              <a:t> לדינמי מראות יעילות זהה (</a:t>
            </a:r>
            <a:r>
              <a:rPr lang="en-US" sz="3000" dirty="0" err="1">
                <a:latin typeface="David" panose="020E0502060401010101" pitchFamily="34" charset="-79"/>
                <a:cs typeface="David" panose="020E0502060401010101" pitchFamily="34" charset="-79"/>
              </a:rPr>
              <a:t>Leichsenring</a:t>
            </a:r>
            <a:r>
              <a:rPr lang="en-US" sz="3000" dirty="0">
                <a:latin typeface="David" panose="020E0502060401010101" pitchFamily="34" charset="-79"/>
                <a:cs typeface="David" panose="020E0502060401010101" pitchFamily="34" charset="-79"/>
              </a:rPr>
              <a:t> et al., 2009</a:t>
            </a:r>
            <a:r>
              <a:rPr lang="he-IL" sz="3000" dirty="0">
                <a:latin typeface="David" panose="020E0502060401010101" pitchFamily="34" charset="-79"/>
                <a:cs typeface="David" panose="020E0502060401010101" pitchFamily="34" charset="-79"/>
              </a:rPr>
              <a:t>)</a:t>
            </a:r>
          </a:p>
          <a:p>
            <a:endParaRPr lang="he-IL" dirty="0"/>
          </a:p>
        </p:txBody>
      </p:sp>
      <p:sp>
        <p:nvSpPr>
          <p:cNvPr id="4" name="מציין מיקום של מספר שקופית 3"/>
          <p:cNvSpPr>
            <a:spLocks noGrp="1"/>
          </p:cNvSpPr>
          <p:nvPr>
            <p:ph type="sldNum" sz="quarter" idx="10"/>
          </p:nvPr>
        </p:nvSpPr>
        <p:spPr/>
        <p:txBody>
          <a:bodyPr/>
          <a:lstStyle/>
          <a:p>
            <a:fld id="{88327DDB-9180-4B09-A2D7-D09B4DE7CEE1}" type="slidenum">
              <a:rPr lang="he-IL" smtClean="0"/>
              <a:t>40</a:t>
            </a:fld>
            <a:endParaRPr lang="he-IL"/>
          </a:p>
        </p:txBody>
      </p:sp>
    </p:spTree>
    <p:extLst>
      <p:ext uri="{BB962C8B-B14F-4D97-AF65-F5344CB8AC3E}">
        <p14:creationId xmlns:p14="http://schemas.microsoft.com/office/powerpoint/2010/main" val="28082093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rtl="1"/>
            <a:r>
              <a:rPr lang="he-IL" sz="1200" b="1" i="0" u="sng" kern="1200" dirty="0">
                <a:solidFill>
                  <a:schemeClr val="tx1"/>
                </a:solidFill>
                <a:effectLst/>
                <a:latin typeface="+mn-lt"/>
                <a:ea typeface="+mn-ea"/>
                <a:cs typeface="+mn-cs"/>
              </a:rPr>
              <a:t>מחשבות על תהליך החיפוש:</a:t>
            </a:r>
          </a:p>
          <a:p>
            <a:r>
              <a:rPr lang="he-IL" sz="1200" b="1" dirty="0">
                <a:latin typeface="David" panose="020E0502060401010101" pitchFamily="34" charset="-79"/>
                <a:cs typeface="David" panose="020E0502060401010101" pitchFamily="34" charset="-79"/>
              </a:rPr>
              <a:t>ברירות מחדל והכוונה בחיפוש – אם חיפשנו בכללי, מצאנו </a:t>
            </a:r>
            <a:r>
              <a:rPr lang="en-US" sz="1200" b="1" dirty="0">
                <a:latin typeface="David" panose="020E0502060401010101" pitchFamily="34" charset="-79"/>
                <a:cs typeface="David" panose="020E0502060401010101" pitchFamily="34" charset="-79"/>
              </a:rPr>
              <a:t>CBT</a:t>
            </a:r>
            <a:r>
              <a:rPr lang="he-IL" sz="1200" b="1" dirty="0">
                <a:latin typeface="David" panose="020E0502060401010101" pitchFamily="34" charset="-79"/>
                <a:cs typeface="David" panose="020E0502060401010101" pitchFamily="34" charset="-79"/>
              </a:rPr>
              <a:t>, אם חיפשנו דינאמי (עבור </a:t>
            </a:r>
            <a:r>
              <a:rPr lang="he-IL" sz="1200" b="1" dirty="0" err="1">
                <a:latin typeface="David" panose="020E0502060401010101" pitchFamily="34" charset="-79"/>
                <a:cs typeface="David" panose="020E0502060401010101" pitchFamily="34" charset="-79"/>
              </a:rPr>
              <a:t>גאד</a:t>
            </a:r>
            <a:r>
              <a:rPr lang="he-IL" sz="1200" b="1" dirty="0">
                <a:latin typeface="David" panose="020E0502060401010101" pitchFamily="34" charset="-79"/>
                <a:cs typeface="David" panose="020E0502060401010101" pitchFamily="34" charset="-79"/>
              </a:rPr>
              <a:t>)</a:t>
            </a:r>
            <a:r>
              <a:rPr lang="he-IL" sz="1200" b="1" baseline="0" dirty="0">
                <a:latin typeface="David" panose="020E0502060401010101" pitchFamily="34" charset="-79"/>
                <a:cs typeface="David" panose="020E0502060401010101" pitchFamily="34" charset="-79"/>
              </a:rPr>
              <a:t> – מצאנו. </a:t>
            </a:r>
          </a:p>
          <a:p>
            <a:r>
              <a:rPr lang="he-IL" sz="1200" b="1" baseline="0" dirty="0">
                <a:latin typeface="David" panose="020E0502060401010101" pitchFamily="34" charset="-79"/>
                <a:cs typeface="David" panose="020E0502060401010101" pitchFamily="34" charset="-79"/>
              </a:rPr>
              <a:t>אז </a:t>
            </a:r>
            <a:r>
              <a:rPr lang="en-US" sz="1200" b="1" baseline="0" dirty="0">
                <a:latin typeface="David" panose="020E0502060401010101" pitchFamily="34" charset="-79"/>
                <a:cs typeface="David" panose="020E0502060401010101" pitchFamily="34" charset="-79"/>
              </a:rPr>
              <a:t>CBT</a:t>
            </a:r>
            <a:r>
              <a:rPr lang="he-IL" sz="1200" b="1" baseline="0" dirty="0">
                <a:latin typeface="David" panose="020E0502060401010101" pitchFamily="34" charset="-79"/>
                <a:cs typeface="David" panose="020E0502060401010101" pitchFamily="34" charset="-79"/>
              </a:rPr>
              <a:t> אכן נמצא יעיל, עבור שלושתם, אבל תנאי הביקורת הוא לרוב </a:t>
            </a:r>
            <a:r>
              <a:rPr lang="en-US" sz="1200" b="1" baseline="0" dirty="0">
                <a:latin typeface="David" panose="020E0502060401010101" pitchFamily="34" charset="-79"/>
                <a:cs typeface="David" panose="020E0502060401010101" pitchFamily="34" charset="-79"/>
              </a:rPr>
              <a:t>TAU</a:t>
            </a:r>
            <a:r>
              <a:rPr lang="he-IL" sz="1200" b="1" baseline="0" dirty="0">
                <a:latin typeface="David" panose="020E0502060401010101" pitchFamily="34" charset="-79"/>
                <a:cs typeface="David" panose="020E0502060401010101" pitchFamily="34" charset="-79"/>
              </a:rPr>
              <a:t> או רשימות המתנה, וגם צריך לזכור שקל יותר לבדוק את היעילות שלו.</a:t>
            </a:r>
          </a:p>
          <a:p>
            <a:r>
              <a:rPr lang="he-IL" sz="1200" b="1" baseline="0" dirty="0">
                <a:latin typeface="David" panose="020E0502060401010101" pitchFamily="34" charset="-79"/>
                <a:cs typeface="David" panose="020E0502060401010101" pitchFamily="34" charset="-79"/>
              </a:rPr>
              <a:t>בנוסף, </a:t>
            </a:r>
            <a:r>
              <a:rPr lang="en-US" sz="1200" b="1" baseline="0" dirty="0">
                <a:latin typeface="David" panose="020E0502060401010101" pitchFamily="34" charset="-79"/>
                <a:cs typeface="David" panose="020E0502060401010101" pitchFamily="34" charset="-79"/>
              </a:rPr>
              <a:t>CBT</a:t>
            </a:r>
            <a:r>
              <a:rPr lang="he-IL" sz="1200" b="1" baseline="0" dirty="0">
                <a:latin typeface="David" panose="020E0502060401010101" pitchFamily="34" charset="-79"/>
                <a:cs typeface="David" panose="020E0502060401010101" pitchFamily="34" charset="-79"/>
              </a:rPr>
              <a:t> הוא הטיפול הנבחר במידה שונה עבור שלושת ההפרעות – יותר ל-</a:t>
            </a:r>
            <a:r>
              <a:rPr lang="en-US" sz="1200" b="1" baseline="0" dirty="0">
                <a:latin typeface="David" panose="020E0502060401010101" pitchFamily="34" charset="-79"/>
                <a:cs typeface="David" panose="020E0502060401010101" pitchFamily="34" charset="-79"/>
              </a:rPr>
              <a:t>SP</a:t>
            </a:r>
            <a:r>
              <a:rPr lang="he-IL" sz="1200" b="1" baseline="0" dirty="0">
                <a:latin typeface="David" panose="020E0502060401010101" pitchFamily="34" charset="-79"/>
                <a:cs typeface="David" panose="020E0502060401010101" pitchFamily="34" charset="-79"/>
              </a:rPr>
              <a:t> מאשר </a:t>
            </a:r>
            <a:r>
              <a:rPr lang="he-IL" sz="1200" b="1" baseline="0" dirty="0" err="1">
                <a:latin typeface="David" panose="020E0502060401010101" pitchFamily="34" charset="-79"/>
                <a:cs typeface="David" panose="020E0502060401010101" pitchFamily="34" charset="-79"/>
              </a:rPr>
              <a:t>לגאד</a:t>
            </a:r>
            <a:r>
              <a:rPr lang="he-IL" sz="1200" b="1" baseline="0" dirty="0">
                <a:latin typeface="David" panose="020E0502060401010101" pitchFamily="34" charset="-79"/>
                <a:cs typeface="David" panose="020E0502060401010101" pitchFamily="34" charset="-79"/>
              </a:rPr>
              <a:t> – עולה כמסקנה מהחיפוש – או בגלל אטיולוגיה או מטעמים פוליטיים. </a:t>
            </a:r>
          </a:p>
          <a:p>
            <a:endParaRPr lang="he-IL" sz="1200" b="1" baseline="0" dirty="0">
              <a:latin typeface="David" panose="020E0502060401010101" pitchFamily="34" charset="-79"/>
              <a:cs typeface="David" panose="020E0502060401010101" pitchFamily="34" charset="-79"/>
            </a:endParaRPr>
          </a:p>
          <a:p>
            <a:r>
              <a:rPr lang="he-IL" sz="1200" b="1" baseline="0" dirty="0">
                <a:latin typeface="David" panose="020E0502060401010101" pitchFamily="34" charset="-79"/>
                <a:cs typeface="David" panose="020E0502060401010101" pitchFamily="34" charset="-79"/>
              </a:rPr>
              <a:t>מחקרים מעניינים על סוגיית הטיפול:</a:t>
            </a:r>
            <a:endParaRPr lang="he-IL" sz="1200" b="1" dirty="0">
              <a:latin typeface="David" panose="020E0502060401010101" pitchFamily="34" charset="-79"/>
              <a:cs typeface="David" panose="020E0502060401010101" pitchFamily="34" charset="-79"/>
            </a:endParaRPr>
          </a:p>
          <a:p>
            <a:r>
              <a:rPr lang="en-US" sz="1200" b="1" dirty="0">
                <a:latin typeface="David" panose="020E0502060401010101" pitchFamily="34" charset="-79"/>
                <a:cs typeface="David" panose="020E0502060401010101" pitchFamily="34" charset="-79"/>
              </a:rPr>
              <a:t>TAU</a:t>
            </a:r>
            <a:r>
              <a:rPr lang="he-IL" sz="1200" b="1" dirty="0">
                <a:latin typeface="David" panose="020E0502060401010101" pitchFamily="34" charset="-79"/>
                <a:cs typeface="David" panose="020E0502060401010101" pitchFamily="34" charset="-79"/>
              </a:rPr>
              <a:t> (</a:t>
            </a:r>
            <a:r>
              <a:rPr lang="en-US" sz="1200" b="1" dirty="0">
                <a:latin typeface="David" panose="020E0502060401010101" pitchFamily="34" charset="-79"/>
                <a:cs typeface="David" panose="020E0502060401010101" pitchFamily="34" charset="-79"/>
              </a:rPr>
              <a:t>Watts et al., 2015</a:t>
            </a:r>
            <a:r>
              <a:rPr lang="he-IL" sz="1200" b="1" dirty="0">
                <a:latin typeface="David" panose="020E0502060401010101" pitchFamily="34" charset="-79"/>
                <a:cs typeface="David" panose="020E0502060401010101" pitchFamily="34" charset="-79"/>
              </a:rPr>
              <a:t>) – מסביר על המושג ועושה</a:t>
            </a:r>
            <a:r>
              <a:rPr lang="he-IL" sz="1200" b="1" baseline="0" dirty="0">
                <a:latin typeface="David" panose="020E0502060401010101" pitchFamily="34" charset="-79"/>
                <a:cs typeface="David" panose="020E0502060401010101" pitchFamily="34" charset="-79"/>
              </a:rPr>
              <a:t> מטה-אנליזה של המשמעויות של </a:t>
            </a:r>
            <a:r>
              <a:rPr lang="en-US" sz="1200" b="1" baseline="0" dirty="0">
                <a:latin typeface="David" panose="020E0502060401010101" pitchFamily="34" charset="-79"/>
                <a:cs typeface="David" panose="020E0502060401010101" pitchFamily="34" charset="-79"/>
              </a:rPr>
              <a:t>TAU</a:t>
            </a:r>
            <a:r>
              <a:rPr lang="he-IL" sz="1200" b="1" baseline="0" dirty="0">
                <a:latin typeface="David" panose="020E0502060401010101" pitchFamily="34" charset="-79"/>
                <a:cs typeface="David" panose="020E0502060401010101" pitchFamily="34" charset="-79"/>
              </a:rPr>
              <a:t> שונה.</a:t>
            </a:r>
            <a:endParaRPr lang="he-IL" sz="1200" b="1" dirty="0">
              <a:latin typeface="David" panose="020E0502060401010101" pitchFamily="34" charset="-79"/>
              <a:cs typeface="David" panose="020E0502060401010101" pitchFamily="34" charset="-79"/>
            </a:endParaRPr>
          </a:p>
          <a:p>
            <a:r>
              <a:rPr lang="he-IL" sz="1200" b="1" dirty="0">
                <a:latin typeface="David" panose="020E0502060401010101" pitchFamily="34" charset="-79"/>
                <a:cs typeface="David" panose="020E0502060401010101" pitchFamily="34" charset="-79"/>
              </a:rPr>
              <a:t>יעילות טיפול </a:t>
            </a:r>
            <a:r>
              <a:rPr lang="he-IL" sz="1200" b="1" dirty="0" err="1">
                <a:latin typeface="David" panose="020E0502060401010101" pitchFamily="34" charset="-79"/>
                <a:cs typeface="David" panose="020E0502060401010101" pitchFamily="34" charset="-79"/>
              </a:rPr>
              <a:t>פסיכודינאמי</a:t>
            </a:r>
            <a:r>
              <a:rPr lang="he-IL" sz="1200" b="1" dirty="0">
                <a:latin typeface="David" panose="020E0502060401010101" pitchFamily="34" charset="-79"/>
                <a:cs typeface="David" panose="020E0502060401010101" pitchFamily="34" charset="-79"/>
              </a:rPr>
              <a:t> (</a:t>
            </a:r>
            <a:r>
              <a:rPr lang="en-US" sz="1200" b="1" dirty="0" err="1">
                <a:latin typeface="David" panose="020E0502060401010101" pitchFamily="34" charset="-79"/>
                <a:cs typeface="David" panose="020E0502060401010101" pitchFamily="34" charset="-79"/>
              </a:rPr>
              <a:t>Shedler</a:t>
            </a:r>
            <a:r>
              <a:rPr lang="en-US" sz="1200" b="1" dirty="0">
                <a:latin typeface="David" panose="020E0502060401010101" pitchFamily="34" charset="-79"/>
                <a:cs typeface="David" panose="020E0502060401010101" pitchFamily="34" charset="-79"/>
              </a:rPr>
              <a:t>, 2012; </a:t>
            </a:r>
            <a:r>
              <a:rPr lang="en-US" sz="1200" b="1" dirty="0" err="1">
                <a:latin typeface="David" panose="020E0502060401010101" pitchFamily="34" charset="-79"/>
                <a:cs typeface="David" panose="020E0502060401010101" pitchFamily="34" charset="-79"/>
              </a:rPr>
              <a:t>Fonagy</a:t>
            </a:r>
            <a:r>
              <a:rPr lang="en-US" sz="1200" b="1" dirty="0">
                <a:latin typeface="David" panose="020E0502060401010101" pitchFamily="34" charset="-79"/>
                <a:cs typeface="David" panose="020E0502060401010101" pitchFamily="34" charset="-79"/>
              </a:rPr>
              <a:t>, 2015</a:t>
            </a:r>
            <a:r>
              <a:rPr lang="he-IL" sz="1200" b="1" dirty="0">
                <a:latin typeface="David" panose="020E0502060401010101" pitchFamily="34" charset="-79"/>
                <a:cs typeface="David" panose="020E0502060401010101" pitchFamily="34" charset="-79"/>
              </a:rPr>
              <a:t>) – שני מאמרים מעניינים שסוקרים באופן כללי</a:t>
            </a:r>
            <a:r>
              <a:rPr lang="he-IL" sz="1200" b="1" baseline="0" dirty="0">
                <a:latin typeface="David" panose="020E0502060401010101" pitchFamily="34" charset="-79"/>
                <a:cs typeface="David" panose="020E0502060401010101" pitchFamily="34" charset="-79"/>
              </a:rPr>
              <a:t> מה קורה לטיפול הדינמי וחקר יעילותו. </a:t>
            </a:r>
            <a:r>
              <a:rPr lang="he-IL" sz="1200" b="1" baseline="0" dirty="0" err="1">
                <a:latin typeface="David" panose="020E0502060401010101" pitchFamily="34" charset="-79"/>
                <a:cs typeface="David" panose="020E0502060401010101" pitchFamily="34" charset="-79"/>
              </a:rPr>
              <a:t>שדלר</a:t>
            </a:r>
            <a:r>
              <a:rPr lang="he-IL" sz="1200" b="1" baseline="0" dirty="0">
                <a:latin typeface="David" panose="020E0502060401010101" pitchFamily="34" charset="-79"/>
                <a:cs typeface="David" panose="020E0502060401010101" pitchFamily="34" charset="-79"/>
              </a:rPr>
              <a:t> נראה יותר מוצלח.</a:t>
            </a:r>
            <a:endParaRPr lang="he-IL" sz="1200" b="1" dirty="0">
              <a:latin typeface="David" panose="020E0502060401010101" pitchFamily="34" charset="-79"/>
              <a:cs typeface="David" panose="020E0502060401010101" pitchFamily="34" charset="-79"/>
            </a:endParaRPr>
          </a:p>
          <a:p>
            <a:pPr rtl="1"/>
            <a:endParaRPr lang="he-IL"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Watts, S. E., </a:t>
            </a:r>
            <a:r>
              <a:rPr lang="en-US" sz="1200" b="0" i="0" kern="1200" dirty="0" err="1">
                <a:solidFill>
                  <a:schemeClr val="tx1"/>
                </a:solidFill>
                <a:effectLst/>
                <a:latin typeface="+mn-lt"/>
                <a:ea typeface="+mn-ea"/>
                <a:cs typeface="+mn-cs"/>
              </a:rPr>
              <a:t>Turnell</a:t>
            </a:r>
            <a:r>
              <a:rPr lang="en-US" sz="1200" b="0" i="0" kern="1200" dirty="0">
                <a:solidFill>
                  <a:schemeClr val="tx1"/>
                </a:solidFill>
                <a:effectLst/>
                <a:latin typeface="+mn-lt"/>
                <a:ea typeface="+mn-ea"/>
                <a:cs typeface="+mn-cs"/>
              </a:rPr>
              <a:t>, A., </a:t>
            </a:r>
            <a:r>
              <a:rPr lang="en-US" sz="1200" b="0" i="0" kern="1200" dirty="0" err="1">
                <a:solidFill>
                  <a:schemeClr val="tx1"/>
                </a:solidFill>
                <a:effectLst/>
                <a:latin typeface="+mn-lt"/>
                <a:ea typeface="+mn-ea"/>
                <a:cs typeface="+mn-cs"/>
              </a:rPr>
              <a:t>Kladnitski</a:t>
            </a:r>
            <a:r>
              <a:rPr lang="en-US" sz="1200" b="0" i="0" kern="1200" dirty="0">
                <a:solidFill>
                  <a:schemeClr val="tx1"/>
                </a:solidFill>
                <a:effectLst/>
                <a:latin typeface="+mn-lt"/>
                <a:ea typeface="+mn-ea"/>
                <a:cs typeface="+mn-cs"/>
              </a:rPr>
              <a:t>, N., Newby, J. M., &amp; Andrews, G. (2015). Treatment-as-usual (TAU) is anything but usual: A meta-analysis of CBT versus TAU for anxiety and depression. </a:t>
            </a:r>
            <a:r>
              <a:rPr lang="en-US" sz="1200" b="0" i="1" kern="1200" dirty="0">
                <a:solidFill>
                  <a:schemeClr val="tx1"/>
                </a:solidFill>
                <a:effectLst/>
                <a:latin typeface="+mn-lt"/>
                <a:ea typeface="+mn-ea"/>
                <a:cs typeface="+mn-cs"/>
              </a:rPr>
              <a:t>Journal of affective disorders</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175</a:t>
            </a:r>
            <a:r>
              <a:rPr lang="en-US" sz="1200" b="0" i="0" kern="1200" dirty="0">
                <a:solidFill>
                  <a:schemeClr val="tx1"/>
                </a:solidFill>
                <a:effectLst/>
                <a:latin typeface="+mn-lt"/>
                <a:ea typeface="+mn-ea"/>
                <a:cs typeface="+mn-cs"/>
              </a:rPr>
              <a:t>, 152-167.</a:t>
            </a:r>
          </a:p>
          <a:p>
            <a:r>
              <a:rPr lang="en-US" sz="1200" b="0" i="0" kern="1200" dirty="0" err="1">
                <a:solidFill>
                  <a:schemeClr val="tx1"/>
                </a:solidFill>
                <a:effectLst/>
                <a:latin typeface="+mn-lt"/>
                <a:ea typeface="+mn-ea"/>
                <a:cs typeface="+mn-cs"/>
              </a:rPr>
              <a:t>Shedler</a:t>
            </a:r>
            <a:r>
              <a:rPr lang="en-US" sz="1200" b="0" i="0" kern="1200" dirty="0">
                <a:solidFill>
                  <a:schemeClr val="tx1"/>
                </a:solidFill>
                <a:effectLst/>
                <a:latin typeface="+mn-lt"/>
                <a:ea typeface="+mn-ea"/>
                <a:cs typeface="+mn-cs"/>
              </a:rPr>
              <a:t>, J. (2012). The efficacy of psychodynamic psychotherapy. </a:t>
            </a:r>
            <a:r>
              <a:rPr lang="en-US" sz="1200" b="0" i="0" kern="1200" dirty="0" err="1">
                <a:solidFill>
                  <a:schemeClr val="tx1"/>
                </a:solidFill>
                <a:effectLst/>
                <a:latin typeface="+mn-lt"/>
                <a:ea typeface="+mn-ea"/>
                <a:cs typeface="+mn-cs"/>
              </a:rPr>
              <a:t>In</a:t>
            </a:r>
            <a:r>
              <a:rPr lang="en-US" sz="1200" b="0" i="1" kern="1200" dirty="0" err="1">
                <a:solidFill>
                  <a:schemeClr val="tx1"/>
                </a:solidFill>
                <a:effectLst/>
                <a:latin typeface="+mn-lt"/>
                <a:ea typeface="+mn-ea"/>
                <a:cs typeface="+mn-cs"/>
              </a:rPr>
              <a:t>Psychodynamic</a:t>
            </a:r>
            <a:r>
              <a:rPr lang="en-US" sz="1200" b="0" i="1" kern="1200" dirty="0">
                <a:solidFill>
                  <a:schemeClr val="tx1"/>
                </a:solidFill>
                <a:effectLst/>
                <a:latin typeface="+mn-lt"/>
                <a:ea typeface="+mn-ea"/>
                <a:cs typeface="+mn-cs"/>
              </a:rPr>
              <a:t> Psychotherapy Research</a:t>
            </a:r>
            <a:r>
              <a:rPr lang="en-US" sz="1200" b="0" i="0" kern="1200" dirty="0">
                <a:solidFill>
                  <a:schemeClr val="tx1"/>
                </a:solidFill>
                <a:effectLst/>
                <a:latin typeface="+mn-lt"/>
                <a:ea typeface="+mn-ea"/>
                <a:cs typeface="+mn-cs"/>
              </a:rPr>
              <a:t> (pp. 9-25). Humana Press.</a:t>
            </a:r>
            <a:endParaRPr lang="he-IL" sz="1200" b="0" i="0"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Fonagy</a:t>
            </a:r>
            <a:r>
              <a:rPr lang="en-US" sz="1200" b="0" i="0" kern="1200" dirty="0">
                <a:solidFill>
                  <a:schemeClr val="tx1"/>
                </a:solidFill>
                <a:effectLst/>
                <a:latin typeface="+mn-lt"/>
                <a:ea typeface="+mn-ea"/>
                <a:cs typeface="+mn-cs"/>
              </a:rPr>
              <a:t>, P. (2015). The effectiveness of psychodynamic psychotherapies: an update. </a:t>
            </a:r>
            <a:r>
              <a:rPr lang="en-US" sz="1200" b="0" i="1" kern="1200" dirty="0">
                <a:solidFill>
                  <a:schemeClr val="tx1"/>
                </a:solidFill>
                <a:effectLst/>
                <a:latin typeface="+mn-lt"/>
                <a:ea typeface="+mn-ea"/>
                <a:cs typeface="+mn-cs"/>
              </a:rPr>
              <a:t>World Psychiatry</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14</a:t>
            </a:r>
            <a:r>
              <a:rPr lang="en-US" sz="1200" b="0" i="0" kern="1200" dirty="0">
                <a:solidFill>
                  <a:schemeClr val="tx1"/>
                </a:solidFill>
                <a:effectLst/>
                <a:latin typeface="+mn-lt"/>
                <a:ea typeface="+mn-ea"/>
                <a:cs typeface="+mn-cs"/>
              </a:rPr>
              <a:t>(2), 137-150.</a:t>
            </a:r>
            <a:endParaRPr lang="he-IL" sz="1200" b="0" i="0" kern="1200" dirty="0">
              <a:solidFill>
                <a:schemeClr val="tx1"/>
              </a:solidFill>
              <a:effectLst/>
              <a:latin typeface="+mn-lt"/>
              <a:ea typeface="+mn-ea"/>
              <a:cs typeface="+mn-cs"/>
            </a:endParaRPr>
          </a:p>
          <a:p>
            <a:pPr rtl="1"/>
            <a:endParaRPr lang="he-IL" sz="1200" b="0" i="0" kern="1200" dirty="0">
              <a:solidFill>
                <a:schemeClr val="tx1"/>
              </a:solidFill>
              <a:effectLst/>
              <a:latin typeface="+mn-lt"/>
              <a:ea typeface="+mn-ea"/>
              <a:cs typeface="+mn-cs"/>
            </a:endParaRPr>
          </a:p>
          <a:p>
            <a:pPr rtl="1"/>
            <a:endParaRPr lang="he-IL" sz="1200" b="0" i="0" kern="1200" dirty="0">
              <a:solidFill>
                <a:schemeClr val="tx1"/>
              </a:solidFill>
              <a:effectLst/>
              <a:latin typeface="+mn-lt"/>
              <a:ea typeface="+mn-ea"/>
              <a:cs typeface="+mn-cs"/>
            </a:endParaRPr>
          </a:p>
          <a:p>
            <a:pPr rtl="1"/>
            <a:r>
              <a:rPr lang="en-US" sz="1200" b="0" i="0" kern="1200" dirty="0">
                <a:solidFill>
                  <a:schemeClr val="tx1"/>
                </a:solidFill>
                <a:effectLst/>
                <a:latin typeface="+mn-lt"/>
                <a:ea typeface="+mn-ea"/>
                <a:cs typeface="+mn-cs"/>
              </a:rPr>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Short-term psychodynamic psychotherapy and cognitive-behavioral therapy in generalized anxiety disorder: A randomized, controlled trial.</a:t>
            </a:r>
          </a:p>
          <a:p>
            <a:r>
              <a:rPr lang="en-US" sz="1200" b="0" i="0" kern="1200" dirty="0" err="1">
                <a:solidFill>
                  <a:schemeClr val="tx1"/>
                </a:solidFill>
                <a:effectLst/>
                <a:latin typeface="+mn-lt"/>
                <a:ea typeface="+mn-ea"/>
                <a:cs typeface="+mn-cs"/>
                <a:hlinkClick r:id="rId3"/>
              </a:rPr>
              <a:t>Leichsenring</a:t>
            </a:r>
            <a:r>
              <a:rPr lang="en-US" sz="1200" b="0" i="0" kern="1200" dirty="0">
                <a:solidFill>
                  <a:schemeClr val="tx1"/>
                </a:solidFill>
                <a:effectLst/>
                <a:latin typeface="+mn-lt"/>
                <a:ea typeface="+mn-ea"/>
                <a:cs typeface="+mn-cs"/>
                <a:hlinkClick r:id="rId3"/>
              </a:rPr>
              <a:t>, Falk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hlinkClick r:id="rId4"/>
              </a:rPr>
              <a:t>Salzer</a:t>
            </a:r>
            <a:r>
              <a:rPr lang="en-US" sz="1200" b="0" i="0" kern="1200" dirty="0">
                <a:solidFill>
                  <a:schemeClr val="tx1"/>
                </a:solidFill>
                <a:effectLst/>
                <a:latin typeface="+mn-lt"/>
                <a:ea typeface="+mn-ea"/>
                <a:cs typeface="+mn-cs"/>
                <a:hlinkClick r:id="rId4"/>
              </a:rPr>
              <a:t>, Simone</a:t>
            </a:r>
            <a:r>
              <a:rPr lang="en-US"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hlinkClick r:id="rId5"/>
              </a:rPr>
              <a:t>Jaeger, Ulrich</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hlinkClick r:id="rId6"/>
              </a:rPr>
              <a:t>Kächele</a:t>
            </a:r>
            <a:r>
              <a:rPr lang="en-US" sz="1200" b="0" i="0" kern="1200" dirty="0">
                <a:solidFill>
                  <a:schemeClr val="tx1"/>
                </a:solidFill>
                <a:effectLst/>
                <a:latin typeface="+mn-lt"/>
                <a:ea typeface="+mn-ea"/>
                <a:cs typeface="+mn-cs"/>
                <a:hlinkClick r:id="rId6"/>
              </a:rPr>
              <a:t>, Horst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hlinkClick r:id="rId7"/>
              </a:rPr>
              <a:t>Kreische</a:t>
            </a:r>
            <a:r>
              <a:rPr lang="en-US" sz="1200" b="0" i="0" kern="1200" dirty="0">
                <a:solidFill>
                  <a:schemeClr val="tx1"/>
                </a:solidFill>
                <a:effectLst/>
                <a:latin typeface="+mn-lt"/>
                <a:ea typeface="+mn-ea"/>
                <a:cs typeface="+mn-cs"/>
                <a:hlinkClick r:id="rId7"/>
              </a:rPr>
              <a:t>, </a:t>
            </a:r>
            <a:r>
              <a:rPr lang="en-US" sz="1200" b="0" i="0" kern="1200" dirty="0" err="1">
                <a:solidFill>
                  <a:schemeClr val="tx1"/>
                </a:solidFill>
                <a:effectLst/>
                <a:latin typeface="+mn-lt"/>
                <a:ea typeface="+mn-ea"/>
                <a:cs typeface="+mn-cs"/>
                <a:hlinkClick r:id="rId7"/>
              </a:rPr>
              <a:t>Reinhard</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hlinkClick r:id="rId8"/>
              </a:rPr>
              <a:t>Leweke</a:t>
            </a:r>
            <a:r>
              <a:rPr lang="en-US" sz="1200" b="0" i="0" kern="1200" dirty="0">
                <a:solidFill>
                  <a:schemeClr val="tx1"/>
                </a:solidFill>
                <a:effectLst/>
                <a:latin typeface="+mn-lt"/>
                <a:ea typeface="+mn-ea"/>
                <a:cs typeface="+mn-cs"/>
                <a:hlinkClick r:id="rId8"/>
              </a:rPr>
              <a:t>, Frank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hlinkClick r:id="rId9"/>
              </a:rPr>
              <a:t>Rüger</a:t>
            </a:r>
            <a:r>
              <a:rPr lang="en-US" sz="1200" b="0" i="0" kern="1200" dirty="0">
                <a:solidFill>
                  <a:schemeClr val="tx1"/>
                </a:solidFill>
                <a:effectLst/>
                <a:latin typeface="+mn-lt"/>
                <a:ea typeface="+mn-ea"/>
                <a:cs typeface="+mn-cs"/>
                <a:hlinkClick r:id="rId9"/>
              </a:rPr>
              <a:t>, Ulrich</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hlinkClick r:id="rId10"/>
              </a:rPr>
              <a:t>Winkelbach</a:t>
            </a:r>
            <a:r>
              <a:rPr lang="en-US" sz="1200" b="0" i="0" kern="1200" dirty="0">
                <a:solidFill>
                  <a:schemeClr val="tx1"/>
                </a:solidFill>
                <a:effectLst/>
                <a:latin typeface="+mn-lt"/>
                <a:ea typeface="+mn-ea"/>
                <a:cs typeface="+mn-cs"/>
                <a:hlinkClick r:id="rId10"/>
              </a:rPr>
              <a:t>, Christel</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hlinkClick r:id="rId11"/>
              </a:rPr>
              <a:t>Leibing</a:t>
            </a:r>
            <a:r>
              <a:rPr lang="en-US" sz="1200" b="0" i="0" kern="1200" dirty="0">
                <a:solidFill>
                  <a:schemeClr val="tx1"/>
                </a:solidFill>
                <a:effectLst/>
                <a:latin typeface="+mn-lt"/>
                <a:ea typeface="+mn-ea"/>
                <a:cs typeface="+mn-cs"/>
                <a:hlinkClick r:id="rId11"/>
              </a:rPr>
              <a:t>, Eric</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American Journal of Psychiatry, Vol 166(8), Aug 2009, 875-881.</a:t>
            </a:r>
          </a:p>
          <a:p>
            <a:r>
              <a:rPr lang="en-US" sz="1200" b="0" i="0" kern="1200" dirty="0">
                <a:solidFill>
                  <a:schemeClr val="tx1"/>
                </a:solidFill>
                <a:effectLst/>
                <a:latin typeface="+mn-lt"/>
                <a:ea typeface="+mn-ea"/>
                <a:cs typeface="+mn-cs"/>
              </a:rPr>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Long-term effects of short-term psychodynamic psychotherapy and cognitive-behavioral therapy in generalized anxiety disorder: 12-month follow-up.</a:t>
            </a:r>
          </a:p>
          <a:p>
            <a:r>
              <a:rPr lang="en-US" sz="1200" b="0" i="0" kern="1200" dirty="0" err="1">
                <a:solidFill>
                  <a:schemeClr val="tx1"/>
                </a:solidFill>
                <a:effectLst/>
                <a:latin typeface="+mn-lt"/>
                <a:ea typeface="+mn-ea"/>
                <a:cs typeface="+mn-cs"/>
                <a:hlinkClick r:id="rId4"/>
              </a:rPr>
              <a:t>Salzer</a:t>
            </a:r>
            <a:r>
              <a:rPr lang="en-US" sz="1200" b="0" i="0" kern="1200" dirty="0">
                <a:solidFill>
                  <a:schemeClr val="tx1"/>
                </a:solidFill>
                <a:effectLst/>
                <a:latin typeface="+mn-lt"/>
                <a:ea typeface="+mn-ea"/>
                <a:cs typeface="+mn-cs"/>
                <a:hlinkClick r:id="rId4"/>
              </a:rPr>
              <a:t>, Simone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hlinkClick r:id="rId10"/>
              </a:rPr>
              <a:t>Winkelbach</a:t>
            </a:r>
            <a:r>
              <a:rPr lang="en-US" sz="1200" b="0" i="0" kern="1200" dirty="0">
                <a:solidFill>
                  <a:schemeClr val="tx1"/>
                </a:solidFill>
                <a:effectLst/>
                <a:latin typeface="+mn-lt"/>
                <a:ea typeface="+mn-ea"/>
                <a:cs typeface="+mn-cs"/>
                <a:hlinkClick r:id="rId10"/>
              </a:rPr>
              <a:t>, Christel</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hlinkClick r:id="rId8"/>
              </a:rPr>
              <a:t>Leweke</a:t>
            </a:r>
            <a:r>
              <a:rPr lang="en-US" sz="1200" b="0" i="0" kern="1200" dirty="0">
                <a:solidFill>
                  <a:schemeClr val="tx1"/>
                </a:solidFill>
                <a:effectLst/>
                <a:latin typeface="+mn-lt"/>
                <a:ea typeface="+mn-ea"/>
                <a:cs typeface="+mn-cs"/>
                <a:hlinkClick r:id="rId8"/>
              </a:rPr>
              <a:t>, Frank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hlinkClick r:id="rId11"/>
              </a:rPr>
              <a:t>Leibing</a:t>
            </a:r>
            <a:r>
              <a:rPr lang="en-US" sz="1200" b="0" i="0" kern="1200" dirty="0">
                <a:solidFill>
                  <a:schemeClr val="tx1"/>
                </a:solidFill>
                <a:effectLst/>
                <a:latin typeface="+mn-lt"/>
                <a:ea typeface="+mn-ea"/>
                <a:cs typeface="+mn-cs"/>
                <a:hlinkClick r:id="rId11"/>
              </a:rPr>
              <a:t>, Eric</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hlinkClick r:id="rId3"/>
              </a:rPr>
              <a:t>Leichsenring</a:t>
            </a:r>
            <a:r>
              <a:rPr lang="en-US" sz="1200" b="0" i="0" kern="1200" dirty="0">
                <a:solidFill>
                  <a:schemeClr val="tx1"/>
                </a:solidFill>
                <a:effectLst/>
                <a:latin typeface="+mn-lt"/>
                <a:ea typeface="+mn-ea"/>
                <a:cs typeface="+mn-cs"/>
                <a:hlinkClick r:id="rId3"/>
              </a:rPr>
              <a:t>, Falk</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Canadian Journal of Psychiatry / La Revue </a:t>
            </a:r>
            <a:r>
              <a:rPr lang="en-US" sz="1200" b="0" i="0" kern="1200" dirty="0" err="1">
                <a:solidFill>
                  <a:schemeClr val="tx1"/>
                </a:solidFill>
                <a:effectLst/>
                <a:latin typeface="+mn-lt"/>
                <a:ea typeface="+mn-ea"/>
                <a:cs typeface="+mn-cs"/>
              </a:rPr>
              <a:t>canadienne</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psychiatrie</a:t>
            </a:r>
            <a:r>
              <a:rPr lang="en-US" sz="1200" b="0" i="0" kern="1200" dirty="0">
                <a:solidFill>
                  <a:schemeClr val="tx1"/>
                </a:solidFill>
                <a:effectLst/>
                <a:latin typeface="+mn-lt"/>
                <a:ea typeface="+mn-ea"/>
                <a:cs typeface="+mn-cs"/>
              </a:rPr>
              <a:t>, Vol 56(8), Aug 2011, 503-508.</a:t>
            </a:r>
            <a:endParaRPr lang="he-IL"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Therapeutic interventions related to outcome in psychodynamic psychotherapy </a:t>
            </a:r>
            <a:r>
              <a:rPr lang="en-US" sz="1200" b="0" i="0" kern="1200" dirty="0" err="1">
                <a:solidFill>
                  <a:schemeClr val="tx1"/>
                </a:solidFill>
                <a:effectLst/>
                <a:latin typeface="+mn-lt"/>
                <a:ea typeface="+mn-ea"/>
                <a:cs typeface="+mn-cs"/>
              </a:rPr>
              <a:t>foranxiety</a:t>
            </a:r>
            <a:r>
              <a:rPr lang="en-US" sz="1200" b="0" i="0" kern="1200" dirty="0">
                <a:solidFill>
                  <a:schemeClr val="tx1"/>
                </a:solidFill>
                <a:effectLst/>
                <a:latin typeface="+mn-lt"/>
                <a:ea typeface="+mn-ea"/>
                <a:cs typeface="+mn-cs"/>
              </a:rPr>
              <a:t> disorder patients.</a:t>
            </a:r>
          </a:p>
          <a:p>
            <a:r>
              <a:rPr lang="en-US" sz="1200" b="0" i="0" kern="1200" dirty="0" err="1">
                <a:solidFill>
                  <a:schemeClr val="tx1"/>
                </a:solidFill>
                <a:effectLst/>
                <a:latin typeface="+mn-lt"/>
                <a:ea typeface="+mn-ea"/>
                <a:cs typeface="+mn-cs"/>
                <a:hlinkClick r:id="rId12"/>
              </a:rPr>
              <a:t>Slavin-Mulford</a:t>
            </a:r>
            <a:r>
              <a:rPr lang="en-US" sz="1200" b="0" i="0" kern="1200" dirty="0">
                <a:solidFill>
                  <a:schemeClr val="tx1"/>
                </a:solidFill>
                <a:effectLst/>
                <a:latin typeface="+mn-lt"/>
                <a:ea typeface="+mn-ea"/>
                <a:cs typeface="+mn-cs"/>
                <a:hlinkClick r:id="rId12"/>
              </a:rPr>
              <a:t>, </a:t>
            </a:r>
            <a:r>
              <a:rPr lang="en-US" sz="1200" b="0" i="0" kern="1200" dirty="0" err="1">
                <a:solidFill>
                  <a:schemeClr val="tx1"/>
                </a:solidFill>
                <a:effectLst/>
                <a:latin typeface="+mn-lt"/>
                <a:ea typeface="+mn-ea"/>
                <a:cs typeface="+mn-cs"/>
                <a:hlinkClick r:id="rId12"/>
              </a:rPr>
              <a:t>Jenelle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hlinkClick r:id="rId13"/>
              </a:rPr>
              <a:t>Hilsenroth</a:t>
            </a:r>
            <a:r>
              <a:rPr lang="en-US" sz="1200" b="0" i="0" kern="1200" dirty="0">
                <a:solidFill>
                  <a:schemeClr val="tx1"/>
                </a:solidFill>
                <a:effectLst/>
                <a:latin typeface="+mn-lt"/>
                <a:ea typeface="+mn-ea"/>
                <a:cs typeface="+mn-cs"/>
                <a:hlinkClick r:id="rId13"/>
              </a:rPr>
              <a:t>, Mark</a:t>
            </a:r>
            <a:r>
              <a:rPr lang="en-US"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hlinkClick r:id="rId14"/>
              </a:rPr>
              <a:t>Weinberger, Joel</a:t>
            </a:r>
            <a:r>
              <a:rPr lang="en-US"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hlinkClick r:id="rId15"/>
              </a:rPr>
              <a:t>Gold, Jerold</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Journal of Nervous and Mental Disease, Vol 199(4), Apr 2011, 214-221.</a:t>
            </a:r>
            <a:r>
              <a:rPr lang="en-US" sz="1200" b="0" i="0" kern="1200" dirty="0">
                <a:solidFill>
                  <a:schemeClr val="tx1"/>
                </a:solidFill>
                <a:effectLst/>
                <a:latin typeface="+mn-lt"/>
                <a:ea typeface="+mn-ea"/>
                <a:cs typeface="+mn-cs"/>
                <a:hlinkClick r:id="rId16"/>
              </a:rPr>
              <a:t>http://dx.doi.org/10.1097/NMD.0b013e3182125d60</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he-IL" dirty="0"/>
          </a:p>
        </p:txBody>
      </p:sp>
      <p:sp>
        <p:nvSpPr>
          <p:cNvPr id="4" name="מציין מיקום של מספר שקופית 3"/>
          <p:cNvSpPr>
            <a:spLocks noGrp="1"/>
          </p:cNvSpPr>
          <p:nvPr>
            <p:ph type="sldNum" sz="quarter" idx="10"/>
          </p:nvPr>
        </p:nvSpPr>
        <p:spPr/>
        <p:txBody>
          <a:bodyPr/>
          <a:lstStyle/>
          <a:p>
            <a:fld id="{88327DDB-9180-4B09-A2D7-D09B4DE7CEE1}" type="slidenum">
              <a:rPr lang="he-IL" smtClean="0"/>
              <a:t>41</a:t>
            </a:fld>
            <a:endParaRPr lang="he-IL"/>
          </a:p>
        </p:txBody>
      </p:sp>
    </p:spTree>
    <p:extLst>
      <p:ext uri="{BB962C8B-B14F-4D97-AF65-F5344CB8AC3E}">
        <p14:creationId xmlns:p14="http://schemas.microsoft.com/office/powerpoint/2010/main" val="36207868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88327DDB-9180-4B09-A2D7-D09B4DE7CEE1}" type="slidenum">
              <a:rPr lang="he-IL" smtClean="0"/>
              <a:t>42</a:t>
            </a:fld>
            <a:endParaRPr lang="he-IL"/>
          </a:p>
        </p:txBody>
      </p:sp>
    </p:spTree>
    <p:extLst>
      <p:ext uri="{BB962C8B-B14F-4D97-AF65-F5344CB8AC3E}">
        <p14:creationId xmlns:p14="http://schemas.microsoft.com/office/powerpoint/2010/main" val="2387755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הפרעות חרדה מאופיינות בפחד וחרדה מוגזמים וההשלכות ההתנהגותיות הנובעות מהם.</a:t>
            </a:r>
          </a:p>
          <a:p>
            <a:pPr lvl="1"/>
            <a:r>
              <a:rPr lang="he-IL" dirty="0"/>
              <a:t>פחד מוגדר בתור בתגובה הרגשית לאיום </a:t>
            </a:r>
            <a:r>
              <a:rPr lang="he-IL" dirty="0" err="1"/>
              <a:t>מיידי</a:t>
            </a:r>
            <a:r>
              <a:rPr lang="he-IL" dirty="0"/>
              <a:t> נתפס, בין אם הוא ממשי ובין אם לא</a:t>
            </a:r>
          </a:p>
          <a:p>
            <a:pPr lvl="1"/>
            <a:r>
              <a:rPr lang="he-IL" dirty="0"/>
              <a:t>חרדה מוגדרת בתור הציפיה לאיום עתידי, ולרוב דיפוזית יותר</a:t>
            </a:r>
          </a:p>
          <a:p>
            <a:r>
              <a:rPr lang="he-IL" dirty="0"/>
              <a:t>הפרעות החרדה השונות מובחנות זו מזו בראש ובראשונה באובייקטים ובמצבים המעוררים את הפחד, חרדה או ההימנעות, ואת הקוגניציות הנלוות לכך. </a:t>
            </a:r>
          </a:p>
          <a:p>
            <a:r>
              <a:rPr lang="he-IL" dirty="0"/>
              <a:t>הפרעות חרדה מובחנות מפחד או חרדה נורמטיביים בהיותם מוגזמים ומתמידים מעבר לתקופות האופייניות לשלב ההתפתחותי בו נמצא הפרט (נמשכות מעבר לשישה חודשים לדוג'). </a:t>
            </a:r>
          </a:p>
          <a:p>
            <a:r>
              <a:rPr lang="he-IL" dirty="0"/>
              <a:t>היות שבעיני המטופל הפחד הוא בהחלט מוצדק עוצמתו, ההחלטה לגבי מידת המוגזמות של הפחד היא למעשה בידי הקלינאי, ודורשת שיקול דעת, תוך התחשבות בקונטקסט התרבותי. **למצוא דוגמאות** לקחת דוגמה מהספר של הפסיכיאטר שבאפריקה</a:t>
            </a:r>
          </a:p>
          <a:p>
            <a:r>
              <a:rPr lang="he-IL" dirty="0"/>
              <a:t>יכול להיות שדואגים באותה מידה אבל תופסים את הדאגה שלהם אחרת. שיקול דעת של הקלינאי ושל המטופל. המטופל לא יפנה לקבל עזרה אם לא יחוש שזה חריג או מפריע לו, אם לא יחשוב שזה חריג ברמה התרבותית (מחשבות של עדי ושלי)</a:t>
            </a:r>
          </a:p>
          <a:p>
            <a:r>
              <a:rPr lang="he-IL" dirty="0"/>
              <a:t>ביחס של 2:1 נפוץ יותר אצל נשים.</a:t>
            </a:r>
          </a:p>
          <a:p>
            <a:r>
              <a:rPr lang="he-IL" dirty="0"/>
              <a:t>סדר הפרק – בהתאם לציר ההתפתחותי של מועד הפריצה הטיפוסי:</a:t>
            </a:r>
          </a:p>
          <a:p>
            <a:pPr lvl="1"/>
            <a:r>
              <a:rPr lang="en-US" dirty="0"/>
              <a:t>Separation anxiety, selective mutism, </a:t>
            </a:r>
            <a:r>
              <a:rPr lang="en-US" b="1" dirty="0"/>
              <a:t>SP, SAD, PD</a:t>
            </a:r>
            <a:r>
              <a:rPr lang="en-US" dirty="0"/>
              <a:t>, Agoraphobia, </a:t>
            </a:r>
            <a:r>
              <a:rPr lang="en-US" b="1" dirty="0"/>
              <a:t>GAD</a:t>
            </a:r>
            <a:r>
              <a:rPr lang="en-US" dirty="0"/>
              <a:t>, Substance/medication induced anxiety disorder</a:t>
            </a:r>
            <a:endParaRPr lang="he-IL" dirty="0"/>
          </a:p>
          <a:p>
            <a:r>
              <a:rPr lang="he-IL" dirty="0"/>
              <a:t>התקפי פאניקה מופיעים גם בהפרעות נפשיות אחרות (לבדוק באיזה)</a:t>
            </a:r>
          </a:p>
          <a:p>
            <a:endParaRPr lang="he-IL" dirty="0"/>
          </a:p>
        </p:txBody>
      </p:sp>
      <p:sp>
        <p:nvSpPr>
          <p:cNvPr id="4" name="מציין מיקום של מספר שקופית 3"/>
          <p:cNvSpPr>
            <a:spLocks noGrp="1"/>
          </p:cNvSpPr>
          <p:nvPr>
            <p:ph type="sldNum" sz="quarter" idx="10"/>
          </p:nvPr>
        </p:nvSpPr>
        <p:spPr/>
        <p:txBody>
          <a:bodyPr/>
          <a:lstStyle/>
          <a:p>
            <a:fld id="{88327DDB-9180-4B09-A2D7-D09B4DE7CEE1}" type="slidenum">
              <a:rPr lang="he-IL" smtClean="0"/>
              <a:t>10</a:t>
            </a:fld>
            <a:endParaRPr lang="he-IL"/>
          </a:p>
        </p:txBody>
      </p:sp>
    </p:spTree>
    <p:extLst>
      <p:ext uri="{BB962C8B-B14F-4D97-AF65-F5344CB8AC3E}">
        <p14:creationId xmlns:p14="http://schemas.microsoft.com/office/powerpoint/2010/main" val="34870131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88327DDB-9180-4B09-A2D7-D09B4DE7CEE1}" type="slidenum">
              <a:rPr lang="he-IL" smtClean="0"/>
              <a:t>43</a:t>
            </a:fld>
            <a:endParaRPr lang="he-IL"/>
          </a:p>
        </p:txBody>
      </p:sp>
    </p:spTree>
    <p:extLst>
      <p:ext uri="{BB962C8B-B14F-4D97-AF65-F5344CB8AC3E}">
        <p14:creationId xmlns:p14="http://schemas.microsoft.com/office/powerpoint/2010/main" val="22415039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88327DDB-9180-4B09-A2D7-D09B4DE7CEE1}" type="slidenum">
              <a:rPr lang="he-IL" smtClean="0"/>
              <a:t>44</a:t>
            </a:fld>
            <a:endParaRPr lang="he-IL"/>
          </a:p>
        </p:txBody>
      </p:sp>
    </p:spTree>
    <p:extLst>
      <p:ext uri="{BB962C8B-B14F-4D97-AF65-F5344CB8AC3E}">
        <p14:creationId xmlns:p14="http://schemas.microsoft.com/office/powerpoint/2010/main" val="40077315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האפיון</a:t>
            </a:r>
            <a:r>
              <a:rPr lang="he-IL" baseline="0" dirty="0"/>
              <a:t> </a:t>
            </a:r>
            <a:r>
              <a:rPr lang="he-IL" baseline="0" dirty="0" err="1"/>
              <a:t>המחלתי</a:t>
            </a:r>
            <a:r>
              <a:rPr lang="he-IL" baseline="0" dirty="0"/>
              <a:t> של </a:t>
            </a:r>
            <a:r>
              <a:rPr lang="en-US" baseline="0" dirty="0"/>
              <a:t>PD</a:t>
            </a:r>
            <a:r>
              <a:rPr lang="he-IL" baseline="0" dirty="0"/>
              <a:t> יכול להוות פקטור ספציפי להתהוות ההפרעה.</a:t>
            </a:r>
          </a:p>
          <a:p>
            <a:endParaRPr lang="he-IL" baseline="0" dirty="0"/>
          </a:p>
          <a:p>
            <a:pPr>
              <a:buFont typeface="Wingdings" panose="05000000000000000000" pitchFamily="2" charset="2"/>
              <a:buChar char="v"/>
            </a:pPr>
            <a:r>
              <a:rPr lang="he-IL" dirty="0"/>
              <a:t>חולים עם </a:t>
            </a:r>
            <a:r>
              <a:rPr lang="en-US" dirty="0"/>
              <a:t>PD</a:t>
            </a:r>
            <a:r>
              <a:rPr lang="he-IL" dirty="0"/>
              <a:t> מדווחים על יותר </a:t>
            </a:r>
            <a:r>
              <a:rPr lang="he-IL" b="1" dirty="0"/>
              <a:t>מחלות גופניות שלהם עצמם, מחלות כרוניות של הוריהם, ותסמינים פיסיים של חרדה של ההורים. </a:t>
            </a:r>
          </a:p>
          <a:p>
            <a:pPr>
              <a:buFont typeface="Wingdings" panose="05000000000000000000" pitchFamily="2" charset="2"/>
              <a:buChar char="v"/>
            </a:pPr>
            <a:r>
              <a:rPr lang="en-US" dirty="0"/>
              <a:t>The </a:t>
            </a:r>
            <a:r>
              <a:rPr lang="en-US" dirty="0" err="1"/>
              <a:t>interoceptive</a:t>
            </a:r>
            <a:r>
              <a:rPr lang="en-US" dirty="0"/>
              <a:t> conditioning model</a:t>
            </a:r>
            <a:r>
              <a:rPr lang="he-IL" dirty="0"/>
              <a:t>- תסמיני החרדה עצמם של </a:t>
            </a:r>
            <a:r>
              <a:rPr lang="en-US" dirty="0"/>
              <a:t>PD</a:t>
            </a:r>
            <a:r>
              <a:rPr lang="he-IL" dirty="0"/>
              <a:t> הם גורמי למידה של חרדה (סימפטומים גופניים הדומים לפאניקה עשויים להביא להתקף הפאניקה עצמו – למידה </a:t>
            </a:r>
            <a:r>
              <a:rPr lang="he-IL" dirty="0" err="1"/>
              <a:t>אקספליציטית</a:t>
            </a:r>
            <a:r>
              <a:rPr lang="he-IL" dirty="0"/>
              <a:t> </a:t>
            </a:r>
            <a:r>
              <a:rPr lang="he-IL" dirty="0" err="1"/>
              <a:t>ואימפליציטית</a:t>
            </a:r>
            <a:r>
              <a:rPr lang="he-IL" dirty="0"/>
              <a:t>)</a:t>
            </a:r>
          </a:p>
          <a:p>
            <a:pPr>
              <a:buFont typeface="Wingdings" panose="05000000000000000000" pitchFamily="2" charset="2"/>
              <a:buChar char="v"/>
            </a:pPr>
            <a:r>
              <a:rPr lang="en-US" dirty="0"/>
              <a:t>The catastrophic appraisal model</a:t>
            </a:r>
            <a:r>
              <a:rPr lang="he-IL" dirty="0"/>
              <a:t> – שם דגש על הפרשנות השגויה של תסמיני הפאניקה, כמגבירים את הלמידה הנרכשת של ההפרעה.</a:t>
            </a:r>
          </a:p>
          <a:p>
            <a:endParaRPr lang="he-IL" dirty="0"/>
          </a:p>
          <a:p>
            <a:endParaRPr lang="he-IL" dirty="0"/>
          </a:p>
        </p:txBody>
      </p:sp>
      <p:sp>
        <p:nvSpPr>
          <p:cNvPr id="4" name="מציין מיקום של מספר שקופית 3"/>
          <p:cNvSpPr>
            <a:spLocks noGrp="1"/>
          </p:cNvSpPr>
          <p:nvPr>
            <p:ph type="sldNum" sz="quarter" idx="10"/>
          </p:nvPr>
        </p:nvSpPr>
        <p:spPr/>
        <p:txBody>
          <a:bodyPr/>
          <a:lstStyle/>
          <a:p>
            <a:fld id="{88327DDB-9180-4B09-A2D7-D09B4DE7CEE1}" type="slidenum">
              <a:rPr lang="he-IL" smtClean="0"/>
              <a:t>45</a:t>
            </a:fld>
            <a:endParaRPr lang="he-IL"/>
          </a:p>
        </p:txBody>
      </p:sp>
    </p:spTree>
    <p:extLst>
      <p:ext uri="{BB962C8B-B14F-4D97-AF65-F5344CB8AC3E}">
        <p14:creationId xmlns:p14="http://schemas.microsoft.com/office/powerpoint/2010/main" val="18807070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שתי הכלליות מספיקות ל-</a:t>
            </a:r>
            <a:r>
              <a:rPr lang="en-US" dirty="0"/>
              <a:t>GAD</a:t>
            </a:r>
            <a:r>
              <a:rPr lang="he-IL" dirty="0"/>
              <a:t>, שמהווה את הביטוי </a:t>
            </a:r>
            <a:r>
              <a:rPr lang="he-IL" dirty="0" err="1"/>
              <a:t>הפנוטיפי</a:t>
            </a:r>
            <a:r>
              <a:rPr lang="he-IL" dirty="0"/>
              <a:t> הקיצוני של רמות נוירוטיות גבוהות</a:t>
            </a:r>
          </a:p>
          <a:p>
            <a:r>
              <a:rPr lang="he-IL" dirty="0"/>
              <a:t>דיכאון: נוירוטיות גבוהה + רמות נמוכות של אפקט חיובי</a:t>
            </a:r>
          </a:p>
          <a:p>
            <a:r>
              <a:rPr lang="he-IL" dirty="0"/>
              <a:t>הפרעות אחרות תלויות במוקד הספציפי של החרדה/מצוקה. </a:t>
            </a:r>
          </a:p>
          <a:p>
            <a:r>
              <a:rPr lang="he-IL" dirty="0"/>
              <a:t>כלומר – הנתיב מנוירוטיות להפרעות אחרות חוץ </a:t>
            </a:r>
            <a:r>
              <a:rPr lang="he-IL" dirty="0" err="1"/>
              <a:t>מגאד</a:t>
            </a:r>
            <a:r>
              <a:rPr lang="he-IL" dirty="0"/>
              <a:t> ודיכאון הוא תלוי חוויות למידה </a:t>
            </a:r>
          </a:p>
          <a:p>
            <a:r>
              <a:rPr lang="en-US" dirty="0"/>
              <a:t>PD</a:t>
            </a:r>
            <a:r>
              <a:rPr lang="he-IL" dirty="0"/>
              <a:t> מקושר לניסיון למידה דרך </a:t>
            </a:r>
            <a:r>
              <a:rPr lang="he-IL" dirty="0" err="1"/>
              <a:t>צפיה</a:t>
            </a:r>
            <a:r>
              <a:rPr lang="he-IL" dirty="0"/>
              <a:t> (ההורים עסקו הרבה בתפקידי חולה בתגובה </a:t>
            </a:r>
            <a:r>
              <a:rPr lang="he-IL" dirty="0" err="1"/>
              <a:t>לסימפטומי</a:t>
            </a:r>
            <a:r>
              <a:rPr lang="he-IL" dirty="0"/>
              <a:t> פאניקה). לא היה הבדל כששאלו על </a:t>
            </a:r>
            <a:r>
              <a:rPr lang="he-IL" dirty="0" err="1"/>
              <a:t>סימפטומי</a:t>
            </a:r>
            <a:r>
              <a:rPr lang="he-IL" dirty="0"/>
              <a:t> צינון.</a:t>
            </a:r>
          </a:p>
          <a:p>
            <a:r>
              <a:rPr lang="he-IL" dirty="0"/>
              <a:t>ניסוי: אסוציאציית פחד, ניטרלי, חיזוק (צימוד הבעת פנים עם אובייקטים שונים)</a:t>
            </a:r>
          </a:p>
          <a:p>
            <a:pPr lvl="1"/>
            <a:r>
              <a:rPr lang="he-IL" dirty="0"/>
              <a:t>אסוציאציית פחד הייתה מקושרת להפעלת </a:t>
            </a:r>
            <a:r>
              <a:rPr lang="he-IL" dirty="0" err="1"/>
              <a:t>אמיגדלה</a:t>
            </a:r>
            <a:r>
              <a:rPr lang="he-IL" dirty="0"/>
              <a:t>-היפוקמפוס חזקה יותר ותגובה מהירה יותר בניבוי וזיהוי הבעות פחד, אפקט שהיה ממותן ע"י הטמפרמנט</a:t>
            </a:r>
          </a:p>
          <a:p>
            <a:pPr lvl="1"/>
            <a:r>
              <a:rPr lang="he-IL" dirty="0"/>
              <a:t>גם בלמידת חיזוקים... </a:t>
            </a:r>
            <a:r>
              <a:rPr lang="he-IL" dirty="0">
                <a:sym typeface="Wingdings" panose="05000000000000000000" pitchFamily="2" charset="2"/>
              </a:rPr>
              <a:t> רגישות גבוהה זו ללמידה מקושרת לרמת העוררות הגבוהה שמאופיינת נוירוטיים </a:t>
            </a:r>
            <a:r>
              <a:rPr lang="he-IL" dirty="0" err="1">
                <a:sym typeface="Wingdings" panose="05000000000000000000" pitchFamily="2" charset="2"/>
              </a:rPr>
              <a:t>בבייסליין</a:t>
            </a:r>
            <a:r>
              <a:rPr lang="he-IL" dirty="0">
                <a:sym typeface="Wingdings" panose="05000000000000000000" pitchFamily="2" charset="2"/>
              </a:rPr>
              <a:t>, שמהווה רמת עוררות אופטימלית ללמידה רגשית. </a:t>
            </a:r>
            <a:endParaRPr lang="he-IL" dirty="0"/>
          </a:p>
          <a:p>
            <a:r>
              <a:rPr lang="he-IL" dirty="0" err="1"/>
              <a:t>התניסה</a:t>
            </a:r>
            <a:r>
              <a:rPr lang="he-IL" dirty="0"/>
              <a:t> קלאסית ודרך תצפית משחקות תפקיד חשוב</a:t>
            </a:r>
          </a:p>
          <a:p>
            <a:endParaRPr lang="he-IL" b="0" i="0" dirty="0"/>
          </a:p>
        </p:txBody>
      </p:sp>
      <p:sp>
        <p:nvSpPr>
          <p:cNvPr id="4" name="מציין מיקום של מספר שקופית 3"/>
          <p:cNvSpPr>
            <a:spLocks noGrp="1"/>
          </p:cNvSpPr>
          <p:nvPr>
            <p:ph type="sldNum" sz="quarter" idx="10"/>
          </p:nvPr>
        </p:nvSpPr>
        <p:spPr/>
        <p:txBody>
          <a:bodyPr/>
          <a:lstStyle/>
          <a:p>
            <a:fld id="{88327DDB-9180-4B09-A2D7-D09B4DE7CEE1}" type="slidenum">
              <a:rPr lang="he-IL" smtClean="0"/>
              <a:t>46</a:t>
            </a:fld>
            <a:endParaRPr lang="he-IL"/>
          </a:p>
        </p:txBody>
      </p:sp>
    </p:spTree>
    <p:extLst>
      <p:ext uri="{BB962C8B-B14F-4D97-AF65-F5344CB8AC3E}">
        <p14:creationId xmlns:p14="http://schemas.microsoft.com/office/powerpoint/2010/main" val="19999128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n-US" sz="1200" b="0" i="0" kern="1200" dirty="0">
                <a:solidFill>
                  <a:schemeClr val="tx1"/>
                </a:solidFill>
                <a:effectLst/>
                <a:latin typeface="+mn-lt"/>
                <a:ea typeface="+mn-ea"/>
                <a:cs typeface="+mn-cs"/>
              </a:rPr>
              <a:t>Watts, S. E., </a:t>
            </a:r>
            <a:r>
              <a:rPr lang="en-US" sz="1200" b="0" i="0" kern="1200" dirty="0" err="1">
                <a:solidFill>
                  <a:schemeClr val="tx1"/>
                </a:solidFill>
                <a:effectLst/>
                <a:latin typeface="+mn-lt"/>
                <a:ea typeface="+mn-ea"/>
                <a:cs typeface="+mn-cs"/>
              </a:rPr>
              <a:t>Turnell</a:t>
            </a:r>
            <a:r>
              <a:rPr lang="en-US" sz="1200" b="0" i="0" kern="1200" dirty="0">
                <a:solidFill>
                  <a:schemeClr val="tx1"/>
                </a:solidFill>
                <a:effectLst/>
                <a:latin typeface="+mn-lt"/>
                <a:ea typeface="+mn-ea"/>
                <a:cs typeface="+mn-cs"/>
              </a:rPr>
              <a:t>, A., </a:t>
            </a:r>
            <a:r>
              <a:rPr lang="en-US" sz="1200" b="0" i="0" kern="1200" dirty="0" err="1">
                <a:solidFill>
                  <a:schemeClr val="tx1"/>
                </a:solidFill>
                <a:effectLst/>
                <a:latin typeface="+mn-lt"/>
                <a:ea typeface="+mn-ea"/>
                <a:cs typeface="+mn-cs"/>
              </a:rPr>
              <a:t>Kladnitski</a:t>
            </a:r>
            <a:r>
              <a:rPr lang="en-US" sz="1200" b="0" i="0" kern="1200" dirty="0">
                <a:solidFill>
                  <a:schemeClr val="tx1"/>
                </a:solidFill>
                <a:effectLst/>
                <a:latin typeface="+mn-lt"/>
                <a:ea typeface="+mn-ea"/>
                <a:cs typeface="+mn-cs"/>
              </a:rPr>
              <a:t>, N., Newby, J. M., &amp; Andrews, G. (2015). Treatment-as-usual (TAU) is anything but usual: A meta-analysis of CBT versus TAU for anxiety and depression. </a:t>
            </a:r>
            <a:r>
              <a:rPr lang="en-US" sz="1200" b="0" i="1" kern="1200" dirty="0">
                <a:solidFill>
                  <a:schemeClr val="tx1"/>
                </a:solidFill>
                <a:effectLst/>
                <a:latin typeface="+mn-lt"/>
                <a:ea typeface="+mn-ea"/>
                <a:cs typeface="+mn-cs"/>
              </a:rPr>
              <a:t>Journal of affective disorders</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175</a:t>
            </a:r>
            <a:r>
              <a:rPr lang="en-US" sz="1200" b="0" i="0" kern="1200" dirty="0">
                <a:solidFill>
                  <a:schemeClr val="tx1"/>
                </a:solidFill>
                <a:effectLst/>
                <a:latin typeface="+mn-lt"/>
                <a:ea typeface="+mn-ea"/>
                <a:cs typeface="+mn-cs"/>
              </a:rPr>
              <a:t>, 152-167.</a:t>
            </a:r>
          </a:p>
          <a:p>
            <a:r>
              <a:rPr lang="en-US" sz="1200" b="0" i="0" kern="1200" dirty="0" err="1">
                <a:solidFill>
                  <a:schemeClr val="tx1"/>
                </a:solidFill>
                <a:effectLst/>
                <a:latin typeface="+mn-lt"/>
                <a:ea typeface="+mn-ea"/>
                <a:cs typeface="+mn-cs"/>
              </a:rPr>
              <a:t>Shedler</a:t>
            </a:r>
            <a:r>
              <a:rPr lang="en-US" sz="1200" b="0" i="0" kern="1200" dirty="0">
                <a:solidFill>
                  <a:schemeClr val="tx1"/>
                </a:solidFill>
                <a:effectLst/>
                <a:latin typeface="+mn-lt"/>
                <a:ea typeface="+mn-ea"/>
                <a:cs typeface="+mn-cs"/>
              </a:rPr>
              <a:t>, J. (2012). The efficacy of psychodynamic psychotherapy. </a:t>
            </a:r>
            <a:r>
              <a:rPr lang="en-US" sz="1200" b="0" i="0" kern="1200" dirty="0" err="1">
                <a:solidFill>
                  <a:schemeClr val="tx1"/>
                </a:solidFill>
                <a:effectLst/>
                <a:latin typeface="+mn-lt"/>
                <a:ea typeface="+mn-ea"/>
                <a:cs typeface="+mn-cs"/>
              </a:rPr>
              <a:t>In</a:t>
            </a:r>
            <a:r>
              <a:rPr lang="en-US" sz="1200" b="0" i="1" kern="1200" dirty="0" err="1">
                <a:solidFill>
                  <a:schemeClr val="tx1"/>
                </a:solidFill>
                <a:effectLst/>
                <a:latin typeface="+mn-lt"/>
                <a:ea typeface="+mn-ea"/>
                <a:cs typeface="+mn-cs"/>
              </a:rPr>
              <a:t>Psychodynamic</a:t>
            </a:r>
            <a:r>
              <a:rPr lang="en-US" sz="1200" b="0" i="1" kern="1200" dirty="0">
                <a:solidFill>
                  <a:schemeClr val="tx1"/>
                </a:solidFill>
                <a:effectLst/>
                <a:latin typeface="+mn-lt"/>
                <a:ea typeface="+mn-ea"/>
                <a:cs typeface="+mn-cs"/>
              </a:rPr>
              <a:t> Psychotherapy Research</a:t>
            </a:r>
            <a:r>
              <a:rPr lang="en-US" sz="1200" b="0" i="0" kern="1200" dirty="0">
                <a:solidFill>
                  <a:schemeClr val="tx1"/>
                </a:solidFill>
                <a:effectLst/>
                <a:latin typeface="+mn-lt"/>
                <a:ea typeface="+mn-ea"/>
                <a:cs typeface="+mn-cs"/>
              </a:rPr>
              <a:t> (pp. 9-25). Humana Press.</a:t>
            </a:r>
            <a:endParaRPr lang="he-IL" sz="1200" b="0" i="0"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Fonagy</a:t>
            </a:r>
            <a:r>
              <a:rPr lang="en-US" sz="1200" b="0" i="0" kern="1200" dirty="0">
                <a:solidFill>
                  <a:schemeClr val="tx1"/>
                </a:solidFill>
                <a:effectLst/>
                <a:latin typeface="+mn-lt"/>
                <a:ea typeface="+mn-ea"/>
                <a:cs typeface="+mn-cs"/>
              </a:rPr>
              <a:t>, P. (2015). The effectiveness of psychodynamic psychotherapies: an update. </a:t>
            </a:r>
            <a:r>
              <a:rPr lang="en-US" sz="1200" b="0" i="1" kern="1200" dirty="0">
                <a:solidFill>
                  <a:schemeClr val="tx1"/>
                </a:solidFill>
                <a:effectLst/>
                <a:latin typeface="+mn-lt"/>
                <a:ea typeface="+mn-ea"/>
                <a:cs typeface="+mn-cs"/>
              </a:rPr>
              <a:t>World Psychiatry</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14</a:t>
            </a:r>
            <a:r>
              <a:rPr lang="en-US" sz="1200" b="0" i="0" kern="1200" dirty="0">
                <a:solidFill>
                  <a:schemeClr val="tx1"/>
                </a:solidFill>
                <a:effectLst/>
                <a:latin typeface="+mn-lt"/>
                <a:ea typeface="+mn-ea"/>
                <a:cs typeface="+mn-cs"/>
              </a:rPr>
              <a:t>(2), 137-150.</a:t>
            </a:r>
            <a:endParaRPr lang="he-IL" dirty="0"/>
          </a:p>
        </p:txBody>
      </p:sp>
      <p:sp>
        <p:nvSpPr>
          <p:cNvPr id="4" name="מציין מיקום של מספר שקופית 3"/>
          <p:cNvSpPr>
            <a:spLocks noGrp="1"/>
          </p:cNvSpPr>
          <p:nvPr>
            <p:ph type="sldNum" sz="quarter" idx="10"/>
          </p:nvPr>
        </p:nvSpPr>
        <p:spPr/>
        <p:txBody>
          <a:bodyPr/>
          <a:lstStyle/>
          <a:p>
            <a:fld id="{88327DDB-9180-4B09-A2D7-D09B4DE7CEE1}" type="slidenum">
              <a:rPr lang="he-IL" smtClean="0"/>
              <a:t>47</a:t>
            </a:fld>
            <a:endParaRPr lang="he-IL"/>
          </a:p>
        </p:txBody>
      </p:sp>
    </p:spTree>
    <p:extLst>
      <p:ext uri="{BB962C8B-B14F-4D97-AF65-F5344CB8AC3E}">
        <p14:creationId xmlns:p14="http://schemas.microsoft.com/office/powerpoint/2010/main" val="36397310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200" dirty="0">
                <a:latin typeface="Calibri" panose="020F0502020204030204" pitchFamily="34" charset="0"/>
                <a:ea typeface="Calibri" panose="020F0502020204030204" pitchFamily="34" charset="0"/>
                <a:cs typeface="Arial" panose="020B0604020202020204" pitchFamily="34" charset="0"/>
              </a:rPr>
              <a:t>נקודה</a:t>
            </a:r>
            <a:r>
              <a:rPr lang="he-IL" sz="1200" baseline="0" dirty="0">
                <a:latin typeface="Calibri" panose="020F0502020204030204" pitchFamily="34" charset="0"/>
                <a:ea typeface="Calibri" panose="020F0502020204030204" pitchFamily="34" charset="0"/>
                <a:cs typeface="Arial" panose="020B0604020202020204" pitchFamily="34" charset="0"/>
              </a:rPr>
              <a:t> ראשונה: </a:t>
            </a:r>
            <a:r>
              <a:rPr lang="en-US" sz="1200" dirty="0" err="1">
                <a:latin typeface="Calibri" panose="020F0502020204030204" pitchFamily="34" charset="0"/>
                <a:ea typeface="Calibri" panose="020F0502020204030204" pitchFamily="34" charset="0"/>
                <a:cs typeface="Arial" panose="020B0604020202020204" pitchFamily="34" charset="0"/>
              </a:rPr>
              <a:t>Laugharne</a:t>
            </a:r>
            <a:r>
              <a:rPr lang="en-US" sz="1200" dirty="0">
                <a:latin typeface="Calibri" panose="020F0502020204030204" pitchFamily="34" charset="0"/>
                <a:ea typeface="Calibri" panose="020F0502020204030204" pitchFamily="34" charset="0"/>
                <a:cs typeface="Arial" panose="020B0604020202020204" pitchFamily="34" charset="0"/>
              </a:rPr>
              <a:t>, </a:t>
            </a:r>
            <a:r>
              <a:rPr lang="en-US" sz="1200" dirty="0" err="1">
                <a:latin typeface="Calibri" panose="020F0502020204030204" pitchFamily="34" charset="0"/>
                <a:ea typeface="Calibri" panose="020F0502020204030204" pitchFamily="34" charset="0"/>
                <a:cs typeface="Arial" panose="020B0604020202020204" pitchFamily="34" charset="0"/>
              </a:rPr>
              <a:t>Lillee</a:t>
            </a:r>
            <a:r>
              <a:rPr lang="en-US" sz="1200" dirty="0">
                <a:latin typeface="Calibri" panose="020F0502020204030204" pitchFamily="34" charset="0"/>
                <a:ea typeface="Calibri" panose="020F0502020204030204" pitchFamily="34" charset="0"/>
                <a:cs typeface="Arial" panose="020B0604020202020204" pitchFamily="34" charset="0"/>
              </a:rPr>
              <a:t> &amp; </a:t>
            </a:r>
            <a:r>
              <a:rPr lang="en-US" sz="1200" dirty="0" err="1">
                <a:latin typeface="Calibri" panose="020F0502020204030204" pitchFamily="34" charset="0"/>
                <a:ea typeface="Calibri" panose="020F0502020204030204" pitchFamily="34" charset="0"/>
                <a:cs typeface="Arial" panose="020B0604020202020204" pitchFamily="34" charset="0"/>
              </a:rPr>
              <a:t>Janca</a:t>
            </a:r>
            <a:r>
              <a:rPr lang="en-US" sz="1200" dirty="0">
                <a:latin typeface="Calibri" panose="020F0502020204030204" pitchFamily="34" charset="0"/>
                <a:ea typeface="Calibri" panose="020F0502020204030204" pitchFamily="34" charset="0"/>
                <a:cs typeface="Arial" panose="020B0604020202020204" pitchFamily="34" charset="0"/>
              </a:rPr>
              <a:t>, 2010</a:t>
            </a:r>
            <a:r>
              <a:rPr lang="he-IL" sz="1200" dirty="0">
                <a:latin typeface="Calibri" panose="020F0502020204030204" pitchFamily="34" charset="0"/>
                <a:ea typeface="Calibri" panose="020F0502020204030204" pitchFamily="34" charset="0"/>
                <a:cs typeface="Arial" panose="020B0604020202020204" pitchFamily="34" charset="0"/>
              </a:rPr>
              <a:t> – הכוונה להורדת סימפטומים כמובן</a:t>
            </a:r>
            <a:endParaRPr lang="en-US" sz="1200" dirty="0">
              <a:latin typeface="Calibri" panose="020F0502020204030204" pitchFamily="34" charset="0"/>
              <a:ea typeface="Calibri" panose="020F0502020204030204" pitchFamily="34" charset="0"/>
              <a:cs typeface="Arial" panose="020B0604020202020204" pitchFamily="34" charset="0"/>
            </a:endParaRPr>
          </a:p>
          <a:p>
            <a:endParaRPr lang="en-US" sz="1200" dirty="0">
              <a:latin typeface="Calibri" panose="020F0502020204030204" pitchFamily="34" charset="0"/>
              <a:cs typeface="Arial" panose="020B0604020202020204" pitchFamily="34" charset="0"/>
            </a:endParaRPr>
          </a:p>
          <a:p>
            <a:r>
              <a:rPr lang="he-IL" sz="1200" dirty="0">
                <a:latin typeface="Calibri" panose="020F0502020204030204" pitchFamily="34" charset="0"/>
                <a:cs typeface="Arial" panose="020B0604020202020204" pitchFamily="34" charset="0"/>
              </a:rPr>
              <a:t>לרוב תנאי הביקורת אינו כולל השוואה לשיטת טיפול הומוגנית</a:t>
            </a:r>
            <a:r>
              <a:rPr lang="he-IL" sz="1200" baseline="0" dirty="0">
                <a:latin typeface="Calibri" panose="020F0502020204030204" pitchFamily="34" charset="0"/>
                <a:cs typeface="Arial" panose="020B0604020202020204" pitchFamily="34" charset="0"/>
              </a:rPr>
              <a:t> אחרת, אלא רשימות המתנה או </a:t>
            </a:r>
            <a:r>
              <a:rPr lang="en-US" sz="1200" baseline="0" dirty="0">
                <a:latin typeface="Calibri" panose="020F0502020204030204" pitchFamily="34" charset="0"/>
                <a:cs typeface="Arial" panose="020B0604020202020204" pitchFamily="34" charset="0"/>
              </a:rPr>
              <a:t>TAU</a:t>
            </a:r>
            <a:r>
              <a:rPr lang="he-IL" sz="1200" baseline="0" dirty="0">
                <a:latin typeface="Calibri" panose="020F0502020204030204" pitchFamily="34" charset="0"/>
                <a:cs typeface="Arial" panose="020B0604020202020204" pitchFamily="34" charset="0"/>
              </a:rPr>
              <a:t>. מעיד על כך </a:t>
            </a:r>
            <a:r>
              <a:rPr lang="he-IL" sz="1200" baseline="0" dirty="0" err="1">
                <a:latin typeface="Calibri" panose="020F0502020204030204" pitchFamily="34" charset="0"/>
                <a:cs typeface="Arial" panose="020B0604020202020204" pitchFamily="34" charset="0"/>
              </a:rPr>
              <a:t>שסיביטי</a:t>
            </a:r>
            <a:r>
              <a:rPr lang="he-IL" sz="1200" baseline="0" dirty="0">
                <a:latin typeface="Calibri" panose="020F0502020204030204" pitchFamily="34" charset="0"/>
                <a:cs typeface="Arial" panose="020B0604020202020204" pitchFamily="34" charset="0"/>
              </a:rPr>
              <a:t> יעיל, זה לא אומר שזה הכי יעיל. </a:t>
            </a:r>
            <a:endParaRPr lang="en-US" sz="1200" baseline="0" dirty="0">
              <a:latin typeface="Calibri" panose="020F0502020204030204" pitchFamily="34" charset="0"/>
              <a:cs typeface="Arial" panose="020B0604020202020204" pitchFamily="34" charset="0"/>
            </a:endParaRPr>
          </a:p>
          <a:p>
            <a:endParaRPr lang="en-US" sz="1200" baseline="0" dirty="0">
              <a:latin typeface="Calibri" panose="020F0502020204030204" pitchFamily="34" charset="0"/>
              <a:cs typeface="Arial" panose="020B0604020202020204" pitchFamily="34" charset="0"/>
            </a:endParaRPr>
          </a:p>
          <a:p>
            <a:r>
              <a:rPr lang="he-IL" sz="1200" baseline="0" dirty="0">
                <a:latin typeface="Calibri" panose="020F0502020204030204" pitchFamily="34" charset="0"/>
                <a:cs typeface="Arial" panose="020B0604020202020204" pitchFamily="34" charset="0"/>
              </a:rPr>
              <a:t>נראה של יותר לבדוק יעילות טיפול </a:t>
            </a:r>
            <a:r>
              <a:rPr lang="en-US" sz="1200" baseline="0" dirty="0">
                <a:latin typeface="Calibri" panose="020F0502020204030204" pitchFamily="34" charset="0"/>
                <a:cs typeface="Arial" panose="020B0604020202020204" pitchFamily="34" charset="0"/>
              </a:rPr>
              <a:t>CBT</a:t>
            </a:r>
            <a:r>
              <a:rPr lang="he-IL" sz="1200" baseline="0" dirty="0">
                <a:latin typeface="Calibri" panose="020F0502020204030204" pitchFamily="34" charset="0"/>
                <a:cs typeface="Arial" panose="020B0604020202020204" pitchFamily="34" charset="0"/>
              </a:rPr>
              <a:t>, ובהתאם יש </a:t>
            </a:r>
            <a:r>
              <a:rPr lang="he-IL" sz="1200" baseline="0" dirty="0" err="1">
                <a:latin typeface="Calibri" panose="020F0502020204030204" pitchFamily="34" charset="0"/>
                <a:cs typeface="Arial" panose="020B0604020202020204" pitchFamily="34" charset="0"/>
              </a:rPr>
              <a:t>נטיה</a:t>
            </a:r>
            <a:r>
              <a:rPr lang="he-IL" sz="1200" baseline="0" dirty="0">
                <a:latin typeface="Calibri" panose="020F0502020204030204" pitchFamily="34" charset="0"/>
                <a:cs typeface="Arial" panose="020B0604020202020204" pitchFamily="34" charset="0"/>
              </a:rPr>
              <a:t> להשתמש בו ולחקור את יעילותו</a:t>
            </a:r>
          </a:p>
          <a:p>
            <a:endParaRPr lang="he-IL" sz="1200" baseline="0" dirty="0">
              <a:latin typeface="Calibri" panose="020F0502020204030204" pitchFamily="34" charset="0"/>
              <a:cs typeface="Arial" panose="020B0604020202020204" pitchFamily="34" charset="0"/>
            </a:endParaRPr>
          </a:p>
          <a:p>
            <a:r>
              <a:rPr lang="he-IL" sz="1200" dirty="0">
                <a:latin typeface="David" panose="020E0502060401010101" pitchFamily="34" charset="-79"/>
                <a:cs typeface="David" panose="020E0502060401010101" pitchFamily="34" charset="-79"/>
              </a:rPr>
              <a:t>יש ככל הנראה דיפרנציאציה בין ההפרעות שונות בנוגע לעד כמה</a:t>
            </a:r>
            <a:r>
              <a:rPr lang="en-US" sz="1200" dirty="0">
                <a:latin typeface="David" panose="020E0502060401010101" pitchFamily="34" charset="-79"/>
                <a:cs typeface="David" panose="020E0502060401010101" pitchFamily="34" charset="-79"/>
              </a:rPr>
              <a:t>CBT </a:t>
            </a:r>
            <a:r>
              <a:rPr lang="he-IL" sz="1200" dirty="0">
                <a:latin typeface="David" panose="020E0502060401010101" pitchFamily="34" charset="-79"/>
                <a:cs typeface="David" panose="020E0502060401010101" pitchFamily="34" charset="-79"/>
              </a:rPr>
              <a:t> הוא הטיפול הנבחר, כלומר, בולט יותר בהשפעתו על </a:t>
            </a:r>
            <a:r>
              <a:rPr lang="en-US" sz="1200" dirty="0">
                <a:latin typeface="David" panose="020E0502060401010101" pitchFamily="34" charset="-79"/>
                <a:cs typeface="David" panose="020E0502060401010101" pitchFamily="34" charset="-79"/>
              </a:rPr>
              <a:t>SP</a:t>
            </a:r>
            <a:r>
              <a:rPr lang="he-IL" sz="1200" dirty="0">
                <a:latin typeface="David" panose="020E0502060401010101" pitchFamily="34" charset="-79"/>
                <a:cs typeface="David" panose="020E0502060401010101" pitchFamily="34" charset="-79"/>
              </a:rPr>
              <a:t>, ופחות עבור </a:t>
            </a:r>
            <a:r>
              <a:rPr lang="he-IL" sz="1200" dirty="0" err="1">
                <a:latin typeface="David" panose="020E0502060401010101" pitchFamily="34" charset="-79"/>
                <a:cs typeface="David" panose="020E0502060401010101" pitchFamily="34" charset="-79"/>
              </a:rPr>
              <a:t>גאד</a:t>
            </a:r>
            <a:r>
              <a:rPr lang="he-IL" sz="1200" dirty="0">
                <a:latin typeface="David" panose="020E0502060401010101" pitchFamily="34" charset="-79"/>
                <a:cs typeface="David" panose="020E0502060401010101" pitchFamily="34" charset="-79"/>
              </a:rPr>
              <a:t> ופאניקה.</a:t>
            </a:r>
          </a:p>
          <a:p>
            <a:endParaRPr lang="he-IL" sz="1200" dirty="0">
              <a:latin typeface="David" panose="020E0502060401010101" pitchFamily="34" charset="-79"/>
              <a:cs typeface="David" panose="020E0502060401010101" pitchFamily="34" charset="-79"/>
            </a:endParaRPr>
          </a:p>
          <a:p>
            <a:r>
              <a:rPr lang="he-IL" sz="1200" dirty="0">
                <a:latin typeface="David" panose="020E0502060401010101" pitchFamily="34" charset="-79"/>
                <a:cs typeface="David" panose="020E0502060401010101" pitchFamily="34" charset="-79"/>
              </a:rPr>
              <a:t>כמסקנות מהחיפוש שלנו (</a:t>
            </a:r>
            <a:r>
              <a:rPr lang="he-IL" sz="1200" b="1" dirty="0">
                <a:latin typeface="David" panose="020E0502060401010101" pitchFamily="34" charset="-79"/>
                <a:cs typeface="David" panose="020E0502060401010101" pitchFamily="34" charset="-79"/>
              </a:rPr>
              <a:t>עדיין יכול להיות מטעמים פוליטיים</a:t>
            </a:r>
            <a:r>
              <a:rPr lang="he-IL" sz="1200" dirty="0">
                <a:latin typeface="David" panose="020E0502060401010101" pitchFamily="34" charset="-79"/>
                <a:cs typeface="David" panose="020E0502060401010101" pitchFamily="34" charset="-79"/>
              </a:rPr>
              <a:t>)</a:t>
            </a:r>
            <a:endParaRPr lang="he-IL" b="1" dirty="0"/>
          </a:p>
        </p:txBody>
      </p:sp>
      <p:sp>
        <p:nvSpPr>
          <p:cNvPr id="4" name="מציין מיקום של מספר שקופית 3"/>
          <p:cNvSpPr>
            <a:spLocks noGrp="1"/>
          </p:cNvSpPr>
          <p:nvPr>
            <p:ph type="sldNum" sz="quarter" idx="10"/>
          </p:nvPr>
        </p:nvSpPr>
        <p:spPr/>
        <p:txBody>
          <a:bodyPr/>
          <a:lstStyle/>
          <a:p>
            <a:fld id="{88327DDB-9180-4B09-A2D7-D09B4DE7CEE1}" type="slidenum">
              <a:rPr lang="he-IL" smtClean="0"/>
              <a:t>48</a:t>
            </a:fld>
            <a:endParaRPr lang="he-IL"/>
          </a:p>
        </p:txBody>
      </p:sp>
    </p:spTree>
    <p:extLst>
      <p:ext uri="{BB962C8B-B14F-4D97-AF65-F5344CB8AC3E}">
        <p14:creationId xmlns:p14="http://schemas.microsoft.com/office/powerpoint/2010/main" val="29007340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err="1"/>
              <a:t>חרדתיים</a:t>
            </a:r>
            <a:r>
              <a:rPr lang="he-IL" dirty="0"/>
              <a:t> מטים את הקשב שלהם לכיוון איום, גם אם הוא ל</a:t>
            </a:r>
            <a:r>
              <a:rPr lang="he-IL" baseline="0" dirty="0"/>
              <a:t>א מזיק, </a:t>
            </a:r>
            <a:r>
              <a:rPr lang="he-IL" dirty="0"/>
              <a:t> בעוד שנבדקים</a:t>
            </a:r>
            <a:r>
              <a:rPr lang="he-IL" baseline="0" dirty="0"/>
              <a:t> בריאים מנסים להטות את הקשב שלהם הרחק מהאיום אם הוא לא מזיק, ולכיוון האיום אם הוא אכן יכול להוות איום</a:t>
            </a:r>
          </a:p>
          <a:p>
            <a:endParaRPr lang="he-IL" baseline="0" dirty="0"/>
          </a:p>
          <a:p>
            <a:r>
              <a:rPr lang="he-IL" baseline="0" dirty="0"/>
              <a:t>ממצאים מעורבים לאפשרות שבשלבי עיבוד מאוחרים </a:t>
            </a:r>
            <a:r>
              <a:rPr lang="he-IL" baseline="0" dirty="0" err="1"/>
              <a:t>חרדתיים</a:t>
            </a:r>
            <a:r>
              <a:rPr lang="he-IL" baseline="0" dirty="0"/>
              <a:t> מטים קשבם הרחק מגירויים מאיימים (</a:t>
            </a:r>
            <a:r>
              <a:rPr lang="he-IL" baseline="0" dirty="0" err="1"/>
              <a:t>המנעות</a:t>
            </a:r>
            <a:r>
              <a:rPr lang="he-IL" baseline="0" dirty="0"/>
              <a:t>), וכך מחזקים את החרדה כי לא נוצרת </a:t>
            </a:r>
            <a:r>
              <a:rPr lang="he-IL" baseline="0" dirty="0" err="1"/>
              <a:t>הביטואציה</a:t>
            </a:r>
            <a:r>
              <a:rPr lang="he-IL" baseline="0" dirty="0"/>
              <a:t>, וזאת כדי לווסת את הרגש השלילי בצורה לא אדפטיבית (פרדיגמת ערנות-</a:t>
            </a:r>
            <a:r>
              <a:rPr lang="he-IL" baseline="0" dirty="0" err="1"/>
              <a:t>המנעות</a:t>
            </a:r>
            <a:r>
              <a:rPr lang="he-IL" baseline="0" dirty="0"/>
              <a:t>).</a:t>
            </a:r>
          </a:p>
          <a:p>
            <a:r>
              <a:rPr lang="he-IL" baseline="0" dirty="0"/>
              <a:t>יתכן כי </a:t>
            </a:r>
            <a:r>
              <a:rPr lang="he-IL" baseline="0" dirty="0" err="1"/>
              <a:t>חרדתיים</a:t>
            </a:r>
            <a:r>
              <a:rPr lang="he-IL" baseline="0" dirty="0"/>
              <a:t> תכונתיים מאופיינים רק </a:t>
            </a:r>
            <a:r>
              <a:rPr lang="he-IL" baseline="0" dirty="0" err="1"/>
              <a:t>בעירנות</a:t>
            </a:r>
            <a:r>
              <a:rPr lang="he-IL" baseline="0" dirty="0"/>
              <a:t> בעוד שבעלי פוביה ספציפית מאופיינים יותר </a:t>
            </a:r>
            <a:r>
              <a:rPr lang="he-IL" baseline="0" dirty="0" err="1"/>
              <a:t>בהמנעות</a:t>
            </a:r>
            <a:r>
              <a:rPr lang="he-IL" baseline="0" dirty="0"/>
              <a:t>.</a:t>
            </a:r>
          </a:p>
          <a:p>
            <a:endParaRPr lang="he-IL" baseline="0" dirty="0"/>
          </a:p>
          <a:p>
            <a:r>
              <a:rPr lang="he-IL" baseline="0" dirty="0"/>
              <a:t>בקרב ילדים – קשה יותר לבחון הטיה לכיוון גירויים מאיימים כי זה בכל מקרה קיים אצלם בתקופה מוגברת בגילאים הצעירים, והגברה זו היא ככל הנראה אדפטיבית ולכן לא מאפיינת רק ילדים </a:t>
            </a:r>
            <a:r>
              <a:rPr lang="he-IL" baseline="0" dirty="0" err="1"/>
              <a:t>חרדתיים</a:t>
            </a:r>
            <a:r>
              <a:rPr lang="he-IL" baseline="0" dirty="0"/>
              <a:t> אלא גם ילדים ללא חרדה. ישנה סברה כי כשל ביכולת לבצע אינהיביציה לתכונה זו בתהליך ההתבגרות עשוי לגרום לשחק תפקיד </a:t>
            </a:r>
            <a:r>
              <a:rPr lang="he-IL" baseline="0" dirty="0" err="1"/>
              <a:t>בהשארות</a:t>
            </a:r>
            <a:r>
              <a:rPr lang="he-IL" baseline="0" dirty="0"/>
              <a:t> חרדה מגיל הילדות לגיל ההתבגרות והבגרות (בהרבה מקרים החרדה לא נמשכת, היות והפרעות כאלו בקרב ילדים עוד לא יציבות).</a:t>
            </a:r>
          </a:p>
          <a:p>
            <a:endParaRPr lang="he-IL" baseline="0" dirty="0"/>
          </a:p>
          <a:p>
            <a:endParaRPr lang="he-IL" dirty="0"/>
          </a:p>
        </p:txBody>
      </p:sp>
      <p:sp>
        <p:nvSpPr>
          <p:cNvPr id="4" name="מציין מיקום של מספר שקופית 3"/>
          <p:cNvSpPr>
            <a:spLocks noGrp="1"/>
          </p:cNvSpPr>
          <p:nvPr>
            <p:ph type="sldNum" sz="quarter" idx="10"/>
          </p:nvPr>
        </p:nvSpPr>
        <p:spPr/>
        <p:txBody>
          <a:bodyPr/>
          <a:lstStyle/>
          <a:p>
            <a:fld id="{88327DDB-9180-4B09-A2D7-D09B4DE7CEE1}" type="slidenum">
              <a:rPr lang="he-IL" smtClean="0"/>
              <a:t>49</a:t>
            </a:fld>
            <a:endParaRPr lang="he-IL"/>
          </a:p>
        </p:txBody>
      </p:sp>
    </p:spTree>
    <p:extLst>
      <p:ext uri="{BB962C8B-B14F-4D97-AF65-F5344CB8AC3E}">
        <p14:creationId xmlns:p14="http://schemas.microsoft.com/office/powerpoint/2010/main" val="4069479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latin typeface="David" panose="020E0502060401010101" pitchFamily="34" charset="-79"/>
                <a:cs typeface="David" panose="020E0502060401010101" pitchFamily="34" charset="-79"/>
              </a:rPr>
              <a:t> אצל ילדים זה נוגע יותר לעיסוק בקומפטנטיות שלהם או איכות הביצועים שלהם בביה"ס. </a:t>
            </a:r>
            <a:endParaRPr lang="he-IL" dirty="0"/>
          </a:p>
        </p:txBody>
      </p:sp>
      <p:sp>
        <p:nvSpPr>
          <p:cNvPr id="4" name="מציין מיקום של מספר שקופית 3"/>
          <p:cNvSpPr>
            <a:spLocks noGrp="1"/>
          </p:cNvSpPr>
          <p:nvPr>
            <p:ph type="sldNum" sz="quarter" idx="10"/>
          </p:nvPr>
        </p:nvSpPr>
        <p:spPr/>
        <p:txBody>
          <a:bodyPr/>
          <a:lstStyle/>
          <a:p>
            <a:fld id="{88327DDB-9180-4B09-A2D7-D09B4DE7CEE1}" type="slidenum">
              <a:rPr lang="he-IL" smtClean="0"/>
              <a:t>16</a:t>
            </a:fld>
            <a:endParaRPr lang="he-IL"/>
          </a:p>
        </p:txBody>
      </p:sp>
    </p:spTree>
    <p:extLst>
      <p:ext uri="{BB962C8B-B14F-4D97-AF65-F5344CB8AC3E}">
        <p14:creationId xmlns:p14="http://schemas.microsoft.com/office/powerpoint/2010/main" val="1654353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88327DDB-9180-4B09-A2D7-D09B4DE7CEE1}" type="slidenum">
              <a:rPr lang="he-IL" smtClean="0"/>
              <a:t>17</a:t>
            </a:fld>
            <a:endParaRPr lang="he-IL"/>
          </a:p>
        </p:txBody>
      </p:sp>
    </p:spTree>
    <p:extLst>
      <p:ext uri="{BB962C8B-B14F-4D97-AF65-F5344CB8AC3E}">
        <p14:creationId xmlns:p14="http://schemas.microsoft.com/office/powerpoint/2010/main" val="1321462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200" dirty="0">
                <a:latin typeface="David" panose="020E0502060401010101" pitchFamily="34" charset="-79"/>
                <a:cs typeface="David" panose="020E0502060401010101" pitchFamily="34" charset="-79"/>
              </a:rPr>
              <a:t> – לדוג', </a:t>
            </a:r>
            <a:r>
              <a:rPr lang="en-US" sz="1200" dirty="0">
                <a:latin typeface="David" panose="020E0502060401010101" pitchFamily="34" charset="-79"/>
                <a:cs typeface="David" panose="020E0502060401010101" pitchFamily="34" charset="-79"/>
              </a:rPr>
              <a:t>GAD</a:t>
            </a:r>
            <a:r>
              <a:rPr lang="he-IL" sz="1200" dirty="0">
                <a:latin typeface="David" panose="020E0502060401010101" pitchFamily="34" charset="-79"/>
                <a:cs typeface="David" panose="020E0502060401010101" pitchFamily="34" charset="-79"/>
              </a:rPr>
              <a:t> מעלה סיכוי לכל הפרעות מצב הרוח, הפרעת פאניקה, </a:t>
            </a:r>
            <a:r>
              <a:rPr lang="en-US" sz="1200" dirty="0">
                <a:latin typeface="David" panose="020E0502060401010101" pitchFamily="34" charset="-79"/>
                <a:cs typeface="David" panose="020E0502060401010101" pitchFamily="34" charset="-79"/>
              </a:rPr>
              <a:t>PTSD</a:t>
            </a:r>
            <a:r>
              <a:rPr lang="he-IL" sz="1200" dirty="0">
                <a:latin typeface="David" panose="020E0502060401010101" pitchFamily="34" charset="-79"/>
                <a:cs typeface="David" panose="020E0502060401010101" pitchFamily="34" charset="-79"/>
              </a:rPr>
              <a:t>, שימוש בחומרים. </a:t>
            </a:r>
            <a:r>
              <a:rPr lang="he-IL" sz="1200" dirty="0" err="1">
                <a:latin typeface="David" panose="020E0502060401010101" pitchFamily="34" charset="-79"/>
                <a:cs typeface="David" panose="020E0502060401010101" pitchFamily="34" charset="-79"/>
              </a:rPr>
              <a:t>קומורבידיות</a:t>
            </a:r>
            <a:r>
              <a:rPr lang="he-IL" sz="1200" dirty="0">
                <a:latin typeface="David" panose="020E0502060401010101" pitchFamily="34" charset="-79"/>
                <a:cs typeface="David" panose="020E0502060401010101" pitchFamily="34" charset="-79"/>
              </a:rPr>
              <a:t> של 90% עם הפרעות מצירים 1+2 על פני שכיחות 12 חודש.</a:t>
            </a:r>
          </a:p>
          <a:p>
            <a:endParaRPr lang="he-IL" sz="1200" dirty="0">
              <a:latin typeface="David" panose="020E0502060401010101" pitchFamily="34" charset="-79"/>
              <a:cs typeface="David" panose="020E0502060401010101" pitchFamily="34" charset="-79"/>
            </a:endParaRPr>
          </a:p>
          <a:p>
            <a:endParaRPr lang="he-IL" sz="1200" dirty="0">
              <a:latin typeface="David" panose="020E0502060401010101" pitchFamily="34" charset="-79"/>
              <a:cs typeface="David" panose="020E0502060401010101" pitchFamily="34" charset="-79"/>
            </a:endParaRPr>
          </a:p>
          <a:p>
            <a:r>
              <a:rPr lang="he-IL" sz="3200" dirty="0">
                <a:latin typeface="David" panose="020E0502060401010101" pitchFamily="34" charset="-79"/>
                <a:cs typeface="David" panose="020E0502060401010101" pitchFamily="34" charset="-79"/>
              </a:rPr>
              <a:t>המשותף למודלים המנסים להסביר </a:t>
            </a:r>
            <a:r>
              <a:rPr lang="en-US" sz="3200" dirty="0">
                <a:latin typeface="David" panose="020E0502060401010101" pitchFamily="34" charset="-79"/>
                <a:cs typeface="David" panose="020E0502060401010101" pitchFamily="34" charset="-79"/>
              </a:rPr>
              <a:t>GAD</a:t>
            </a:r>
            <a:endParaRPr lang="he-IL" sz="3200" dirty="0">
              <a:latin typeface="David" panose="020E0502060401010101" pitchFamily="34" charset="-79"/>
              <a:cs typeface="David" panose="020E0502060401010101" pitchFamily="34" charset="-79"/>
            </a:endParaRPr>
          </a:p>
          <a:p>
            <a:pPr lvl="1"/>
            <a:r>
              <a:rPr lang="he-IL" sz="3000" dirty="0">
                <a:latin typeface="David" panose="020E0502060401010101" pitchFamily="34" charset="-79"/>
                <a:cs typeface="David" panose="020E0502060401010101" pitchFamily="34" charset="-79"/>
              </a:rPr>
              <a:t>תגובתיות יתר ופחד משינויים שליליים במצב הרגשי</a:t>
            </a:r>
          </a:p>
          <a:p>
            <a:pPr lvl="1"/>
            <a:r>
              <a:rPr lang="he-IL" sz="3000" dirty="0">
                <a:latin typeface="David" panose="020E0502060401010101" pitchFamily="34" charset="-79"/>
                <a:cs typeface="David" panose="020E0502060401010101" pitchFamily="34" charset="-79"/>
              </a:rPr>
              <a:t>דאגה כמנגנון הגנה מפני </a:t>
            </a:r>
            <a:r>
              <a:rPr lang="he-IL" sz="3000" dirty="0" err="1">
                <a:latin typeface="David" panose="020E0502060401010101" pitchFamily="34" charset="-79"/>
                <a:cs typeface="David" panose="020E0502060401010101" pitchFamily="34" charset="-79"/>
              </a:rPr>
              <a:t>קונטרסטים</a:t>
            </a:r>
            <a:r>
              <a:rPr lang="he-IL" sz="3000" dirty="0">
                <a:latin typeface="David" panose="020E0502060401010101" pitchFamily="34" charset="-79"/>
                <a:cs typeface="David" panose="020E0502060401010101" pitchFamily="34" charset="-79"/>
              </a:rPr>
              <a:t> רגשיים בלתי נסבלים</a:t>
            </a:r>
          </a:p>
          <a:p>
            <a:endParaRPr lang="he-IL" dirty="0"/>
          </a:p>
        </p:txBody>
      </p:sp>
      <p:sp>
        <p:nvSpPr>
          <p:cNvPr id="4" name="מציין מיקום של מספר שקופית 3"/>
          <p:cNvSpPr>
            <a:spLocks noGrp="1"/>
          </p:cNvSpPr>
          <p:nvPr>
            <p:ph type="sldNum" sz="quarter" idx="10"/>
          </p:nvPr>
        </p:nvSpPr>
        <p:spPr/>
        <p:txBody>
          <a:bodyPr/>
          <a:lstStyle/>
          <a:p>
            <a:fld id="{88327DDB-9180-4B09-A2D7-D09B4DE7CEE1}" type="slidenum">
              <a:rPr lang="he-IL" smtClean="0"/>
              <a:t>18</a:t>
            </a:fld>
            <a:endParaRPr lang="he-IL"/>
          </a:p>
        </p:txBody>
      </p:sp>
    </p:spTree>
    <p:extLst>
      <p:ext uri="{BB962C8B-B14F-4D97-AF65-F5344CB8AC3E}">
        <p14:creationId xmlns:p14="http://schemas.microsoft.com/office/powerpoint/2010/main" val="2903864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a:t>
            </a:r>
            <a:r>
              <a:rPr lang="en-US" dirty="0"/>
              <a:t>GAD</a:t>
            </a:r>
            <a:r>
              <a:rPr lang="he-IL" dirty="0"/>
              <a:t> קשור יותר לפקטור הרגש השלילי שקשור לעוד הפרעות</a:t>
            </a:r>
            <a:r>
              <a:rPr lang="he-IL" baseline="0" dirty="0"/>
              <a:t> ולכן יתכן כי יש יותר </a:t>
            </a:r>
            <a:r>
              <a:rPr lang="he-IL" baseline="0" dirty="0" err="1"/>
              <a:t>קומורבידיות</a:t>
            </a:r>
            <a:r>
              <a:rPr lang="he-IL" baseline="0" dirty="0"/>
              <a:t> שלו עם הפרעות אחרות מאשר של סוגי החרדה האחרים</a:t>
            </a:r>
          </a:p>
          <a:p>
            <a:pPr>
              <a:buFont typeface="Wingdings" panose="05000000000000000000" pitchFamily="2" charset="2"/>
              <a:buChar char="v"/>
            </a:pPr>
            <a:r>
              <a:rPr lang="he-IL" dirty="0" err="1"/>
              <a:t>קומורבידיות</a:t>
            </a:r>
            <a:r>
              <a:rPr lang="he-IL" dirty="0"/>
              <a:t> של 27%-62% של שתי הפרעות חרדה המתרחשות בו זמנית</a:t>
            </a:r>
          </a:p>
          <a:p>
            <a:pPr>
              <a:buFont typeface="Wingdings" panose="05000000000000000000" pitchFamily="2" charset="2"/>
              <a:buChar char="v"/>
            </a:pPr>
            <a:r>
              <a:rPr lang="he-IL" dirty="0" err="1"/>
              <a:t>קומורבידיות</a:t>
            </a:r>
            <a:r>
              <a:rPr lang="he-IL" dirty="0"/>
              <a:t> של 37%-71% של שתי הפרעות חרדה המתרחשות בטווח החיים</a:t>
            </a:r>
          </a:p>
          <a:p>
            <a:pPr>
              <a:buFont typeface="Wingdings" panose="05000000000000000000" pitchFamily="2" charset="2"/>
              <a:buChar char="v"/>
            </a:pPr>
            <a:endParaRPr lang="he-IL" dirty="0"/>
          </a:p>
          <a:p>
            <a:endParaRPr lang="en-US" baseline="0" dirty="0"/>
          </a:p>
          <a:p>
            <a:pPr>
              <a:buFont typeface="Wingdings" panose="05000000000000000000" pitchFamily="2" charset="2"/>
              <a:buChar char="v"/>
            </a:pPr>
            <a:r>
              <a:rPr lang="en-US" dirty="0"/>
              <a:t>GAD</a:t>
            </a:r>
            <a:r>
              <a:rPr lang="he-IL" dirty="0"/>
              <a:t> – </a:t>
            </a:r>
            <a:r>
              <a:rPr lang="he-IL" dirty="0" err="1"/>
              <a:t>קומורבידיות</a:t>
            </a:r>
            <a:r>
              <a:rPr lang="he-IL" dirty="0"/>
              <a:t> גבוהה יותר עם הפרעות אחרות ככלל.</a:t>
            </a:r>
          </a:p>
          <a:p>
            <a:pPr>
              <a:buFont typeface="Wingdings" panose="05000000000000000000" pitchFamily="2" charset="2"/>
              <a:buChar char="v"/>
            </a:pPr>
            <a:r>
              <a:rPr lang="en-US" dirty="0"/>
              <a:t>GAD</a:t>
            </a:r>
            <a:r>
              <a:rPr lang="he-IL" dirty="0"/>
              <a:t> בילדות הינו בעל ההשפעה הגבוהה ביותר על התפרצות </a:t>
            </a:r>
            <a:r>
              <a:rPr lang="en-US" dirty="0"/>
              <a:t>GAD</a:t>
            </a:r>
            <a:r>
              <a:rPr lang="he-IL" dirty="0"/>
              <a:t>, </a:t>
            </a:r>
            <a:r>
              <a:rPr lang="en-US" dirty="0"/>
              <a:t>SAD</a:t>
            </a:r>
            <a:r>
              <a:rPr lang="he-IL" dirty="0"/>
              <a:t>, </a:t>
            </a:r>
            <a:r>
              <a:rPr lang="en-US" dirty="0"/>
              <a:t>PD</a:t>
            </a:r>
            <a:r>
              <a:rPr lang="he-IL" dirty="0"/>
              <a:t>, ודיכאון בבגרות.</a:t>
            </a:r>
          </a:p>
          <a:p>
            <a:pPr>
              <a:buFont typeface="Wingdings" panose="05000000000000000000" pitchFamily="2" charset="2"/>
              <a:buChar char="v"/>
            </a:pPr>
            <a:r>
              <a:rPr lang="en-US" dirty="0"/>
              <a:t>SP</a:t>
            </a:r>
            <a:r>
              <a:rPr lang="he-IL" dirty="0"/>
              <a:t> בילדות הינו יציב אך אינו צופה מגוון הפרעות רחב בבגרות, אלא את </a:t>
            </a:r>
            <a:r>
              <a:rPr lang="en-US" dirty="0"/>
              <a:t>SP</a:t>
            </a:r>
            <a:r>
              <a:rPr lang="he-IL" dirty="0"/>
              <a:t> בבגרות.</a:t>
            </a:r>
          </a:p>
          <a:p>
            <a:endParaRPr lang="he-IL" dirty="0"/>
          </a:p>
          <a:p>
            <a:pPr>
              <a:buFont typeface="Wingdings" panose="05000000000000000000" pitchFamily="2" charset="2"/>
              <a:buChar char="v"/>
            </a:pPr>
            <a:endParaRPr lang="he-IL" dirty="0"/>
          </a:p>
          <a:p>
            <a:endParaRPr lang="he-IL" dirty="0"/>
          </a:p>
        </p:txBody>
      </p:sp>
      <p:sp>
        <p:nvSpPr>
          <p:cNvPr id="4" name="מציין מיקום של מספר שקופית 3"/>
          <p:cNvSpPr>
            <a:spLocks noGrp="1"/>
          </p:cNvSpPr>
          <p:nvPr>
            <p:ph type="sldNum" sz="quarter" idx="10"/>
          </p:nvPr>
        </p:nvSpPr>
        <p:spPr/>
        <p:txBody>
          <a:bodyPr/>
          <a:lstStyle/>
          <a:p>
            <a:fld id="{88327DDB-9180-4B09-A2D7-D09B4DE7CEE1}" type="slidenum">
              <a:rPr lang="he-IL" smtClean="0"/>
              <a:t>20</a:t>
            </a:fld>
            <a:endParaRPr lang="he-IL"/>
          </a:p>
        </p:txBody>
      </p:sp>
    </p:spTree>
    <p:extLst>
      <p:ext uri="{BB962C8B-B14F-4D97-AF65-F5344CB8AC3E}">
        <p14:creationId xmlns:p14="http://schemas.microsoft.com/office/powerpoint/2010/main" val="3149016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fontAlgn="base"/>
            <a:r>
              <a:rPr lang="en-US" sz="1200" b="1" i="0" kern="1200" dirty="0" smtClean="0">
                <a:solidFill>
                  <a:schemeClr val="tx1"/>
                </a:solidFill>
                <a:effectLst/>
                <a:latin typeface="+mn-lt"/>
                <a:ea typeface="+mn-ea"/>
                <a:cs typeface="+mn-cs"/>
              </a:rPr>
              <a:t>Results for</a:t>
            </a:r>
            <a:r>
              <a:rPr lang="en-US" sz="1200" b="1" i="0" kern="1200" baseline="0" dirty="0" smtClean="0">
                <a:solidFill>
                  <a:schemeClr val="tx1"/>
                </a:solidFill>
                <a:effectLst/>
                <a:latin typeface="+mn-lt"/>
                <a:ea typeface="+mn-ea"/>
                <a:cs typeface="+mn-cs"/>
              </a:rPr>
              <a:t> GAD-7</a:t>
            </a:r>
            <a:r>
              <a:rPr lang="en-US" sz="1200" b="0" i="0" kern="1200" dirty="0" smtClean="0">
                <a:solidFill>
                  <a:schemeClr val="tx1"/>
                </a:solidFill>
                <a:effectLst/>
                <a:latin typeface="+mn-lt"/>
                <a:ea typeface="+mn-ea"/>
                <a:cs typeface="+mn-cs"/>
              </a:rPr>
              <a:t>  A 7-item anxiety scale (GAD-7) had good reliability, as well as criterion, construct, factorial, and procedural validity. A cut point was identified that optimized sensitivity (89%) and specificity (82%). Increasing scores on the scale were strongly associated with multiple domains of functional impairment (all 6 Medical Outcomes Study Short-Form General Health Survey scales and disability days). Although GAD and depression symptoms frequently co-occurred, factor analysis confirmed them as distinct dimensions. Moreover, GAD and depression symptoms had differing but independent effects on functional impairment and disability. There was good agreement between self-report and interviewer-administered versions of the scale.</a:t>
            </a:r>
          </a:p>
          <a:p>
            <a:pPr algn="l" rtl="0" fontAlgn="base"/>
            <a:endParaRPr lang="en-US" sz="1200" b="0" i="0" kern="1200" dirty="0" smtClean="0">
              <a:solidFill>
                <a:schemeClr val="tx1"/>
              </a:solidFill>
              <a:effectLst/>
              <a:latin typeface="+mn-lt"/>
              <a:ea typeface="+mn-ea"/>
              <a:cs typeface="+mn-cs"/>
            </a:endParaRPr>
          </a:p>
          <a:p>
            <a:pPr algn="l" rtl="0" fontAlgn="base"/>
            <a:r>
              <a:rPr lang="en-US" sz="1200" b="1" i="0" kern="1200" dirty="0" smtClean="0">
                <a:solidFill>
                  <a:schemeClr val="tx1"/>
                </a:solidFill>
                <a:effectLst/>
                <a:latin typeface="+mn-lt"/>
                <a:ea typeface="+mn-ea"/>
                <a:cs typeface="+mn-cs"/>
              </a:rPr>
              <a:t>measures for specific phobia</a:t>
            </a:r>
            <a:r>
              <a:rPr lang="en-US" sz="1200" b="0" i="0" kern="1200" dirty="0" smtClean="0">
                <a:solidFill>
                  <a:schemeClr val="tx1"/>
                </a:solidFill>
                <a:effectLst/>
                <a:latin typeface="+mn-lt"/>
                <a:ea typeface="+mn-ea"/>
                <a:cs typeface="+mn-cs"/>
              </a:rPr>
              <a:t>: Acrophobia Questionnaire (AQ); Blood-Injection Symptom Scale (BISS); Claustrophobia General Cognitions Questionnaire (CGCQ) and Claustrophobia Situations Questionnaire (CSQ); Claustrophobia Questionnaire (CLQ); Dental Anxiety Inventory (DAI); Dental Cognitions Questionnaire (DCQ); Dental Fear Survey (DFS); Fear of Spiders Questionnaire (FSQ); Fear Survey Schedule (FSS); Medical Fear Survey (MFS); Mutilation Questionnaire (MQ); Snake Questionnaire (SNAQ); Spider Phobia Beliefs Questionnaire (SBQ); and Spider Questionnaire (SPQ). A brief description of 11 additional measures for specific phobia is provided. (</a:t>
            </a:r>
            <a:r>
              <a:rPr lang="en-US" sz="1200" b="0" i="0" kern="1200" dirty="0" err="1" smtClean="0">
                <a:solidFill>
                  <a:schemeClr val="tx1"/>
                </a:solidFill>
                <a:effectLst/>
                <a:latin typeface="+mn-lt"/>
                <a:ea typeface="+mn-ea"/>
                <a:cs typeface="+mn-cs"/>
              </a:rPr>
              <a:t>PsycINFO</a:t>
            </a:r>
            <a:r>
              <a:rPr lang="en-US" sz="1200" b="0" i="0" kern="1200" dirty="0" smtClean="0">
                <a:solidFill>
                  <a:schemeClr val="tx1"/>
                </a:solidFill>
                <a:effectLst/>
                <a:latin typeface="+mn-lt"/>
                <a:ea typeface="+mn-ea"/>
                <a:cs typeface="+mn-cs"/>
              </a:rPr>
              <a:t> Database Record (c) 2013 APA, all rights reserved)</a:t>
            </a:r>
          </a:p>
          <a:p>
            <a:pPr algn="l" rtl="0" fontAlgn="base"/>
            <a:endParaRPr lang="en-US" sz="1200" b="0" i="0" kern="1200" dirty="0" smtClean="0">
              <a:solidFill>
                <a:schemeClr val="tx1"/>
              </a:solidFill>
              <a:effectLst/>
              <a:latin typeface="+mn-lt"/>
              <a:ea typeface="+mn-ea"/>
              <a:cs typeface="+mn-cs"/>
            </a:endParaRPr>
          </a:p>
          <a:p>
            <a:pPr algn="l" rtl="0" fontAlgn="base"/>
            <a:endParaRPr lang="en-US" sz="1200" b="0" i="0" kern="1200" dirty="0" smtClean="0">
              <a:solidFill>
                <a:schemeClr val="tx1"/>
              </a:solidFill>
              <a:effectLst/>
              <a:latin typeface="+mn-lt"/>
              <a:ea typeface="+mn-ea"/>
              <a:cs typeface="+mn-cs"/>
            </a:endParaRPr>
          </a:p>
          <a:p>
            <a:pPr algn="l" rtl="0" fontAlgn="base"/>
            <a:r>
              <a:rPr lang="en-US" sz="1200" b="0" i="0" kern="1200" dirty="0" smtClean="0">
                <a:solidFill>
                  <a:schemeClr val="tx1"/>
                </a:solidFill>
                <a:effectLst/>
                <a:latin typeface="+mn-lt"/>
                <a:ea typeface="+mn-ea"/>
                <a:cs typeface="+mn-cs"/>
              </a:rPr>
              <a:t>http://www.integration.samhsa.gov/clinical-practice/GAD708.19.08Cartwright.pdf – GAD-7</a:t>
            </a:r>
          </a:p>
          <a:p>
            <a:pPr algn="l" rtl="0"/>
            <a:endParaRPr lang="he-IL" dirty="0"/>
          </a:p>
        </p:txBody>
      </p:sp>
      <p:sp>
        <p:nvSpPr>
          <p:cNvPr id="4" name="מציין מיקום של מספר שקופית 3"/>
          <p:cNvSpPr>
            <a:spLocks noGrp="1"/>
          </p:cNvSpPr>
          <p:nvPr>
            <p:ph type="sldNum" sz="quarter" idx="10"/>
          </p:nvPr>
        </p:nvSpPr>
        <p:spPr/>
        <p:txBody>
          <a:bodyPr/>
          <a:lstStyle/>
          <a:p>
            <a:fld id="{88327DDB-9180-4B09-A2D7-D09B4DE7CEE1}" type="slidenum">
              <a:rPr lang="he-IL" smtClean="0">
                <a:solidFill>
                  <a:prstClr val="black"/>
                </a:solidFill>
              </a:rPr>
              <a:pPr/>
              <a:t>21</a:t>
            </a:fld>
            <a:endParaRPr lang="he-IL">
              <a:solidFill>
                <a:prstClr val="black"/>
              </a:solidFill>
            </a:endParaRPr>
          </a:p>
        </p:txBody>
      </p:sp>
    </p:spTree>
    <p:extLst>
      <p:ext uri="{BB962C8B-B14F-4D97-AF65-F5344CB8AC3E}">
        <p14:creationId xmlns:p14="http://schemas.microsoft.com/office/powerpoint/2010/main" val="2110411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indent="0">
              <a:buFontTx/>
              <a:buNone/>
            </a:pPr>
            <a:r>
              <a:rPr lang="he-IL" dirty="0"/>
              <a:t>אישיות</a:t>
            </a:r>
            <a:r>
              <a:rPr lang="he-IL" baseline="0" dirty="0"/>
              <a:t> המאופיינת ברגש שלילי גבוהה אופיינית לחרדה ודיכאון, בעוד שאישיות המאופיינת ברגש חיובי נמוך אופיינית לדיכאון בלבד – אבחנה מבדלת.</a:t>
            </a:r>
          </a:p>
          <a:p>
            <a:pPr marL="171450" indent="-171450">
              <a:buFontTx/>
              <a:buChar char="-"/>
            </a:pPr>
            <a:endParaRPr lang="he-IL" baseline="0" dirty="0"/>
          </a:p>
          <a:p>
            <a:r>
              <a:rPr lang="he-IL" sz="1200" dirty="0"/>
              <a:t>המשותף</a:t>
            </a:r>
          </a:p>
          <a:p>
            <a:pPr>
              <a:buFont typeface="Wingdings" panose="05000000000000000000" pitchFamily="2" charset="2"/>
              <a:buChar char="v"/>
            </a:pPr>
            <a:r>
              <a:rPr lang="he-IL" sz="1200" dirty="0"/>
              <a:t>טמפרמנט המאופיין ברגש שלילי </a:t>
            </a:r>
            <a:r>
              <a:rPr lang="he-IL" sz="1200" b="1" dirty="0"/>
              <a:t>(בעבר הוגדר כנוירוטי) – קשר קורלטיבי ולא מחקר אורך</a:t>
            </a:r>
          </a:p>
          <a:p>
            <a:pPr>
              <a:buFont typeface="Wingdings" panose="05000000000000000000" pitchFamily="2" charset="2"/>
              <a:buChar char="v"/>
            </a:pPr>
            <a:r>
              <a:rPr lang="he-IL" sz="1200" dirty="0"/>
              <a:t>סף נמוך יותר להפעלת ה-</a:t>
            </a:r>
            <a:r>
              <a:rPr lang="en-US" sz="1200" dirty="0"/>
              <a:t>BIS</a:t>
            </a:r>
            <a:r>
              <a:rPr lang="he-IL" sz="1200" dirty="0"/>
              <a:t> </a:t>
            </a:r>
            <a:r>
              <a:rPr lang="he-IL" sz="1200" b="1" dirty="0"/>
              <a:t>בתגובה לגירויים שליליים (עונשים, גורמי תסכול, גורמי פחד)</a:t>
            </a:r>
          </a:p>
          <a:p>
            <a:pPr>
              <a:buFont typeface="Wingdings" panose="05000000000000000000" pitchFamily="2" charset="2"/>
              <a:buChar char="v"/>
            </a:pPr>
            <a:r>
              <a:rPr lang="he-IL" sz="1200" dirty="0"/>
              <a:t>אינהיביציה התנהגותית גבוהה יותר בגיל הצעיר – יש צורך במחקר נוסף </a:t>
            </a:r>
            <a:r>
              <a:rPr lang="he-IL" sz="1200" b="1" dirty="0"/>
              <a:t>לברור הקשר עם הפרעות החרדה השונות, וכן עקב העובדה כי 70% מילדים עם אינהיביציה התנהגותית לא מפתחים כל הפרעת חרדה</a:t>
            </a:r>
          </a:p>
          <a:p>
            <a:pPr>
              <a:buFont typeface="Wingdings" panose="05000000000000000000" pitchFamily="2" charset="2"/>
              <a:buChar char="v"/>
            </a:pPr>
            <a:r>
              <a:rPr lang="en-US" sz="1200" dirty="0"/>
              <a:t>Stress reactivity</a:t>
            </a:r>
            <a:r>
              <a:rPr lang="he-IL" sz="1200" dirty="0"/>
              <a:t> נמצא גבוה בגיל 18 אצל </a:t>
            </a:r>
            <a:r>
              <a:rPr lang="he-IL" sz="1200" dirty="0" err="1"/>
              <a:t>מאובחני</a:t>
            </a:r>
            <a:r>
              <a:rPr lang="he-IL" sz="1200" dirty="0"/>
              <a:t> הפרעות חרדה בגיל 21</a:t>
            </a:r>
            <a:endParaRPr lang="en-US" sz="1200" dirty="0"/>
          </a:p>
        </p:txBody>
      </p:sp>
      <p:sp>
        <p:nvSpPr>
          <p:cNvPr id="4" name="מציין מיקום של מספר שקופית 3"/>
          <p:cNvSpPr>
            <a:spLocks noGrp="1"/>
          </p:cNvSpPr>
          <p:nvPr>
            <p:ph type="sldNum" sz="quarter" idx="10"/>
          </p:nvPr>
        </p:nvSpPr>
        <p:spPr/>
        <p:txBody>
          <a:bodyPr/>
          <a:lstStyle/>
          <a:p>
            <a:fld id="{88327DDB-9180-4B09-A2D7-D09B4DE7CEE1}" type="slidenum">
              <a:rPr lang="he-IL" smtClean="0"/>
              <a:t>22</a:t>
            </a:fld>
            <a:endParaRPr lang="he-IL"/>
          </a:p>
        </p:txBody>
      </p:sp>
    </p:spTree>
    <p:extLst>
      <p:ext uri="{BB962C8B-B14F-4D97-AF65-F5344CB8AC3E}">
        <p14:creationId xmlns:p14="http://schemas.microsoft.com/office/powerpoint/2010/main" val="3155401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C6447A83-6396-4091-8E17-9B7E2543EF83}" type="datetime1">
              <a:rPr lang="en-US" smtClean="0"/>
              <a:t>4/3/2016</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1232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תמונה פנורמית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1BC27C16-9BCA-4F1F-8692-03DB6DA8E4AE}" type="datetime1">
              <a:rPr lang="en-US" smtClean="0"/>
              <a:t>4/3/2016</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09162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he-IL"/>
              <a:t>לחץ כדי לערוך סגנון כותרת של תבנית בסיס</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9445C74A-7C9D-4221-93A0-14FAA8EF8AC9}" type="datetime1">
              <a:rPr lang="en-US" smtClean="0"/>
              <a:t>4/3/2016</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92821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he-IL"/>
              <a:t>לחץ כדי לערוך סגנון כותרת של תבנית בסיס</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9E116149-ACA8-4B65-8201-CABFA23568C1}" type="datetime1">
              <a:rPr lang="en-US" smtClean="0"/>
              <a:t>4/3/2016</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6353394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68E1408B-8664-411A-B40D-CA2759BCD2A2}" type="datetime1">
              <a:rPr lang="en-US" smtClean="0"/>
              <a:t>4/3/2016</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577579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עמודות">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3717ACA-6293-4873-88B8-3EB57F2993B3}" type="datetime1">
              <a:rPr lang="en-US" smtClean="0"/>
              <a:t>4/3/2016</a:t>
            </a:fld>
            <a:endParaRPr lang="en-US" dirty="0"/>
          </a:p>
        </p:txBody>
      </p:sp>
      <p:sp>
        <p:nvSpPr>
          <p:cNvPr id="4"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55586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עמודת 3 תמונות">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C836AFC-5C9B-44C0-8FBD-304439CF9A52}" type="datetime1">
              <a:rPr lang="en-US" smtClean="0"/>
              <a:t>4/3/2016</a:t>
            </a:fld>
            <a:endParaRPr lang="en-US" dirty="0"/>
          </a:p>
        </p:txBody>
      </p:sp>
      <p:sp>
        <p:nvSpPr>
          <p:cNvPr id="4"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760858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nchor="t" anchorCtr="0"/>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C21A53E6-EC7F-4DE8-A73D-FA49273A7EC9}" type="datetime1">
              <a:rPr lang="en-US" smtClean="0"/>
              <a:t>4/3/2016</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875575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0BCBB281-3BFF-4F74-BF71-1524858371CB}" type="datetime1">
              <a:rPr lang="en-US" smtClean="0"/>
              <a:t>4/3/2016</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19389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2D6FD092-0B6C-4276-A2D8-853075AD4C9D}" type="datetime1">
              <a:rPr lang="en-US" smtClean="0"/>
              <a:t>4/3/2016</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69526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4997BB8D-D8AE-4B6F-A8E1-6B798B4A9CC1}" type="datetime1">
              <a:rPr lang="en-US" smtClean="0"/>
              <a:t>4/3/2016</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31461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84F3A36F-2A20-4A84-8A98-585D05C82E13}" type="datetime1">
              <a:rPr lang="en-US" smtClean="0"/>
              <a:t>4/3/2016</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5202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2E989EFC-EAE8-4333-9186-CB99ED7E7486}" type="datetime1">
              <a:rPr lang="en-US" smtClean="0"/>
              <a:t>4/3/2016</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77115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7" name="Date Placeholder 2"/>
          <p:cNvSpPr>
            <a:spLocks noGrp="1"/>
          </p:cNvSpPr>
          <p:nvPr>
            <p:ph type="dt" sz="half" idx="10"/>
          </p:nvPr>
        </p:nvSpPr>
        <p:spPr/>
        <p:txBody>
          <a:bodyPr/>
          <a:lstStyle/>
          <a:p>
            <a:fld id="{0E743A2B-5AFB-4DB2-8DF5-20AC85307B85}" type="datetime1">
              <a:rPr lang="en-US" smtClean="0"/>
              <a:t>4/3/2016</a:t>
            </a:fld>
            <a:endParaRPr lang="en-US" dirty="0"/>
          </a:p>
        </p:txBody>
      </p:sp>
      <p:sp>
        <p:nvSpPr>
          <p:cNvPr id="5" name="Footer Placeholder 3"/>
          <p:cNvSpPr>
            <a:spLocks noGrp="1"/>
          </p:cNvSpPr>
          <p:nvPr>
            <p:ph type="ftr" sz="quarter" idx="11"/>
          </p:nvPr>
        </p:nvSpPr>
        <p:spPr/>
        <p:txBody>
          <a:bodyPr/>
          <a:lstStyle/>
          <a:p>
            <a:r>
              <a:rPr lang="en-US"/>
              <a:t>
              </a:t>
            </a:r>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73414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4A03DE8-CDA8-4F21-AE15-B61930972C55}" type="datetime1">
              <a:rPr lang="en-US" smtClean="0"/>
              <a:t>4/3/2016</a:t>
            </a:fld>
            <a:endParaRPr lang="en-US" dirty="0"/>
          </a:p>
        </p:txBody>
      </p:sp>
      <p:sp>
        <p:nvSpPr>
          <p:cNvPr id="5" name="Footer Placeholder 2"/>
          <p:cNvSpPr>
            <a:spLocks noGrp="1"/>
          </p:cNvSpPr>
          <p:nvPr>
            <p:ph type="ftr" sz="quarter" idx="11"/>
          </p:nvPr>
        </p:nvSpPr>
        <p:spPr/>
        <p:txBody>
          <a:bodyPr/>
          <a:lstStyle/>
          <a:p>
            <a:r>
              <a:rPr lang="en-US"/>
              <a:t>
              </a:t>
            </a:r>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86764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7" name="Date Placeholder 4"/>
          <p:cNvSpPr>
            <a:spLocks noGrp="1"/>
          </p:cNvSpPr>
          <p:nvPr>
            <p:ph type="dt" sz="half" idx="10"/>
          </p:nvPr>
        </p:nvSpPr>
        <p:spPr/>
        <p:txBody>
          <a:bodyPr/>
          <a:lstStyle/>
          <a:p>
            <a:fld id="{F9D38263-CBFD-442A-B4EF-4601F27367CC}" type="datetime1">
              <a:rPr lang="en-US" smtClean="0"/>
              <a:t>4/3/2016</a:t>
            </a:fld>
            <a:endParaRPr lang="en-US" dirty="0"/>
          </a:p>
        </p:txBody>
      </p:sp>
      <p:sp>
        <p:nvSpPr>
          <p:cNvPr id="5" name="Footer Placeholder 5"/>
          <p:cNvSpPr>
            <a:spLocks noGrp="1"/>
          </p:cNvSpPr>
          <p:nvPr>
            <p:ph type="ftr" sz="quarter" idx="11"/>
          </p:nvPr>
        </p:nvSpPr>
        <p:spPr/>
        <p:txBody>
          <a:bodyPr/>
          <a:lstStyle/>
          <a:p>
            <a:r>
              <a:rPr lang="en-US"/>
              <a:t>
              </a:t>
            </a:r>
            <a:endParaRPr lang="en-US" dirty="0"/>
          </a:p>
        </p:txBody>
      </p:sp>
      <p:sp>
        <p:nvSpPr>
          <p:cNvPr id="6"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1987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983952A6-5F72-44A7-B4BE-93F94CB853AC}" type="datetime1">
              <a:rPr lang="en-US" smtClean="0"/>
              <a:t>4/3/2016</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73745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62137BB-B5C9-4557-9E9B-89086EF07F51}" type="datetime1">
              <a:rPr lang="en-US" smtClean="0"/>
              <a:t>4/3/2016</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a:t>
              </a:t>
            </a:r>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26809582"/>
      </p:ext>
    </p:extLst>
  </p:cSld>
  <p:clrMap bg1="dk1" tx1="lt1" bg2="dk2" tx2="lt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Lst>
  <p:hf hdr="0" ftr="0" dt="0"/>
  <p:txStyles>
    <p:title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1154955" y="295730"/>
            <a:ext cx="8825658" cy="4481652"/>
          </a:xfrm>
        </p:spPr>
        <p:txBody>
          <a:bodyPr/>
          <a:lstStyle/>
          <a:p>
            <a:r>
              <a:rPr lang="en-US" dirty="0"/>
              <a:t>Panic Disorder, Phobias, and Generalized Anxiety Disorder</a:t>
            </a:r>
            <a:endParaRPr lang="he-IL" dirty="0"/>
          </a:p>
        </p:txBody>
      </p:sp>
      <p:sp>
        <p:nvSpPr>
          <p:cNvPr id="3" name="כותרת משנה 2"/>
          <p:cNvSpPr>
            <a:spLocks noGrp="1"/>
          </p:cNvSpPr>
          <p:nvPr>
            <p:ph type="subTitle" idx="1"/>
          </p:nvPr>
        </p:nvSpPr>
        <p:spPr>
          <a:xfrm>
            <a:off x="1154955" y="4978548"/>
            <a:ext cx="8825658" cy="1714860"/>
          </a:xfrm>
        </p:spPr>
        <p:txBody>
          <a:bodyPr>
            <a:noAutofit/>
          </a:bodyPr>
          <a:lstStyle/>
          <a:p>
            <a:r>
              <a:rPr lang="en-US" sz="2400" dirty="0"/>
              <a:t>Michelle G. </a:t>
            </a:r>
            <a:r>
              <a:rPr lang="en-US" sz="2400" dirty="0" err="1"/>
              <a:t>Craske</a:t>
            </a:r>
            <a:r>
              <a:rPr lang="en-US" sz="2400" dirty="0"/>
              <a:t> &amp; Allison M. waters, 2005</a:t>
            </a:r>
          </a:p>
          <a:p>
            <a:endParaRPr lang="en-US" sz="2400" dirty="0"/>
          </a:p>
          <a:p>
            <a:r>
              <a:rPr lang="en-US" sz="2400" dirty="0" err="1"/>
              <a:t>Adi</a:t>
            </a:r>
            <a:r>
              <a:rPr lang="en-US" sz="2400" dirty="0"/>
              <a:t> &amp; </a:t>
            </a:r>
            <a:r>
              <a:rPr lang="en-US" sz="2400" dirty="0" err="1"/>
              <a:t>Eyal</a:t>
            </a:r>
            <a:endParaRPr lang="he-IL" sz="2400" dirty="0"/>
          </a:p>
        </p:txBody>
      </p:sp>
      <p:sp>
        <p:nvSpPr>
          <p:cNvPr id="4" name="מציין מיקום של מספר שקופית 3"/>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964581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latin typeface="David" panose="020E0502060401010101" pitchFamily="34" charset="-79"/>
                <a:cs typeface="David" panose="020E0502060401010101" pitchFamily="34" charset="-79"/>
              </a:rPr>
              <a:t>הפרעות החרדה – סקירה בסיסית</a:t>
            </a:r>
            <a:br>
              <a:rPr lang="he-IL" dirty="0">
                <a:latin typeface="David" panose="020E0502060401010101" pitchFamily="34" charset="-79"/>
                <a:cs typeface="David" panose="020E0502060401010101" pitchFamily="34" charset="-79"/>
              </a:rPr>
            </a:br>
            <a:r>
              <a:rPr lang="en-US" dirty="0">
                <a:latin typeface="David" panose="020E0502060401010101" pitchFamily="34" charset="-79"/>
                <a:cs typeface="David" panose="020E0502060401010101" pitchFamily="34" charset="-79"/>
              </a:rPr>
              <a:t>DSM V</a:t>
            </a:r>
            <a:endParaRPr lang="he-IL" dirty="0">
              <a:latin typeface="David" panose="020E0502060401010101" pitchFamily="34" charset="-79"/>
              <a:cs typeface="David" panose="020E0502060401010101" pitchFamily="34" charset="-79"/>
            </a:endParaRPr>
          </a:p>
        </p:txBody>
      </p:sp>
      <p:sp>
        <p:nvSpPr>
          <p:cNvPr id="4" name="מציין מיקום של מספר שקופית 3"/>
          <p:cNvSpPr>
            <a:spLocks noGrp="1"/>
          </p:cNvSpPr>
          <p:nvPr>
            <p:ph type="sldNum" sz="quarter" idx="12"/>
          </p:nvPr>
        </p:nvSpPr>
        <p:spPr/>
        <p:txBody>
          <a:bodyPr/>
          <a:lstStyle/>
          <a:p>
            <a:fld id="{D57F1E4F-1CFF-5643-939E-217C01CDF565}" type="slidenum">
              <a:rPr lang="en-US" smtClean="0"/>
              <a:pPr/>
              <a:t>10</a:t>
            </a:fld>
            <a:endParaRPr lang="en-US" dirty="0"/>
          </a:p>
        </p:txBody>
      </p:sp>
      <p:sp>
        <p:nvSpPr>
          <p:cNvPr id="6" name="TextBox 5"/>
          <p:cNvSpPr txBox="1"/>
          <p:nvPr/>
        </p:nvSpPr>
        <p:spPr>
          <a:xfrm>
            <a:off x="617843" y="1752577"/>
            <a:ext cx="6388440" cy="5016758"/>
          </a:xfrm>
          <a:prstGeom prst="rect">
            <a:avLst/>
          </a:prstGeom>
          <a:noFill/>
        </p:spPr>
        <p:txBody>
          <a:bodyPr wrap="square" rtlCol="1">
            <a:spAutoFit/>
          </a:bodyPr>
          <a:lstStyle/>
          <a:p>
            <a:pPr marL="342900" indent="-342900">
              <a:lnSpc>
                <a:spcPct val="200000"/>
              </a:lnSpc>
              <a:buFont typeface="Wingdings" panose="05000000000000000000" pitchFamily="2" charset="2"/>
              <a:buChar char="Ø"/>
            </a:pPr>
            <a:r>
              <a:rPr lang="en-US" sz="2000" dirty="0"/>
              <a:t>Separation anxiety</a:t>
            </a:r>
          </a:p>
          <a:p>
            <a:pPr marL="342900" indent="-342900">
              <a:lnSpc>
                <a:spcPct val="200000"/>
              </a:lnSpc>
              <a:buFont typeface="Wingdings" panose="05000000000000000000" pitchFamily="2" charset="2"/>
              <a:buChar char="Ø"/>
            </a:pPr>
            <a:r>
              <a:rPr lang="en-US" sz="2000" dirty="0"/>
              <a:t>Selective mutism</a:t>
            </a:r>
          </a:p>
          <a:p>
            <a:pPr marL="342900" indent="-342900">
              <a:lnSpc>
                <a:spcPct val="200000"/>
              </a:lnSpc>
              <a:buFont typeface="Wingdings" panose="05000000000000000000" pitchFamily="2" charset="2"/>
              <a:buChar char="Ø"/>
            </a:pPr>
            <a:r>
              <a:rPr lang="en-US" sz="2000" b="1" dirty="0">
                <a:solidFill>
                  <a:schemeClr val="accent3"/>
                </a:solidFill>
              </a:rPr>
              <a:t>Specific phobia (SP)</a:t>
            </a:r>
          </a:p>
          <a:p>
            <a:pPr marL="342900" indent="-342900">
              <a:lnSpc>
                <a:spcPct val="200000"/>
              </a:lnSpc>
              <a:buFont typeface="Wingdings" panose="05000000000000000000" pitchFamily="2" charset="2"/>
              <a:buChar char="Ø"/>
            </a:pPr>
            <a:r>
              <a:rPr lang="en-US" sz="2000" dirty="0"/>
              <a:t>Social </a:t>
            </a:r>
            <a:r>
              <a:rPr lang="en-US" sz="2000" dirty="0" smtClean="0"/>
              <a:t>Anxiety Disorder </a:t>
            </a:r>
            <a:r>
              <a:rPr lang="en-US" sz="2000" dirty="0"/>
              <a:t>(SAD)</a:t>
            </a:r>
          </a:p>
          <a:p>
            <a:pPr marL="342900" indent="-342900">
              <a:lnSpc>
                <a:spcPct val="200000"/>
              </a:lnSpc>
              <a:buFont typeface="Wingdings" panose="05000000000000000000" pitchFamily="2" charset="2"/>
              <a:buChar char="Ø"/>
            </a:pPr>
            <a:r>
              <a:rPr lang="en-US" sz="2000" b="1" dirty="0">
                <a:solidFill>
                  <a:schemeClr val="accent3"/>
                </a:solidFill>
              </a:rPr>
              <a:t>Panic Disorder (PD)</a:t>
            </a:r>
          </a:p>
          <a:p>
            <a:pPr marL="342900" indent="-342900">
              <a:lnSpc>
                <a:spcPct val="200000"/>
              </a:lnSpc>
              <a:buFont typeface="Wingdings" panose="05000000000000000000" pitchFamily="2" charset="2"/>
              <a:buChar char="Ø"/>
            </a:pPr>
            <a:r>
              <a:rPr lang="en-US" sz="2000" dirty="0"/>
              <a:t>Agoraphobia</a:t>
            </a:r>
          </a:p>
          <a:p>
            <a:pPr marL="285750" indent="-285750">
              <a:lnSpc>
                <a:spcPct val="200000"/>
              </a:lnSpc>
              <a:buFont typeface="Wingdings" panose="05000000000000000000" pitchFamily="2" charset="2"/>
              <a:buChar char="Ø"/>
            </a:pPr>
            <a:r>
              <a:rPr lang="en-US" sz="2000" b="1" dirty="0">
                <a:solidFill>
                  <a:schemeClr val="accent3"/>
                </a:solidFill>
              </a:rPr>
              <a:t>Generalized </a:t>
            </a:r>
            <a:r>
              <a:rPr lang="en-US" sz="2000" b="1" dirty="0" smtClean="0">
                <a:solidFill>
                  <a:schemeClr val="accent3"/>
                </a:solidFill>
              </a:rPr>
              <a:t>Anxiety Disorder </a:t>
            </a:r>
            <a:r>
              <a:rPr lang="en-US" sz="2000" b="1" dirty="0">
                <a:solidFill>
                  <a:schemeClr val="accent3"/>
                </a:solidFill>
              </a:rPr>
              <a:t>(GAD)</a:t>
            </a:r>
          </a:p>
          <a:p>
            <a:pPr marL="285750" indent="-285750">
              <a:lnSpc>
                <a:spcPct val="200000"/>
              </a:lnSpc>
              <a:buFont typeface="Wingdings" panose="05000000000000000000" pitchFamily="2" charset="2"/>
              <a:buChar char="Ø"/>
            </a:pPr>
            <a:r>
              <a:rPr lang="en-US" sz="2000" dirty="0"/>
              <a:t>Substance/medication induced</a:t>
            </a:r>
            <a:endParaRPr lang="he-IL" sz="2000" dirty="0"/>
          </a:p>
        </p:txBody>
      </p:sp>
    </p:spTree>
    <p:extLst>
      <p:ext uri="{BB962C8B-B14F-4D97-AF65-F5344CB8AC3E}">
        <p14:creationId xmlns:p14="http://schemas.microsoft.com/office/powerpoint/2010/main" val="847486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latin typeface="David" panose="020E0502060401010101" pitchFamily="34" charset="-79"/>
                <a:cs typeface="David" panose="020E0502060401010101" pitchFamily="34" charset="-79"/>
              </a:rPr>
              <a:t>הפרעות חרדה – ציר פנומנולוגי</a:t>
            </a:r>
            <a:br>
              <a:rPr lang="he-IL" dirty="0">
                <a:latin typeface="David" panose="020E0502060401010101" pitchFamily="34" charset="-79"/>
                <a:cs typeface="David" panose="020E0502060401010101" pitchFamily="34" charset="-79"/>
              </a:rPr>
            </a:br>
            <a:r>
              <a:rPr lang="en-US" dirty="0">
                <a:latin typeface="David" panose="020E0502060401010101" pitchFamily="34" charset="-79"/>
                <a:cs typeface="David" panose="020E0502060401010101" pitchFamily="34" charset="-79"/>
              </a:rPr>
              <a:t>DSM V</a:t>
            </a:r>
            <a:endParaRPr lang="he-IL" dirty="0">
              <a:latin typeface="David" panose="020E0502060401010101" pitchFamily="34" charset="-79"/>
              <a:cs typeface="David" panose="020E0502060401010101" pitchFamily="34" charset="-79"/>
            </a:endParaRPr>
          </a:p>
        </p:txBody>
      </p:sp>
      <p:sp>
        <p:nvSpPr>
          <p:cNvPr id="4" name="מציין מיקום של מספר שקופית 3"/>
          <p:cNvSpPr>
            <a:spLocks noGrp="1"/>
          </p:cNvSpPr>
          <p:nvPr>
            <p:ph type="sldNum" sz="quarter" idx="12"/>
          </p:nvPr>
        </p:nvSpPr>
        <p:spPr/>
        <p:txBody>
          <a:bodyPr/>
          <a:lstStyle/>
          <a:p>
            <a:fld id="{D57F1E4F-1CFF-5643-939E-217C01CDF565}" type="slidenum">
              <a:rPr lang="en-US" smtClean="0"/>
              <a:pPr/>
              <a:t>11</a:t>
            </a:fld>
            <a:endParaRPr lang="en-US" dirty="0"/>
          </a:p>
        </p:txBody>
      </p:sp>
      <p:graphicFrame>
        <p:nvGraphicFramePr>
          <p:cNvPr id="5" name="דיאגרמה 4"/>
          <p:cNvGraphicFramePr/>
          <p:nvPr>
            <p:extLst>
              <p:ext uri="{D42A27DB-BD31-4B8C-83A1-F6EECF244321}">
                <p14:modId xmlns:p14="http://schemas.microsoft.com/office/powerpoint/2010/main" val="3830331117"/>
              </p:ext>
            </p:extLst>
          </p:nvPr>
        </p:nvGraphicFramePr>
        <p:xfrm>
          <a:off x="772297" y="1063416"/>
          <a:ext cx="11263183" cy="5845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5496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latin typeface="David" panose="020E0502060401010101" pitchFamily="34" charset="-79"/>
                <a:cs typeface="David" panose="020E0502060401010101" pitchFamily="34" charset="-79"/>
              </a:rPr>
              <a:t>פוביה ספציפית – עיקרי האבחנה</a:t>
            </a:r>
            <a:br>
              <a:rPr lang="he-IL" dirty="0">
                <a:latin typeface="David" panose="020E0502060401010101" pitchFamily="34" charset="-79"/>
                <a:cs typeface="David" panose="020E0502060401010101" pitchFamily="34" charset="-79"/>
              </a:rPr>
            </a:br>
            <a:r>
              <a:rPr lang="en-US" sz="3600" dirty="0">
                <a:latin typeface="David" panose="020E0502060401010101" pitchFamily="34" charset="-79"/>
                <a:cs typeface="David" panose="020E0502060401010101" pitchFamily="34" charset="-79"/>
              </a:rPr>
              <a:t>DSM V + ICD X</a:t>
            </a:r>
            <a:endParaRPr lang="he-IL" dirty="0">
              <a:latin typeface="David" panose="020E0502060401010101" pitchFamily="34" charset="-79"/>
              <a:cs typeface="David" panose="020E0502060401010101" pitchFamily="34" charset="-79"/>
            </a:endParaRPr>
          </a:p>
        </p:txBody>
      </p:sp>
      <p:sp>
        <p:nvSpPr>
          <p:cNvPr id="4" name="מציין מיקום של מספר שקופית 3"/>
          <p:cNvSpPr>
            <a:spLocks noGrp="1"/>
          </p:cNvSpPr>
          <p:nvPr>
            <p:ph type="sldNum" sz="quarter" idx="12"/>
          </p:nvPr>
        </p:nvSpPr>
        <p:spPr/>
        <p:txBody>
          <a:bodyPr/>
          <a:lstStyle/>
          <a:p>
            <a:fld id="{D57F1E4F-1CFF-5643-939E-217C01CDF565}" type="slidenum">
              <a:rPr lang="en-US" smtClean="0"/>
              <a:pPr/>
              <a:t>12</a:t>
            </a:fld>
            <a:endParaRPr lang="en-US" dirty="0"/>
          </a:p>
        </p:txBody>
      </p:sp>
      <p:sp>
        <p:nvSpPr>
          <p:cNvPr id="6" name="מציין מיקום תוכן 2"/>
          <p:cNvSpPr txBox="1">
            <a:spLocks/>
          </p:cNvSpPr>
          <p:nvPr/>
        </p:nvSpPr>
        <p:spPr>
          <a:xfrm>
            <a:off x="865273" y="1956123"/>
            <a:ext cx="10660320" cy="4564125"/>
          </a:xfrm>
          <a:prstGeom prst="rect">
            <a:avLst/>
          </a:prstGeom>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he-IL" sz="3200" dirty="0">
                <a:latin typeface="David" panose="020E0502060401010101" pitchFamily="34" charset="-79"/>
                <a:cs typeface="David" panose="020E0502060401010101" pitchFamily="34" charset="-79"/>
              </a:rPr>
              <a:t>פחד או חרדה </a:t>
            </a:r>
            <a:r>
              <a:rPr lang="he-IL" sz="3200" u="sng" dirty="0">
                <a:latin typeface="David" panose="020E0502060401010101" pitchFamily="34" charset="-79"/>
                <a:cs typeface="David" panose="020E0502060401010101" pitchFamily="34" charset="-79"/>
              </a:rPr>
              <a:t>עזים</a:t>
            </a:r>
            <a:r>
              <a:rPr lang="he-IL" sz="3200" dirty="0">
                <a:latin typeface="David" panose="020E0502060401010101" pitchFamily="34" charset="-79"/>
                <a:cs typeface="David" panose="020E0502060401010101" pitchFamily="34" charset="-79"/>
              </a:rPr>
              <a:t> </a:t>
            </a:r>
          </a:p>
          <a:p>
            <a:pPr lvl="1"/>
            <a:r>
              <a:rPr lang="he-IL" sz="2800" dirty="0">
                <a:latin typeface="David" panose="020E0502060401010101" pitchFamily="34" charset="-79"/>
                <a:cs typeface="David" panose="020E0502060401010101" pitchFamily="34" charset="-79"/>
              </a:rPr>
              <a:t>מתעוררים כמעט תמיד נוכח הגירוי או הציפיה לקראתו</a:t>
            </a:r>
          </a:p>
          <a:p>
            <a:pPr lvl="1"/>
            <a:r>
              <a:rPr lang="he-IL" sz="2800" dirty="0">
                <a:latin typeface="David" panose="020E0502060401010101" pitchFamily="34" charset="-79"/>
                <a:cs typeface="David" panose="020E0502060401010101" pitchFamily="34" charset="-79"/>
              </a:rPr>
              <a:t>6 חודשים לפחות</a:t>
            </a:r>
          </a:p>
          <a:p>
            <a:pPr lvl="1"/>
            <a:r>
              <a:rPr lang="he-IL" sz="3200" dirty="0">
                <a:latin typeface="David" panose="020E0502060401010101" pitchFamily="34" charset="-79"/>
                <a:cs typeface="David" panose="020E0502060401010101" pitchFamily="34" charset="-79"/>
              </a:rPr>
              <a:t>חרדת ציפייה עד התקף פאניקה מלא, הימנעות, תגובה פיזיולוגית </a:t>
            </a:r>
          </a:p>
          <a:p>
            <a:pPr lvl="1"/>
            <a:r>
              <a:rPr lang="he-IL" sz="3200" dirty="0">
                <a:latin typeface="David" panose="020E0502060401010101" pitchFamily="34" charset="-79"/>
                <a:cs typeface="David" panose="020E0502060401010101" pitchFamily="34" charset="-79"/>
              </a:rPr>
              <a:t>התגובה חסרת פרופורציה ביחס לסכנה </a:t>
            </a:r>
            <a:r>
              <a:rPr lang="he-IL" sz="3200" dirty="0" err="1">
                <a:latin typeface="David" panose="020E0502060401010101" pitchFamily="34" charset="-79"/>
                <a:cs typeface="David" panose="020E0502060401010101" pitchFamily="34" charset="-79"/>
              </a:rPr>
              <a:t>האמיתית</a:t>
            </a:r>
            <a:r>
              <a:rPr lang="he-IL" sz="3200" dirty="0">
                <a:latin typeface="David" panose="020E0502060401010101" pitchFamily="34" charset="-79"/>
                <a:cs typeface="David" panose="020E0502060401010101" pitchFamily="34" charset="-79"/>
              </a:rPr>
              <a:t> </a:t>
            </a:r>
          </a:p>
        </p:txBody>
      </p:sp>
      <p:pic>
        <p:nvPicPr>
          <p:cNvPr id="3" name="תמונה 2"/>
          <p:cNvPicPr>
            <a:picLocks noChangeAspect="1"/>
          </p:cNvPicPr>
          <p:nvPr/>
        </p:nvPicPr>
        <p:blipFill>
          <a:blip r:embed="rId2"/>
          <a:stretch>
            <a:fillRect/>
          </a:stretch>
        </p:blipFill>
        <p:spPr>
          <a:xfrm>
            <a:off x="120650" y="4444057"/>
            <a:ext cx="3244850" cy="2280666"/>
          </a:xfrm>
          <a:prstGeom prst="rect">
            <a:avLst/>
          </a:prstGeom>
        </p:spPr>
      </p:pic>
    </p:spTree>
    <p:extLst>
      <p:ext uri="{BB962C8B-B14F-4D97-AF65-F5344CB8AC3E}">
        <p14:creationId xmlns:p14="http://schemas.microsoft.com/office/powerpoint/2010/main" val="1752613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latin typeface="David" panose="020E0502060401010101" pitchFamily="34" charset="-79"/>
                <a:cs typeface="David" panose="020E0502060401010101" pitchFamily="34" charset="-79"/>
              </a:rPr>
              <a:t>פוביה ספציפית – עיקרי האבחנה – המשך</a:t>
            </a:r>
            <a:br>
              <a:rPr lang="he-IL" dirty="0">
                <a:latin typeface="David" panose="020E0502060401010101" pitchFamily="34" charset="-79"/>
                <a:cs typeface="David" panose="020E0502060401010101" pitchFamily="34" charset="-79"/>
              </a:rPr>
            </a:br>
            <a:r>
              <a:rPr lang="en-US" sz="3600" dirty="0">
                <a:latin typeface="David" panose="020E0502060401010101" pitchFamily="34" charset="-79"/>
                <a:cs typeface="David" panose="020E0502060401010101" pitchFamily="34" charset="-79"/>
              </a:rPr>
              <a:t>DSM V + ICD X</a:t>
            </a:r>
            <a:endParaRPr lang="he-IL" dirty="0">
              <a:latin typeface="David" panose="020E0502060401010101" pitchFamily="34" charset="-79"/>
              <a:cs typeface="David" panose="020E0502060401010101" pitchFamily="34" charset="-79"/>
            </a:endParaRPr>
          </a:p>
        </p:txBody>
      </p:sp>
      <p:sp>
        <p:nvSpPr>
          <p:cNvPr id="4" name="מציין מיקום של מספר שקופית 3"/>
          <p:cNvSpPr>
            <a:spLocks noGrp="1"/>
          </p:cNvSpPr>
          <p:nvPr>
            <p:ph type="sldNum" sz="quarter" idx="12"/>
          </p:nvPr>
        </p:nvSpPr>
        <p:spPr/>
        <p:txBody>
          <a:bodyPr/>
          <a:lstStyle/>
          <a:p>
            <a:fld id="{D57F1E4F-1CFF-5643-939E-217C01CDF565}" type="slidenum">
              <a:rPr lang="en-US" smtClean="0"/>
              <a:pPr/>
              <a:t>13</a:t>
            </a:fld>
            <a:endParaRPr lang="en-US" dirty="0"/>
          </a:p>
        </p:txBody>
      </p:sp>
      <p:sp>
        <p:nvSpPr>
          <p:cNvPr id="6" name="מציין מיקום תוכן 2"/>
          <p:cNvSpPr txBox="1">
            <a:spLocks/>
          </p:cNvSpPr>
          <p:nvPr/>
        </p:nvSpPr>
        <p:spPr>
          <a:xfrm>
            <a:off x="865273" y="1956123"/>
            <a:ext cx="10660320" cy="4564125"/>
          </a:xfrm>
          <a:prstGeom prst="rect">
            <a:avLst/>
          </a:prstGeom>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he-IL" sz="3200" dirty="0">
                <a:latin typeface="David" panose="020E0502060401010101" pitchFamily="34" charset="-79"/>
                <a:cs typeface="David" panose="020E0502060401010101" pitchFamily="34" charset="-79"/>
              </a:rPr>
              <a:t>תובנה שהתגובה חסרת פרופורציות, ובכל זאת הערכת יתר של הסכנה </a:t>
            </a:r>
          </a:p>
          <a:p>
            <a:r>
              <a:rPr lang="he-IL" sz="3200" dirty="0">
                <a:latin typeface="David" panose="020E0502060401010101" pitchFamily="34" charset="-79"/>
                <a:cs typeface="David" panose="020E0502060401010101" pitchFamily="34" charset="-79"/>
              </a:rPr>
              <a:t>מספר הגירויים </a:t>
            </a:r>
            <a:r>
              <a:rPr lang="he-IL" sz="3200" dirty="0" err="1">
                <a:latin typeface="David" panose="020E0502060401010101" pitchFamily="34" charset="-79"/>
                <a:cs typeface="David" panose="020E0502060401010101" pitchFamily="34" charset="-79"/>
              </a:rPr>
              <a:t>הפוביים</a:t>
            </a:r>
            <a:r>
              <a:rPr lang="he-IL" sz="3200" dirty="0">
                <a:latin typeface="David" panose="020E0502060401010101" pitchFamily="34" charset="-79"/>
                <a:cs typeface="David" panose="020E0502060401010101" pitchFamily="34" charset="-79"/>
              </a:rPr>
              <a:t>:</a:t>
            </a:r>
          </a:p>
          <a:p>
            <a:pPr lvl="1"/>
            <a:r>
              <a:rPr lang="he-IL" sz="2800" dirty="0">
                <a:latin typeface="David" panose="020E0502060401010101" pitchFamily="34" charset="-79"/>
                <a:cs typeface="David" panose="020E0502060401010101" pitchFamily="34" charset="-79"/>
              </a:rPr>
              <a:t>3 בממוצע </a:t>
            </a:r>
          </a:p>
          <a:p>
            <a:pPr lvl="1"/>
            <a:r>
              <a:rPr lang="he-IL" sz="2800" dirty="0">
                <a:latin typeface="David" panose="020E0502060401010101" pitchFamily="34" charset="-79"/>
                <a:cs typeface="David" panose="020E0502060401010101" pitchFamily="34" charset="-79"/>
              </a:rPr>
              <a:t>ל-75% יותר מגירוי </a:t>
            </a:r>
            <a:r>
              <a:rPr lang="he-IL" sz="2800" dirty="0" err="1">
                <a:latin typeface="David" panose="020E0502060401010101" pitchFamily="34" charset="-79"/>
                <a:cs typeface="David" panose="020E0502060401010101" pitchFamily="34" charset="-79"/>
              </a:rPr>
              <a:t>פובי</a:t>
            </a:r>
            <a:r>
              <a:rPr lang="he-IL" sz="2800" dirty="0">
                <a:latin typeface="David" panose="020E0502060401010101" pitchFamily="34" charset="-79"/>
                <a:cs typeface="David" panose="020E0502060401010101" pitchFamily="34" charset="-79"/>
              </a:rPr>
              <a:t> אחד</a:t>
            </a:r>
          </a:p>
          <a:p>
            <a:pPr lvl="1"/>
            <a:r>
              <a:rPr lang="he-IL" sz="2800" dirty="0">
                <a:latin typeface="David" panose="020E0502060401010101" pitchFamily="34" charset="-79"/>
                <a:cs typeface="David" panose="020E0502060401010101" pitchFamily="34" charset="-79"/>
              </a:rPr>
              <a:t>יחס ישר בין כמות הגירויים לפגיעה באיכות החיים</a:t>
            </a:r>
          </a:p>
        </p:txBody>
      </p:sp>
      <p:pic>
        <p:nvPicPr>
          <p:cNvPr id="5" name="תמונה 4"/>
          <p:cNvPicPr>
            <a:picLocks noChangeAspect="1"/>
          </p:cNvPicPr>
          <p:nvPr/>
        </p:nvPicPr>
        <p:blipFill>
          <a:blip r:embed="rId2"/>
          <a:stretch>
            <a:fillRect/>
          </a:stretch>
        </p:blipFill>
        <p:spPr>
          <a:xfrm>
            <a:off x="393700" y="3992948"/>
            <a:ext cx="3302000" cy="2527300"/>
          </a:xfrm>
          <a:prstGeom prst="rect">
            <a:avLst/>
          </a:prstGeom>
        </p:spPr>
      </p:pic>
    </p:spTree>
    <p:extLst>
      <p:ext uri="{BB962C8B-B14F-4D97-AF65-F5344CB8AC3E}">
        <p14:creationId xmlns:p14="http://schemas.microsoft.com/office/powerpoint/2010/main" val="776225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latin typeface="David" panose="020E0502060401010101" pitchFamily="34" charset="-79"/>
                <a:cs typeface="David" panose="020E0502060401010101" pitchFamily="34" charset="-79"/>
              </a:rPr>
              <a:t>הפרעת "תבהלה" – עיקרי האבחנה</a:t>
            </a:r>
            <a:br>
              <a:rPr lang="he-IL" dirty="0">
                <a:latin typeface="David" panose="020E0502060401010101" pitchFamily="34" charset="-79"/>
                <a:cs typeface="David" panose="020E0502060401010101" pitchFamily="34" charset="-79"/>
              </a:rPr>
            </a:br>
            <a:r>
              <a:rPr lang="en-US" sz="3600" dirty="0">
                <a:latin typeface="David" panose="020E0502060401010101" pitchFamily="34" charset="-79"/>
                <a:cs typeface="David" panose="020E0502060401010101" pitchFamily="34" charset="-79"/>
              </a:rPr>
              <a:t>DSM V + ICD X</a:t>
            </a:r>
            <a:endParaRPr lang="he-IL" dirty="0">
              <a:latin typeface="David" panose="020E0502060401010101" pitchFamily="34" charset="-79"/>
              <a:cs typeface="David" panose="020E0502060401010101" pitchFamily="34" charset="-79"/>
            </a:endParaRPr>
          </a:p>
        </p:txBody>
      </p:sp>
      <p:sp>
        <p:nvSpPr>
          <p:cNvPr id="4" name="מציין מיקום של מספר שקופית 3"/>
          <p:cNvSpPr>
            <a:spLocks noGrp="1"/>
          </p:cNvSpPr>
          <p:nvPr>
            <p:ph type="sldNum" sz="quarter" idx="12"/>
          </p:nvPr>
        </p:nvSpPr>
        <p:spPr/>
        <p:txBody>
          <a:bodyPr/>
          <a:lstStyle/>
          <a:p>
            <a:fld id="{D57F1E4F-1CFF-5643-939E-217C01CDF565}" type="slidenum">
              <a:rPr lang="en-US" smtClean="0"/>
              <a:pPr/>
              <a:t>14</a:t>
            </a:fld>
            <a:endParaRPr lang="en-US" dirty="0"/>
          </a:p>
        </p:txBody>
      </p:sp>
      <p:sp>
        <p:nvSpPr>
          <p:cNvPr id="6" name="מציין מיקום תוכן 2"/>
          <p:cNvSpPr>
            <a:spLocks noGrp="1"/>
          </p:cNvSpPr>
          <p:nvPr>
            <p:ph idx="1"/>
          </p:nvPr>
        </p:nvSpPr>
        <p:spPr>
          <a:xfrm>
            <a:off x="3803650" y="2062644"/>
            <a:ext cx="7829550" cy="4630256"/>
          </a:xfrm>
        </p:spPr>
        <p:txBody>
          <a:bodyPr>
            <a:normAutofit/>
          </a:bodyPr>
          <a:lstStyle/>
          <a:p>
            <a:r>
              <a:rPr lang="he-IL" sz="2800" dirty="0">
                <a:latin typeface="David" panose="020E0502060401010101" pitchFamily="34" charset="-79"/>
                <a:cs typeface="David" panose="020E0502060401010101" pitchFamily="34" charset="-79"/>
              </a:rPr>
              <a:t>התקפי פאניקה </a:t>
            </a:r>
          </a:p>
          <a:p>
            <a:pPr lvl="1"/>
            <a:r>
              <a:rPr lang="he-IL" sz="2400" dirty="0">
                <a:latin typeface="David" panose="020E0502060401010101" pitchFamily="34" charset="-79"/>
                <a:cs typeface="David" panose="020E0502060401010101" pitchFamily="34" charset="-79"/>
              </a:rPr>
              <a:t>בלתי-צפויים, חוזרים ונשנים, אינם תחומים לנסיבות מסוימות </a:t>
            </a:r>
          </a:p>
          <a:p>
            <a:pPr lvl="1"/>
            <a:r>
              <a:rPr lang="he-IL" sz="2400" dirty="0">
                <a:latin typeface="David" panose="020E0502060401010101" pitchFamily="34" charset="-79"/>
                <a:cs typeface="David" panose="020E0502060401010101" pitchFamily="34" charset="-79"/>
              </a:rPr>
              <a:t>פרץ פחד עז בעל אופי מתגלגל שמגיע לשיא תוך דקות, במהלכו לפחות ארבעה מהבאים</a:t>
            </a:r>
          </a:p>
          <a:p>
            <a:pPr lvl="1"/>
            <a:r>
              <a:rPr lang="he-IL" sz="2400" dirty="0">
                <a:latin typeface="David" panose="020E0502060401010101" pitchFamily="34" charset="-79"/>
                <a:cs typeface="David" panose="020E0502060401010101" pitchFamily="34" charset="-79"/>
              </a:rPr>
              <a:t>לרוב המטופלת תברח מהמקום בו נמצאת</a:t>
            </a:r>
          </a:p>
          <a:p>
            <a:r>
              <a:rPr lang="he-IL" sz="2800" dirty="0">
                <a:latin typeface="David" panose="020E0502060401010101" pitchFamily="34" charset="-79"/>
                <a:cs typeface="David" panose="020E0502060401010101" pitchFamily="34" charset="-79"/>
              </a:rPr>
              <a:t>תקופת דאגה ושינויים התנהגותיים (כגון הימנעות) הנמשכת לפחות חודש</a:t>
            </a:r>
          </a:p>
        </p:txBody>
      </p:sp>
      <p:sp>
        <p:nvSpPr>
          <p:cNvPr id="7" name="TextBox 6"/>
          <p:cNvSpPr txBox="1"/>
          <p:nvPr/>
        </p:nvSpPr>
        <p:spPr>
          <a:xfrm>
            <a:off x="292100" y="2081694"/>
            <a:ext cx="3365500" cy="4493538"/>
          </a:xfrm>
          <a:prstGeom prst="rect">
            <a:avLst/>
          </a:prstGeom>
          <a:noFill/>
        </p:spPr>
        <p:txBody>
          <a:bodyPr wrap="square" rtlCol="1">
            <a:spAutoFit/>
          </a:bodyPr>
          <a:lstStyle/>
          <a:p>
            <a:pPr marL="285750" indent="-285750" algn="r" rtl="1">
              <a:buFont typeface="Wingdings" panose="05000000000000000000" pitchFamily="2" charset="2"/>
              <a:buChar char="§"/>
            </a:pPr>
            <a:r>
              <a:rPr lang="he-IL" sz="2200" dirty="0">
                <a:solidFill>
                  <a:srgbClr val="FFFF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דפיקות לב מועצמות</a:t>
            </a:r>
          </a:p>
          <a:p>
            <a:pPr marL="285750" indent="-285750" algn="r" rtl="1">
              <a:buFont typeface="Wingdings" panose="05000000000000000000" pitchFamily="2" charset="2"/>
              <a:buChar char="§"/>
            </a:pPr>
            <a:r>
              <a:rPr lang="he-IL" sz="2200" dirty="0">
                <a:solidFill>
                  <a:srgbClr val="FFFF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הזעה</a:t>
            </a:r>
          </a:p>
          <a:p>
            <a:pPr marL="285750" indent="-285750" algn="r" rtl="1">
              <a:buFont typeface="Wingdings" panose="05000000000000000000" pitchFamily="2" charset="2"/>
              <a:buChar char="§"/>
            </a:pPr>
            <a:r>
              <a:rPr lang="he-IL" sz="2200" dirty="0">
                <a:solidFill>
                  <a:srgbClr val="FFFF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רעידות </a:t>
            </a:r>
          </a:p>
          <a:p>
            <a:pPr marL="285750" indent="-285750" algn="r" rtl="1">
              <a:buFont typeface="Wingdings" panose="05000000000000000000" pitchFamily="2" charset="2"/>
              <a:buChar char="§"/>
            </a:pPr>
            <a:r>
              <a:rPr lang="he-IL" sz="2200" dirty="0">
                <a:solidFill>
                  <a:srgbClr val="FFFF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קוצר נשימה </a:t>
            </a:r>
          </a:p>
          <a:p>
            <a:pPr marL="285750" indent="-285750" algn="r" rtl="1">
              <a:buFont typeface="Wingdings" panose="05000000000000000000" pitchFamily="2" charset="2"/>
              <a:buChar char="§"/>
            </a:pPr>
            <a:r>
              <a:rPr lang="he-IL" sz="2200" dirty="0">
                <a:solidFill>
                  <a:srgbClr val="FFFF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חנק</a:t>
            </a:r>
          </a:p>
          <a:p>
            <a:pPr marL="285750" indent="-285750" algn="r" rtl="1">
              <a:buFont typeface="Wingdings" panose="05000000000000000000" pitchFamily="2" charset="2"/>
              <a:buChar char="§"/>
            </a:pPr>
            <a:r>
              <a:rPr lang="he-IL" sz="2200" dirty="0">
                <a:solidFill>
                  <a:srgbClr val="FFFF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כאבים בחזה </a:t>
            </a:r>
          </a:p>
          <a:p>
            <a:pPr marL="285750" indent="-285750" algn="r" rtl="1">
              <a:buFont typeface="Wingdings" panose="05000000000000000000" pitchFamily="2" charset="2"/>
              <a:buChar char="§"/>
            </a:pPr>
            <a:r>
              <a:rPr lang="he-IL" sz="2200" dirty="0">
                <a:solidFill>
                  <a:srgbClr val="FFFF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בחילה </a:t>
            </a:r>
          </a:p>
          <a:p>
            <a:pPr marL="285750" indent="-285750" algn="r" rtl="1">
              <a:buFont typeface="Wingdings" panose="05000000000000000000" pitchFamily="2" charset="2"/>
              <a:buChar char="§"/>
            </a:pPr>
            <a:r>
              <a:rPr lang="he-IL" sz="2200" dirty="0">
                <a:solidFill>
                  <a:srgbClr val="FFFF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סחרחורות </a:t>
            </a:r>
          </a:p>
          <a:p>
            <a:pPr marL="285750" indent="-285750" algn="r" rtl="1">
              <a:buFont typeface="Wingdings" panose="05000000000000000000" pitchFamily="2" charset="2"/>
              <a:buChar char="§"/>
            </a:pPr>
            <a:r>
              <a:rPr lang="he-IL" sz="2200" dirty="0">
                <a:solidFill>
                  <a:srgbClr val="FFFF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גלי חום וקור </a:t>
            </a:r>
          </a:p>
          <a:p>
            <a:pPr marL="285750" indent="-285750" algn="r" rtl="1">
              <a:buFont typeface="Wingdings" panose="05000000000000000000" pitchFamily="2" charset="2"/>
              <a:buChar char="§"/>
            </a:pPr>
            <a:r>
              <a:rPr lang="he-IL" sz="2200" dirty="0">
                <a:solidFill>
                  <a:srgbClr val="FFFF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נימול </a:t>
            </a:r>
          </a:p>
          <a:p>
            <a:pPr marL="285750" indent="-285750" algn="r" rtl="1">
              <a:buFont typeface="Wingdings" panose="05000000000000000000" pitchFamily="2" charset="2"/>
              <a:buChar char="§"/>
            </a:pPr>
            <a:r>
              <a:rPr lang="he-IL" sz="2200" dirty="0" err="1">
                <a:solidFill>
                  <a:srgbClr val="FFFF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דראליזציה</a:t>
            </a:r>
            <a:r>
              <a:rPr lang="he-IL" sz="2200" dirty="0">
                <a:solidFill>
                  <a:srgbClr val="FFFF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 </a:t>
            </a:r>
            <a:r>
              <a:rPr lang="he-IL" sz="2200" dirty="0" err="1">
                <a:solidFill>
                  <a:srgbClr val="FFFF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דפרסונליזציה</a:t>
            </a:r>
            <a:r>
              <a:rPr lang="he-IL" sz="2200" dirty="0">
                <a:solidFill>
                  <a:srgbClr val="FFFF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 </a:t>
            </a:r>
          </a:p>
          <a:p>
            <a:pPr marL="285750" indent="-285750" algn="r" rtl="1">
              <a:buFont typeface="Wingdings" panose="05000000000000000000" pitchFamily="2" charset="2"/>
              <a:buChar char="§"/>
            </a:pPr>
            <a:r>
              <a:rPr lang="he-IL" sz="2200" dirty="0">
                <a:solidFill>
                  <a:srgbClr val="FFFF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פחד משיגעון ואובדן שליטה </a:t>
            </a:r>
          </a:p>
          <a:p>
            <a:pPr marL="285750" indent="-285750" algn="r" rtl="1">
              <a:buFont typeface="Wingdings" panose="05000000000000000000" pitchFamily="2" charset="2"/>
              <a:buChar char="§"/>
            </a:pPr>
            <a:r>
              <a:rPr lang="he-IL" sz="2200" dirty="0">
                <a:solidFill>
                  <a:srgbClr val="FFFF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פחד ממוות.</a:t>
            </a:r>
          </a:p>
        </p:txBody>
      </p:sp>
      <p:sp>
        <p:nvSpPr>
          <p:cNvPr id="9" name="מקבילית 8"/>
          <p:cNvSpPr/>
          <p:nvPr/>
        </p:nvSpPr>
        <p:spPr>
          <a:xfrm>
            <a:off x="317500" y="5467350"/>
            <a:ext cx="3448050" cy="996950"/>
          </a:xfrm>
          <a:prstGeom prst="parallelogram">
            <a:avLst>
              <a:gd name="adj" fmla="val 17994"/>
            </a:avLst>
          </a:prstGeom>
          <a:noFill/>
          <a:ln w="28575">
            <a:solidFill>
              <a:schemeClr val="tx1">
                <a:lumMod val="75000"/>
              </a:schemeClr>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he-IL"/>
          </a:p>
        </p:txBody>
      </p:sp>
      <p:sp>
        <p:nvSpPr>
          <p:cNvPr id="11" name="הסבר קווי 2 (קו אנכי) 10"/>
          <p:cNvSpPr/>
          <p:nvPr/>
        </p:nvSpPr>
        <p:spPr>
          <a:xfrm>
            <a:off x="184150" y="2062644"/>
            <a:ext cx="3562350" cy="4465156"/>
          </a:xfrm>
          <a:prstGeom prst="accentCallout2">
            <a:avLst>
              <a:gd name="adj1" fmla="val 30877"/>
              <a:gd name="adj2" fmla="val 101158"/>
              <a:gd name="adj3" fmla="val 36738"/>
              <a:gd name="adj4" fmla="val 110460"/>
              <a:gd name="adj5" fmla="val 36985"/>
              <a:gd name="adj6" fmla="val 21923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000"/>
          </a:p>
        </p:txBody>
      </p:sp>
    </p:spTree>
    <p:extLst>
      <p:ext uri="{BB962C8B-B14F-4D97-AF65-F5344CB8AC3E}">
        <p14:creationId xmlns:p14="http://schemas.microsoft.com/office/powerpoint/2010/main" val="13041498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latin typeface="David" panose="020E0502060401010101" pitchFamily="34" charset="-79"/>
                <a:cs typeface="David" panose="020E0502060401010101" pitchFamily="34" charset="-79"/>
              </a:rPr>
              <a:t>הפרעת "תבהלה" – עיקרי האבחנה – המשך</a:t>
            </a:r>
            <a:br>
              <a:rPr lang="he-IL" dirty="0">
                <a:latin typeface="David" panose="020E0502060401010101" pitchFamily="34" charset="-79"/>
                <a:cs typeface="David" panose="020E0502060401010101" pitchFamily="34" charset="-79"/>
              </a:rPr>
            </a:br>
            <a:r>
              <a:rPr lang="en-US" sz="3600" dirty="0">
                <a:latin typeface="David" panose="020E0502060401010101" pitchFamily="34" charset="-79"/>
                <a:cs typeface="David" panose="020E0502060401010101" pitchFamily="34" charset="-79"/>
              </a:rPr>
              <a:t>DSM V + ICD X</a:t>
            </a:r>
            <a:endParaRPr lang="he-IL" dirty="0">
              <a:latin typeface="David" panose="020E0502060401010101" pitchFamily="34" charset="-79"/>
              <a:cs typeface="David" panose="020E0502060401010101" pitchFamily="34" charset="-79"/>
            </a:endParaRPr>
          </a:p>
        </p:txBody>
      </p:sp>
      <p:sp>
        <p:nvSpPr>
          <p:cNvPr id="4" name="מציין מיקום של מספר שקופית 3"/>
          <p:cNvSpPr>
            <a:spLocks noGrp="1"/>
          </p:cNvSpPr>
          <p:nvPr>
            <p:ph type="sldNum" sz="quarter" idx="12"/>
          </p:nvPr>
        </p:nvSpPr>
        <p:spPr/>
        <p:txBody>
          <a:bodyPr/>
          <a:lstStyle/>
          <a:p>
            <a:fld id="{D57F1E4F-1CFF-5643-939E-217C01CDF565}" type="slidenum">
              <a:rPr lang="en-US" smtClean="0"/>
              <a:pPr/>
              <a:t>15</a:t>
            </a:fld>
            <a:endParaRPr lang="en-US" dirty="0"/>
          </a:p>
        </p:txBody>
      </p:sp>
      <p:sp>
        <p:nvSpPr>
          <p:cNvPr id="6" name="מציין מיקום תוכן 2"/>
          <p:cNvSpPr>
            <a:spLocks noGrp="1"/>
          </p:cNvSpPr>
          <p:nvPr>
            <p:ph idx="1"/>
          </p:nvPr>
        </p:nvSpPr>
        <p:spPr>
          <a:xfrm>
            <a:off x="2934606" y="2062644"/>
            <a:ext cx="8698593" cy="4630256"/>
          </a:xfrm>
        </p:spPr>
        <p:txBody>
          <a:bodyPr>
            <a:noAutofit/>
          </a:bodyPr>
          <a:lstStyle/>
          <a:p>
            <a:r>
              <a:rPr lang="he-IL" sz="2800" dirty="0">
                <a:latin typeface="David" panose="020E0502060401010101" pitchFamily="34" charset="-79"/>
                <a:cs typeface="David" panose="020E0502060401010101" pitchFamily="34" charset="-79"/>
              </a:rPr>
              <a:t>הפרעה כרונית, תדירויות משתנות על פרקי זמן שונים. </a:t>
            </a:r>
          </a:p>
          <a:p>
            <a:r>
              <a:rPr lang="he-IL" sz="2800" dirty="0">
                <a:latin typeface="David" panose="020E0502060401010101" pitchFamily="34" charset="-79"/>
                <a:cs typeface="David" panose="020E0502060401010101" pitchFamily="34" charset="-79"/>
              </a:rPr>
              <a:t>התקף פאניקה לילי</a:t>
            </a:r>
          </a:p>
          <a:p>
            <a:r>
              <a:rPr lang="he-IL" sz="2800" dirty="0">
                <a:latin typeface="David" panose="020E0502060401010101" pitchFamily="34" charset="-79"/>
                <a:cs typeface="David" panose="020E0502060401010101" pitchFamily="34" charset="-79"/>
              </a:rPr>
              <a:t>סוגיות אבחנתיות:</a:t>
            </a:r>
          </a:p>
          <a:p>
            <a:pPr lvl="1"/>
            <a:r>
              <a:rPr lang="en-US" sz="2400" dirty="0">
                <a:latin typeface="David" panose="020E0502060401010101" pitchFamily="34" charset="-79"/>
                <a:cs typeface="David" panose="020E0502060401010101" pitchFamily="34" charset="-79"/>
              </a:rPr>
              <a:t>DSM</a:t>
            </a:r>
            <a:r>
              <a:rPr lang="he-IL" sz="2400" dirty="0">
                <a:latin typeface="David" panose="020E0502060401010101" pitchFamily="34" charset="-79"/>
                <a:cs typeface="David" panose="020E0502060401010101" pitchFamily="34" charset="-79"/>
              </a:rPr>
              <a:t>: התקף חמור אחד בלתי צפוי לפחות (ייתכנו בנוסף צפויים/פחות חמורים)</a:t>
            </a:r>
          </a:p>
          <a:p>
            <a:pPr lvl="1"/>
            <a:r>
              <a:rPr lang="en-US" sz="2400" dirty="0">
                <a:latin typeface="David" panose="020E0502060401010101" pitchFamily="34" charset="-79"/>
                <a:cs typeface="David" panose="020E0502060401010101" pitchFamily="34" charset="-79"/>
              </a:rPr>
              <a:t>ICD</a:t>
            </a:r>
            <a:r>
              <a:rPr lang="he-IL" sz="2400" dirty="0">
                <a:latin typeface="David" panose="020E0502060401010101" pitchFamily="34" charset="-79"/>
                <a:cs typeface="David" panose="020E0502060401010101" pitchFamily="34" charset="-79"/>
              </a:rPr>
              <a:t>: כמה התקפים חמורים על פני חודש, חופש יחסי מחרדה בין התקף להתקף</a:t>
            </a:r>
          </a:p>
          <a:p>
            <a:pPr lvl="1"/>
            <a:r>
              <a:rPr lang="en-US" sz="2400" dirty="0">
                <a:latin typeface="David" panose="020E0502060401010101" pitchFamily="34" charset="-79"/>
                <a:cs typeface="David" panose="020E0502060401010101" pitchFamily="34" charset="-79"/>
              </a:rPr>
              <a:t>Specifier</a:t>
            </a:r>
            <a:r>
              <a:rPr lang="he-IL" sz="2400" dirty="0">
                <a:latin typeface="David" panose="020E0502060401010101" pitchFamily="34" charset="-79"/>
                <a:cs typeface="David" panose="020E0502060401010101" pitchFamily="34" charset="-79"/>
              </a:rPr>
              <a:t> להפרעות אחרות (חרדה, פסיכוטיות ועוד) </a:t>
            </a:r>
          </a:p>
        </p:txBody>
      </p:sp>
      <p:sp>
        <p:nvSpPr>
          <p:cNvPr id="3" name="מלבן 2"/>
          <p:cNvSpPr/>
          <p:nvPr/>
        </p:nvSpPr>
        <p:spPr>
          <a:xfrm>
            <a:off x="63500" y="6281082"/>
            <a:ext cx="4884221" cy="388696"/>
          </a:xfrm>
          <a:prstGeom prst="rect">
            <a:avLst/>
          </a:prstGeom>
        </p:spPr>
        <p:txBody>
          <a:bodyPr wrap="none">
            <a:spAutoFit/>
          </a:bodyPr>
          <a:lstStyle/>
          <a:p>
            <a:pPr algn="r" rtl="1">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https://www.youtube.com/watch?v=uPlhgtQqA6c</a:t>
            </a:r>
          </a:p>
        </p:txBody>
      </p:sp>
      <p:pic>
        <p:nvPicPr>
          <p:cNvPr id="5" name="תמונה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887" y="2871778"/>
            <a:ext cx="2604407" cy="3345110"/>
          </a:xfrm>
          <a:prstGeom prst="rect">
            <a:avLst/>
          </a:prstGeom>
        </p:spPr>
      </p:pic>
    </p:spTree>
    <p:extLst>
      <p:ext uri="{BB962C8B-B14F-4D97-AF65-F5344CB8AC3E}">
        <p14:creationId xmlns:p14="http://schemas.microsoft.com/office/powerpoint/2010/main" val="38731833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latin typeface="David" panose="020E0502060401010101" pitchFamily="34" charset="-79"/>
                <a:cs typeface="David" panose="020E0502060401010101" pitchFamily="34" charset="-79"/>
              </a:rPr>
              <a:t>הפרעת חרדה מוכללת – עיקרי האבחנה</a:t>
            </a:r>
            <a:br>
              <a:rPr lang="he-IL" dirty="0">
                <a:latin typeface="David" panose="020E0502060401010101" pitchFamily="34" charset="-79"/>
                <a:cs typeface="David" panose="020E0502060401010101" pitchFamily="34" charset="-79"/>
              </a:rPr>
            </a:br>
            <a:r>
              <a:rPr lang="en-US" sz="3600" dirty="0">
                <a:latin typeface="David" panose="020E0502060401010101" pitchFamily="34" charset="-79"/>
                <a:cs typeface="David" panose="020E0502060401010101" pitchFamily="34" charset="-79"/>
              </a:rPr>
              <a:t>DSM V + ICD X</a:t>
            </a:r>
            <a:endParaRPr lang="he-IL" dirty="0">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a:xfrm>
            <a:off x="2190143" y="1916594"/>
            <a:ext cx="8946541" cy="4195481"/>
          </a:xfrm>
        </p:spPr>
        <p:txBody>
          <a:bodyPr>
            <a:normAutofit/>
          </a:bodyPr>
          <a:lstStyle/>
          <a:p>
            <a:r>
              <a:rPr lang="he-IL" sz="3200" dirty="0">
                <a:latin typeface="David" panose="020E0502060401010101" pitchFamily="34" charset="-79"/>
                <a:cs typeface="David" panose="020E0502060401010101" pitchFamily="34" charset="-79"/>
              </a:rPr>
              <a:t>חרדה ודאגה מוגזמות</a:t>
            </a:r>
          </a:p>
          <a:p>
            <a:pPr lvl="1"/>
            <a:r>
              <a:rPr lang="he-IL" sz="2800" dirty="0">
                <a:latin typeface="David" panose="020E0502060401010101" pitchFamily="34" charset="-79"/>
                <a:cs typeface="David" panose="020E0502060401010101" pitchFamily="34" charset="-79"/>
              </a:rPr>
              <a:t>נמשכת למרבית הזמן במשך 6 חודשים </a:t>
            </a:r>
          </a:p>
          <a:p>
            <a:pPr lvl="1"/>
            <a:r>
              <a:rPr lang="he-IL" sz="2800" dirty="0">
                <a:latin typeface="David" panose="020E0502060401010101" pitchFamily="34" charset="-79"/>
                <a:cs typeface="David" panose="020E0502060401010101" pitchFamily="34" charset="-79"/>
              </a:rPr>
              <a:t>מספר מוקדים לדאגה, לרוב יומיומיים: עבודה, בריאות, כלכלי, עשוי להשתנות לאורך ההפרעה</a:t>
            </a:r>
          </a:p>
          <a:p>
            <a:pPr lvl="1"/>
            <a:r>
              <a:rPr lang="he-IL" sz="2800" dirty="0">
                <a:latin typeface="David" panose="020E0502060401010101" pitchFamily="34" charset="-79"/>
                <a:cs typeface="David" panose="020E0502060401010101" pitchFamily="34" charset="-79"/>
              </a:rPr>
              <a:t>קושי לשלוט בדאגה, פגיעה ביעילות ומהירות בבית או בעבודה</a:t>
            </a:r>
          </a:p>
          <a:p>
            <a:r>
              <a:rPr lang="he-IL" sz="3200" dirty="0">
                <a:latin typeface="David" panose="020E0502060401010101" pitchFamily="34" charset="-79"/>
                <a:cs typeface="David" panose="020E0502060401010101" pitchFamily="34" charset="-79"/>
              </a:rPr>
              <a:t>שלושה לפחות מהבאים:</a:t>
            </a:r>
          </a:p>
        </p:txBody>
      </p:sp>
      <p:sp>
        <p:nvSpPr>
          <p:cNvPr id="4" name="מציין מיקום של מספר שקופית 3"/>
          <p:cNvSpPr>
            <a:spLocks noGrp="1"/>
          </p:cNvSpPr>
          <p:nvPr>
            <p:ph type="sldNum" sz="quarter" idx="12"/>
          </p:nvPr>
        </p:nvSpPr>
        <p:spPr/>
        <p:txBody>
          <a:bodyPr/>
          <a:lstStyle/>
          <a:p>
            <a:fld id="{D57F1E4F-1CFF-5643-939E-217C01CDF565}" type="slidenum">
              <a:rPr lang="en-US" smtClean="0"/>
              <a:pPr/>
              <a:t>16</a:t>
            </a:fld>
            <a:endParaRPr lang="en-US" dirty="0"/>
          </a:p>
        </p:txBody>
      </p:sp>
      <p:sp>
        <p:nvSpPr>
          <p:cNvPr id="6" name="TextBox 5"/>
          <p:cNvSpPr txBox="1"/>
          <p:nvPr/>
        </p:nvSpPr>
        <p:spPr>
          <a:xfrm>
            <a:off x="53975" y="3593809"/>
            <a:ext cx="2066318" cy="3139321"/>
          </a:xfrm>
          <a:prstGeom prst="rect">
            <a:avLst/>
          </a:prstGeom>
          <a:noFill/>
        </p:spPr>
        <p:txBody>
          <a:bodyPr wrap="square" rtlCol="1">
            <a:spAutoFit/>
          </a:bodyPr>
          <a:lstStyle/>
          <a:p>
            <a:pPr marL="285750" indent="-285750" algn="r" rtl="1">
              <a:buFont typeface="Wingdings" panose="05000000000000000000" pitchFamily="2" charset="2"/>
              <a:buChar char="§"/>
            </a:pPr>
            <a:r>
              <a:rPr lang="he-IL" sz="2200" dirty="0">
                <a:solidFill>
                  <a:srgbClr val="FFFF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עייפות</a:t>
            </a:r>
          </a:p>
          <a:p>
            <a:pPr marL="285750" indent="-285750" algn="r" rtl="1">
              <a:buFont typeface="Wingdings" panose="05000000000000000000" pitchFamily="2" charset="2"/>
              <a:buChar char="§"/>
            </a:pPr>
            <a:r>
              <a:rPr lang="he-IL" sz="2200" dirty="0">
                <a:solidFill>
                  <a:srgbClr val="FFFF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קשיי ריכוז</a:t>
            </a:r>
          </a:p>
          <a:p>
            <a:pPr marL="285750" indent="-285750" algn="r" rtl="1">
              <a:buFont typeface="Wingdings" panose="05000000000000000000" pitchFamily="2" charset="2"/>
              <a:buChar char="§"/>
            </a:pPr>
            <a:r>
              <a:rPr lang="he-IL" sz="2200" dirty="0">
                <a:solidFill>
                  <a:srgbClr val="FFFF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עצבנות</a:t>
            </a:r>
          </a:p>
          <a:p>
            <a:pPr marL="285750" indent="-285750" algn="r" rtl="1">
              <a:buFont typeface="Wingdings" panose="05000000000000000000" pitchFamily="2" charset="2"/>
              <a:buChar char="§"/>
            </a:pPr>
            <a:r>
              <a:rPr lang="he-IL" sz="2200" dirty="0">
                <a:solidFill>
                  <a:srgbClr val="FFFF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הפרעות בשינה</a:t>
            </a:r>
          </a:p>
          <a:p>
            <a:pPr marL="285750" indent="-285750" algn="r" rtl="1">
              <a:buFont typeface="Wingdings" panose="05000000000000000000" pitchFamily="2" charset="2"/>
              <a:buChar char="§"/>
            </a:pPr>
            <a:r>
              <a:rPr lang="he-IL" sz="2200" dirty="0">
                <a:solidFill>
                  <a:srgbClr val="FFFF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חוסר מנוחה</a:t>
            </a:r>
          </a:p>
          <a:p>
            <a:pPr marL="285750" indent="-285750" algn="r" rtl="1">
              <a:buFont typeface="Wingdings" panose="05000000000000000000" pitchFamily="2" charset="2"/>
              <a:buChar char="§"/>
            </a:pPr>
            <a:r>
              <a:rPr lang="he-IL" sz="2200" dirty="0">
                <a:solidFill>
                  <a:srgbClr val="FFFF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מתח בשרירים</a:t>
            </a:r>
          </a:p>
          <a:p>
            <a:pPr marL="742950" lvl="1" indent="-285750" algn="r" rtl="1">
              <a:buFont typeface="Wingdings" panose="05000000000000000000" pitchFamily="2" charset="2"/>
              <a:buChar char="§"/>
            </a:pPr>
            <a:r>
              <a:rPr lang="he-IL" sz="2200" dirty="0">
                <a:solidFill>
                  <a:srgbClr val="FFFF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רעידות</a:t>
            </a:r>
          </a:p>
          <a:p>
            <a:pPr marL="742950" lvl="1" indent="-285750" algn="r" rtl="1">
              <a:buFont typeface="Wingdings" panose="05000000000000000000" pitchFamily="2" charset="2"/>
              <a:buChar char="§"/>
            </a:pPr>
            <a:r>
              <a:rPr lang="he-IL" sz="2200" dirty="0">
                <a:solidFill>
                  <a:srgbClr val="FFFF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עוויתות</a:t>
            </a:r>
          </a:p>
          <a:p>
            <a:pPr marL="742950" lvl="1" indent="-285750" algn="r" rtl="1">
              <a:buFont typeface="Wingdings" panose="05000000000000000000" pitchFamily="2" charset="2"/>
              <a:buChar char="§"/>
            </a:pPr>
            <a:r>
              <a:rPr lang="he-IL" sz="2200" dirty="0">
                <a:solidFill>
                  <a:srgbClr val="FFFF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כאבים</a:t>
            </a:r>
          </a:p>
        </p:txBody>
      </p:sp>
      <p:sp>
        <p:nvSpPr>
          <p:cNvPr id="16" name="הסבר קווי 2 (קו אנכי) 15"/>
          <p:cNvSpPr/>
          <p:nvPr/>
        </p:nvSpPr>
        <p:spPr>
          <a:xfrm>
            <a:off x="233058" y="3671626"/>
            <a:ext cx="1881491" cy="2945074"/>
          </a:xfrm>
          <a:prstGeom prst="accentCallout2">
            <a:avLst>
              <a:gd name="adj1" fmla="val 51955"/>
              <a:gd name="adj2" fmla="val 105251"/>
              <a:gd name="adj3" fmla="val 41792"/>
              <a:gd name="adj4" fmla="val 139257"/>
              <a:gd name="adj5" fmla="val 42669"/>
              <a:gd name="adj6" fmla="val 35604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4642774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latin typeface="David" panose="020E0502060401010101" pitchFamily="34" charset="-79"/>
                <a:cs typeface="David" panose="020E0502060401010101" pitchFamily="34" charset="-79"/>
              </a:rPr>
              <a:t>הפרעת חרדה מוכללת – עיקרי האבחנה – המשך</a:t>
            </a:r>
            <a:br>
              <a:rPr lang="he-IL" dirty="0">
                <a:latin typeface="David" panose="020E0502060401010101" pitchFamily="34" charset="-79"/>
                <a:cs typeface="David" panose="020E0502060401010101" pitchFamily="34" charset="-79"/>
              </a:rPr>
            </a:br>
            <a:r>
              <a:rPr lang="en-US" sz="3600" dirty="0">
                <a:latin typeface="David" panose="020E0502060401010101" pitchFamily="34" charset="-79"/>
                <a:cs typeface="David" panose="020E0502060401010101" pitchFamily="34" charset="-79"/>
              </a:rPr>
              <a:t>DSM V + ICD X</a:t>
            </a:r>
            <a:endParaRPr lang="he-IL" dirty="0">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a:xfrm>
            <a:off x="793751" y="2283789"/>
            <a:ext cx="10747296" cy="3831262"/>
          </a:xfrm>
        </p:spPr>
        <p:txBody>
          <a:bodyPr>
            <a:normAutofit/>
          </a:bodyPr>
          <a:lstStyle/>
          <a:p>
            <a:r>
              <a:rPr lang="he-IL" sz="3200" dirty="0">
                <a:latin typeface="David" panose="020E0502060401010101" pitchFamily="34" charset="-79"/>
                <a:cs typeface="David" panose="020E0502060401010101" pitchFamily="34" charset="-79"/>
              </a:rPr>
              <a:t>הבחנה בין דאגה פתולוגית ללא פתולוגית</a:t>
            </a:r>
          </a:p>
          <a:p>
            <a:pPr lvl="1"/>
            <a:r>
              <a:rPr lang="he-IL" sz="2800" dirty="0">
                <a:latin typeface="David" panose="020E0502060401010101" pitchFamily="34" charset="-79"/>
                <a:cs typeface="David" panose="020E0502060401010101" pitchFamily="34" charset="-79"/>
              </a:rPr>
              <a:t>מוגזמת ומפריעה לתפקוד פסיכוסוציאלי לעומת ברת ניהול וניתן לשים בצד </a:t>
            </a:r>
          </a:p>
          <a:p>
            <a:pPr lvl="1"/>
            <a:r>
              <a:rPr lang="he-IL" sz="2800" dirty="0">
                <a:latin typeface="David" panose="020E0502060401010101" pitchFamily="34" charset="-79"/>
                <a:cs typeface="David" panose="020E0502060401010101" pitchFamily="34" charset="-79"/>
              </a:rPr>
              <a:t>ממושכות ומלחיצות יותר, מתרחשות גם ללא אנשים נוספים </a:t>
            </a:r>
          </a:p>
          <a:p>
            <a:pPr lvl="1"/>
            <a:r>
              <a:rPr lang="he-IL" sz="2800" dirty="0">
                <a:latin typeface="David" panose="020E0502060401010101" pitchFamily="34" charset="-79"/>
                <a:cs typeface="David" panose="020E0502060401010101" pitchFamily="34" charset="-79"/>
              </a:rPr>
              <a:t>ריבוי תחומי חיים מדאיגים מעלה סיכוי לאבחנה</a:t>
            </a:r>
          </a:p>
          <a:p>
            <a:pPr lvl="1"/>
            <a:r>
              <a:rPr lang="he-IL" sz="2800" dirty="0">
                <a:latin typeface="David" panose="020E0502060401010101" pitchFamily="34" charset="-79"/>
                <a:cs typeface="David" panose="020E0502060401010101" pitchFamily="34" charset="-79"/>
              </a:rPr>
              <a:t>סימפטומים גופניים </a:t>
            </a:r>
          </a:p>
          <a:p>
            <a:r>
              <a:rPr lang="he-IL" sz="3200" dirty="0">
                <a:latin typeface="David" panose="020E0502060401010101" pitchFamily="34" charset="-79"/>
                <a:cs typeface="David" panose="020E0502060401010101" pitchFamily="34" charset="-79"/>
              </a:rPr>
              <a:t>הפרעה כרונית: עליות וירידות, אין כמעט החלמה מלאה. </a:t>
            </a:r>
          </a:p>
          <a:p>
            <a:endParaRPr lang="he-IL" sz="3200" dirty="0">
              <a:latin typeface="David" panose="020E0502060401010101" pitchFamily="34" charset="-79"/>
              <a:cs typeface="David" panose="020E0502060401010101" pitchFamily="34" charset="-79"/>
            </a:endParaRPr>
          </a:p>
        </p:txBody>
      </p:sp>
      <p:sp>
        <p:nvSpPr>
          <p:cNvPr id="4" name="מציין מיקום של מספר שקופית 3"/>
          <p:cNvSpPr>
            <a:spLocks noGrp="1"/>
          </p:cNvSpPr>
          <p:nvPr>
            <p:ph type="sldNum" sz="quarter" idx="12"/>
          </p:nvPr>
        </p:nvSpPr>
        <p:spPr/>
        <p:txBody>
          <a:bodyPr/>
          <a:lstStyle/>
          <a:p>
            <a:fld id="{D57F1E4F-1CFF-5643-939E-217C01CDF565}" type="slidenum">
              <a:rPr lang="en-US" smtClean="0"/>
              <a:pPr/>
              <a:t>17</a:t>
            </a:fld>
            <a:endParaRPr lang="en-US" dirty="0"/>
          </a:p>
        </p:txBody>
      </p:sp>
      <p:sp>
        <p:nvSpPr>
          <p:cNvPr id="12" name="מלבן 11"/>
          <p:cNvSpPr/>
          <p:nvPr/>
        </p:nvSpPr>
        <p:spPr>
          <a:xfrm>
            <a:off x="351890" y="6304204"/>
            <a:ext cx="4884221" cy="388696"/>
          </a:xfrm>
          <a:prstGeom prst="rect">
            <a:avLst/>
          </a:prstGeom>
        </p:spPr>
        <p:txBody>
          <a:bodyPr wrap="none">
            <a:spAutoFit/>
          </a:bodyPr>
          <a:lstStyle/>
          <a:p>
            <a:pPr algn="r" rtl="1">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https://www.youtube.com/watch?v=tzfnyNV1XI0 </a:t>
            </a:r>
          </a:p>
        </p:txBody>
      </p:sp>
      <p:pic>
        <p:nvPicPr>
          <p:cNvPr id="11" name="תמונה 10"/>
          <p:cNvPicPr>
            <a:picLocks noChangeAspect="1"/>
          </p:cNvPicPr>
          <p:nvPr/>
        </p:nvPicPr>
        <p:blipFill>
          <a:blip r:embed="rId3"/>
          <a:stretch>
            <a:fillRect/>
          </a:stretch>
        </p:blipFill>
        <p:spPr>
          <a:xfrm>
            <a:off x="351890" y="3527328"/>
            <a:ext cx="1485900" cy="2042541"/>
          </a:xfrm>
          <a:prstGeom prst="rect">
            <a:avLst/>
          </a:prstGeom>
        </p:spPr>
      </p:pic>
    </p:spTree>
    <p:extLst>
      <p:ext uri="{BB962C8B-B14F-4D97-AF65-F5344CB8AC3E}">
        <p14:creationId xmlns:p14="http://schemas.microsoft.com/office/powerpoint/2010/main" val="2797640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latin typeface="David" panose="020E0502060401010101" pitchFamily="34" charset="-79"/>
                <a:cs typeface="David" panose="020E0502060401010101" pitchFamily="34" charset="-79"/>
              </a:rPr>
              <a:t>הפרעת חרדה מוכללת</a:t>
            </a:r>
            <a:br>
              <a:rPr lang="he-IL" dirty="0">
                <a:latin typeface="David" panose="020E0502060401010101" pitchFamily="34" charset="-79"/>
                <a:cs typeface="David" panose="020E0502060401010101" pitchFamily="34" charset="-79"/>
              </a:rPr>
            </a:br>
            <a:r>
              <a:rPr lang="he-IL" sz="3600" dirty="0">
                <a:latin typeface="David" panose="020E0502060401010101" pitchFamily="34" charset="-79"/>
                <a:cs typeface="David" panose="020E0502060401010101" pitchFamily="34" charset="-79"/>
              </a:rPr>
              <a:t>בקונטקסט הרחב</a:t>
            </a:r>
            <a:endParaRPr lang="he-IL" dirty="0">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a:xfrm>
            <a:off x="292100" y="2609261"/>
            <a:ext cx="11440503" cy="3231101"/>
          </a:xfrm>
        </p:spPr>
        <p:txBody>
          <a:bodyPr>
            <a:normAutofit/>
          </a:bodyPr>
          <a:lstStyle/>
          <a:p>
            <a:r>
              <a:rPr lang="he-IL" sz="4000" dirty="0">
                <a:latin typeface="David" panose="020E0502060401010101" pitchFamily="34" charset="-79"/>
                <a:cs typeface="David" panose="020E0502060401010101" pitchFamily="34" charset="-79"/>
              </a:rPr>
              <a:t>"ההפרעה הבסיסית ביותר בפסיכופתולוגיה"</a:t>
            </a:r>
          </a:p>
          <a:p>
            <a:r>
              <a:rPr lang="he-IL" sz="4000" dirty="0">
                <a:latin typeface="David" panose="020E0502060401010101" pitchFamily="34" charset="-79"/>
                <a:cs typeface="David" panose="020E0502060401010101" pitchFamily="34" charset="-79"/>
              </a:rPr>
              <a:t>מאפייני </a:t>
            </a:r>
            <a:r>
              <a:rPr lang="en-US" sz="4000" dirty="0">
                <a:latin typeface="David" panose="020E0502060401010101" pitchFamily="34" charset="-79"/>
                <a:cs typeface="David" panose="020E0502060401010101" pitchFamily="34" charset="-79"/>
              </a:rPr>
              <a:t>GAD</a:t>
            </a:r>
            <a:r>
              <a:rPr lang="he-IL" sz="4000" dirty="0">
                <a:latin typeface="David" panose="020E0502060401010101" pitchFamily="34" charset="-79"/>
                <a:cs typeface="David" panose="020E0502060401010101" pitchFamily="34" charset="-79"/>
              </a:rPr>
              <a:t> כמשקפים תהליכים מרכזיים של ההפרעות האפקטיביות</a:t>
            </a:r>
          </a:p>
          <a:p>
            <a:r>
              <a:rPr lang="he-IL" sz="4000" dirty="0">
                <a:latin typeface="David" panose="020E0502060401010101" pitchFamily="34" charset="-79"/>
                <a:cs typeface="David" panose="020E0502060401010101" pitchFamily="34" charset="-79"/>
              </a:rPr>
              <a:t>דאגה </a:t>
            </a:r>
            <a:r>
              <a:rPr lang="he-IL" sz="4000" dirty="0" smtClean="0">
                <a:latin typeface="David" panose="020E0502060401010101" pitchFamily="34" charset="-79"/>
                <a:cs typeface="David" panose="020E0502060401010101" pitchFamily="34" charset="-79"/>
              </a:rPr>
              <a:t>כתהליך </a:t>
            </a:r>
            <a:r>
              <a:rPr lang="he-IL" sz="4000" dirty="0">
                <a:latin typeface="David" panose="020E0502060401010101" pitchFamily="34" charset="-79"/>
                <a:cs typeface="David" panose="020E0502060401010101" pitchFamily="34" charset="-79"/>
              </a:rPr>
              <a:t>ליבה </a:t>
            </a:r>
            <a:r>
              <a:rPr lang="he-IL" sz="4000" dirty="0" err="1">
                <a:latin typeface="David" panose="020E0502060401010101" pitchFamily="34" charset="-79"/>
                <a:cs typeface="David" panose="020E0502060401010101" pitchFamily="34" charset="-79"/>
              </a:rPr>
              <a:t>טרנסדיאגנוסטי</a:t>
            </a:r>
            <a:endParaRPr lang="he-IL" sz="4000" dirty="0">
              <a:latin typeface="David" panose="020E0502060401010101" pitchFamily="34" charset="-79"/>
              <a:cs typeface="David" panose="020E0502060401010101" pitchFamily="34" charset="-79"/>
            </a:endParaRPr>
          </a:p>
        </p:txBody>
      </p:sp>
      <p:sp>
        <p:nvSpPr>
          <p:cNvPr id="4" name="מציין מיקום של מספר שקופית 3"/>
          <p:cNvSpPr>
            <a:spLocks noGrp="1"/>
          </p:cNvSpPr>
          <p:nvPr>
            <p:ph type="sldNum" sz="quarter" idx="12"/>
          </p:nvPr>
        </p:nvSpPr>
        <p:spPr/>
        <p:txBody>
          <a:bodyPr/>
          <a:lstStyle/>
          <a:p>
            <a:fld id="{D57F1E4F-1CFF-5643-939E-217C01CDF565}" type="slidenum">
              <a:rPr lang="en-US" smtClean="0"/>
              <a:pPr/>
              <a:t>18</a:t>
            </a:fld>
            <a:endParaRPr lang="en-US" dirty="0"/>
          </a:p>
        </p:txBody>
      </p:sp>
      <p:sp>
        <p:nvSpPr>
          <p:cNvPr id="5" name="מלבן 4"/>
          <p:cNvSpPr/>
          <p:nvPr/>
        </p:nvSpPr>
        <p:spPr>
          <a:xfrm>
            <a:off x="550325" y="6308273"/>
            <a:ext cx="2126736" cy="375552"/>
          </a:xfrm>
          <a:prstGeom prst="rect">
            <a:avLst/>
          </a:prstGeom>
        </p:spPr>
        <p:txBody>
          <a:bodyPr wrap="none">
            <a:spAutoFit/>
          </a:bodyPr>
          <a:lstStyle/>
          <a:p>
            <a:pPr algn="r" rtl="1">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Newman et al., 2013</a:t>
            </a:r>
          </a:p>
        </p:txBody>
      </p:sp>
      <p:pic>
        <p:nvPicPr>
          <p:cNvPr id="6" name="תמונה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325" y="4565198"/>
            <a:ext cx="2619375" cy="1743075"/>
          </a:xfrm>
          <a:prstGeom prst="rect">
            <a:avLst/>
          </a:prstGeom>
        </p:spPr>
      </p:pic>
    </p:spTree>
    <p:extLst>
      <p:ext uri="{BB962C8B-B14F-4D97-AF65-F5344CB8AC3E}">
        <p14:creationId xmlns:p14="http://schemas.microsoft.com/office/powerpoint/2010/main" val="24872753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latin typeface="David" panose="020E0502060401010101" pitchFamily="34" charset="-79"/>
                <a:cs typeface="David" panose="020E0502060401010101" pitchFamily="34" charset="-79"/>
              </a:rPr>
              <a:t>הנתונים היבשים</a:t>
            </a:r>
            <a:br>
              <a:rPr lang="he-IL" dirty="0">
                <a:latin typeface="David" panose="020E0502060401010101" pitchFamily="34" charset="-79"/>
                <a:cs typeface="David" panose="020E0502060401010101" pitchFamily="34" charset="-79"/>
              </a:rPr>
            </a:br>
            <a:r>
              <a:rPr lang="en-US" dirty="0">
                <a:latin typeface="David" panose="020E0502060401010101" pitchFamily="34" charset="-79"/>
                <a:cs typeface="David" panose="020E0502060401010101" pitchFamily="34" charset="-79"/>
              </a:rPr>
              <a:t>DSM V</a:t>
            </a:r>
            <a:endParaRPr lang="he-IL" dirty="0">
              <a:latin typeface="David" panose="020E0502060401010101" pitchFamily="34" charset="-79"/>
              <a:cs typeface="David" panose="020E0502060401010101" pitchFamily="34" charset="-79"/>
            </a:endParaRPr>
          </a:p>
        </p:txBody>
      </p:sp>
      <p:graphicFrame>
        <p:nvGraphicFramePr>
          <p:cNvPr id="5" name="מציין מיקום תוכן 4"/>
          <p:cNvGraphicFramePr>
            <a:graphicFrameLocks noGrp="1"/>
          </p:cNvGraphicFramePr>
          <p:nvPr>
            <p:ph idx="1"/>
            <p:extLst>
              <p:ext uri="{D42A27DB-BD31-4B8C-83A1-F6EECF244321}">
                <p14:modId xmlns:p14="http://schemas.microsoft.com/office/powerpoint/2010/main" val="2100906967"/>
              </p:ext>
            </p:extLst>
          </p:nvPr>
        </p:nvGraphicFramePr>
        <p:xfrm>
          <a:off x="209550" y="2064287"/>
          <a:ext cx="11734799" cy="3474720"/>
        </p:xfrm>
        <a:graphic>
          <a:graphicData uri="http://schemas.openxmlformats.org/drawingml/2006/table">
            <a:tbl>
              <a:tblPr rtl="1" firstRow="1" bandRow="1">
                <a:tableStyleId>{5C22544A-7EE6-4342-B048-85BDC9FD1C3A}</a:tableStyleId>
              </a:tblPr>
              <a:tblGrid>
                <a:gridCol w="2139264">
                  <a:extLst>
                    <a:ext uri="{9D8B030D-6E8A-4147-A177-3AD203B41FA5}">
                      <a16:colId xmlns:a16="http://schemas.microsoft.com/office/drawing/2014/main" xmlns="" val="926098459"/>
                    </a:ext>
                  </a:extLst>
                </a:gridCol>
                <a:gridCol w="3800829">
                  <a:extLst>
                    <a:ext uri="{9D8B030D-6E8A-4147-A177-3AD203B41FA5}">
                      <a16:colId xmlns:a16="http://schemas.microsoft.com/office/drawing/2014/main" xmlns="" val="2293977334"/>
                    </a:ext>
                  </a:extLst>
                </a:gridCol>
                <a:gridCol w="3032356">
                  <a:extLst>
                    <a:ext uri="{9D8B030D-6E8A-4147-A177-3AD203B41FA5}">
                      <a16:colId xmlns:a16="http://schemas.microsoft.com/office/drawing/2014/main" xmlns="" val="3992579729"/>
                    </a:ext>
                  </a:extLst>
                </a:gridCol>
                <a:gridCol w="2762350">
                  <a:extLst>
                    <a:ext uri="{9D8B030D-6E8A-4147-A177-3AD203B41FA5}">
                      <a16:colId xmlns:a16="http://schemas.microsoft.com/office/drawing/2014/main" xmlns="" val="1328330211"/>
                    </a:ext>
                  </a:extLst>
                </a:gridCol>
              </a:tblGrid>
              <a:tr h="370840">
                <a:tc>
                  <a:txBody>
                    <a:bodyPr/>
                    <a:lstStyle/>
                    <a:p>
                      <a:pPr algn="ctr" rtl="1"/>
                      <a:endParaRPr lang="he-IL" sz="2200" dirty="0">
                        <a:latin typeface="David" panose="020E0502060401010101" pitchFamily="34" charset="-79"/>
                        <a:cs typeface="David" panose="020E0502060401010101" pitchFamily="34" charset="-79"/>
                      </a:endParaRPr>
                    </a:p>
                  </a:txBody>
                  <a:tcPr anchor="ctr"/>
                </a:tc>
                <a:tc>
                  <a:txBody>
                    <a:bodyPr/>
                    <a:lstStyle/>
                    <a:p>
                      <a:pPr algn="ctr" rtl="1"/>
                      <a:r>
                        <a:rPr lang="en-US" sz="2200" b="1" dirty="0">
                          <a:latin typeface="David" panose="020E0502060401010101" pitchFamily="34" charset="-79"/>
                          <a:cs typeface="David" panose="020E0502060401010101" pitchFamily="34" charset="-79"/>
                        </a:rPr>
                        <a:t>SP</a:t>
                      </a:r>
                      <a:endParaRPr lang="he-IL" sz="2200" b="1" dirty="0">
                        <a:latin typeface="David" panose="020E0502060401010101" pitchFamily="34" charset="-79"/>
                        <a:cs typeface="David" panose="020E0502060401010101" pitchFamily="34" charset="-79"/>
                      </a:endParaRPr>
                    </a:p>
                  </a:txBody>
                  <a:tcPr anchor="ctr"/>
                </a:tc>
                <a:tc>
                  <a:txBody>
                    <a:bodyPr/>
                    <a:lstStyle/>
                    <a:p>
                      <a:pPr algn="ctr" rtl="1"/>
                      <a:r>
                        <a:rPr lang="en-US" sz="2200" b="1" dirty="0">
                          <a:latin typeface="David" panose="020E0502060401010101" pitchFamily="34" charset="-79"/>
                          <a:cs typeface="David" panose="020E0502060401010101" pitchFamily="34" charset="-79"/>
                        </a:rPr>
                        <a:t>PD</a:t>
                      </a:r>
                      <a:endParaRPr lang="he-IL" sz="2200" b="1" dirty="0">
                        <a:latin typeface="David" panose="020E0502060401010101" pitchFamily="34" charset="-79"/>
                        <a:cs typeface="David" panose="020E0502060401010101" pitchFamily="34" charset="-79"/>
                      </a:endParaRPr>
                    </a:p>
                  </a:txBody>
                  <a:tcPr anchor="ctr"/>
                </a:tc>
                <a:tc>
                  <a:txBody>
                    <a:bodyPr/>
                    <a:lstStyle/>
                    <a:p>
                      <a:pPr algn="ctr" rtl="1"/>
                      <a:r>
                        <a:rPr lang="en-US" sz="2200" b="1" dirty="0">
                          <a:latin typeface="David" panose="020E0502060401010101" pitchFamily="34" charset="-79"/>
                          <a:cs typeface="David" panose="020E0502060401010101" pitchFamily="34" charset="-79"/>
                        </a:rPr>
                        <a:t>GAD</a:t>
                      </a:r>
                      <a:endParaRPr lang="he-IL" sz="2200" b="1" dirty="0">
                        <a:latin typeface="David" panose="020E0502060401010101" pitchFamily="34" charset="-79"/>
                        <a:cs typeface="David" panose="020E0502060401010101" pitchFamily="34" charset="-79"/>
                      </a:endParaRPr>
                    </a:p>
                  </a:txBody>
                  <a:tcPr anchor="ctr"/>
                </a:tc>
                <a:extLst>
                  <a:ext uri="{0D108BD9-81ED-4DB2-BD59-A6C34878D82A}">
                    <a16:rowId xmlns:a16="http://schemas.microsoft.com/office/drawing/2014/main" xmlns="" val="3044876753"/>
                  </a:ext>
                </a:extLst>
              </a:tr>
              <a:tr h="370840">
                <a:tc>
                  <a:txBody>
                    <a:bodyPr/>
                    <a:lstStyle/>
                    <a:p>
                      <a:pPr algn="ctr" rtl="1"/>
                      <a:r>
                        <a:rPr lang="he-IL" sz="2200" b="1" dirty="0">
                          <a:latin typeface="David" panose="020E0502060401010101" pitchFamily="34" charset="-79"/>
                          <a:cs typeface="David" panose="020E0502060401010101" pitchFamily="34" charset="-79"/>
                        </a:rPr>
                        <a:t>שכיחות 12 חודש</a:t>
                      </a:r>
                    </a:p>
                  </a:txBody>
                  <a:tcPr anchor="ctr"/>
                </a:tc>
                <a:tc>
                  <a:txBody>
                    <a:bodyPr/>
                    <a:lstStyle/>
                    <a:p>
                      <a:pPr algn="ctr" rtl="1"/>
                      <a:r>
                        <a:rPr lang="he-IL" sz="2200" dirty="0">
                          <a:latin typeface="David" panose="020E0502060401010101" pitchFamily="34" charset="-79"/>
                          <a:cs typeface="David" panose="020E0502060401010101" pitchFamily="34" charset="-79"/>
                        </a:rPr>
                        <a:t>7-9%</a:t>
                      </a:r>
                    </a:p>
                  </a:txBody>
                  <a:tcPr anchor="ctr"/>
                </a:tc>
                <a:tc>
                  <a:txBody>
                    <a:bodyPr/>
                    <a:lstStyle/>
                    <a:p>
                      <a:pPr algn="ctr" rtl="1"/>
                      <a:r>
                        <a:rPr lang="he-IL" sz="2200" dirty="0">
                          <a:latin typeface="David" panose="020E0502060401010101" pitchFamily="34" charset="-79"/>
                          <a:cs typeface="David" panose="020E0502060401010101" pitchFamily="34" charset="-79"/>
                        </a:rPr>
                        <a:t>הפרעה – 2-3% </a:t>
                      </a:r>
                      <a:r>
                        <a:rPr lang="en-US" sz="2200" dirty="0">
                          <a:latin typeface="David" panose="020E0502060401010101" pitchFamily="34" charset="-79"/>
                          <a:cs typeface="David" panose="020E0502060401010101" pitchFamily="34" charset="-79"/>
                        </a:rPr>
                        <a:t/>
                      </a:r>
                      <a:br>
                        <a:rPr lang="en-US" sz="2200" dirty="0">
                          <a:latin typeface="David" panose="020E0502060401010101" pitchFamily="34" charset="-79"/>
                          <a:cs typeface="David" panose="020E0502060401010101" pitchFamily="34" charset="-79"/>
                        </a:rPr>
                      </a:br>
                      <a:r>
                        <a:rPr lang="he-IL" sz="2200" baseline="0" dirty="0">
                          <a:latin typeface="David" panose="020E0502060401010101" pitchFamily="34" charset="-79"/>
                          <a:cs typeface="David" panose="020E0502060401010101" pitchFamily="34" charset="-79"/>
                        </a:rPr>
                        <a:t>התקפים – 11.2%</a:t>
                      </a:r>
                      <a:endParaRPr lang="he-IL" sz="2200" dirty="0">
                        <a:latin typeface="David" panose="020E0502060401010101" pitchFamily="34" charset="-79"/>
                        <a:cs typeface="David" panose="020E0502060401010101" pitchFamily="34" charset="-79"/>
                      </a:endParaRPr>
                    </a:p>
                  </a:txBody>
                  <a:tcPr anchor="ctr"/>
                </a:tc>
                <a:tc>
                  <a:txBody>
                    <a:bodyPr/>
                    <a:lstStyle/>
                    <a:p>
                      <a:pPr algn="ctr" rtl="1"/>
                      <a:r>
                        <a:rPr lang="he-IL" sz="2200" baseline="0" dirty="0">
                          <a:latin typeface="David" panose="020E0502060401010101" pitchFamily="34" charset="-79"/>
                          <a:cs typeface="David" panose="020E0502060401010101" pitchFamily="34" charset="-79"/>
                        </a:rPr>
                        <a:t>מבוגרים – 2.9%</a:t>
                      </a:r>
                    </a:p>
                    <a:p>
                      <a:pPr algn="ctr" rtl="1"/>
                      <a:r>
                        <a:rPr lang="he-IL" sz="2200" baseline="0" dirty="0">
                          <a:latin typeface="David" panose="020E0502060401010101" pitchFamily="34" charset="-79"/>
                          <a:cs typeface="David" panose="020E0502060401010101" pitchFamily="34" charset="-79"/>
                        </a:rPr>
                        <a:t>מתבגרים – 0.9%</a:t>
                      </a:r>
                      <a:endParaRPr lang="he-IL" sz="2200" dirty="0">
                        <a:latin typeface="David" panose="020E0502060401010101" pitchFamily="34" charset="-79"/>
                        <a:cs typeface="David" panose="020E0502060401010101" pitchFamily="34" charset="-79"/>
                      </a:endParaRPr>
                    </a:p>
                  </a:txBody>
                  <a:tcPr anchor="ctr"/>
                </a:tc>
                <a:extLst>
                  <a:ext uri="{0D108BD9-81ED-4DB2-BD59-A6C34878D82A}">
                    <a16:rowId xmlns:a16="http://schemas.microsoft.com/office/drawing/2014/main" xmlns="" val="2913771805"/>
                  </a:ext>
                </a:extLst>
              </a:tr>
              <a:tr h="370840">
                <a:tc>
                  <a:txBody>
                    <a:bodyPr/>
                    <a:lstStyle/>
                    <a:p>
                      <a:pPr algn="ctr" rtl="1"/>
                      <a:r>
                        <a:rPr lang="he-IL" sz="2200" b="1" dirty="0">
                          <a:latin typeface="David" panose="020E0502060401010101" pitchFamily="34" charset="-79"/>
                          <a:cs typeface="David" panose="020E0502060401010101" pitchFamily="34" charset="-79"/>
                        </a:rPr>
                        <a:t>גיל התפרצות חציוני</a:t>
                      </a:r>
                    </a:p>
                  </a:txBody>
                  <a:tcPr anchor="ctr"/>
                </a:tc>
                <a:tc>
                  <a:txBody>
                    <a:bodyPr/>
                    <a:lstStyle/>
                    <a:p>
                      <a:pPr algn="ctr" rtl="1"/>
                      <a:r>
                        <a:rPr lang="he-IL" sz="2200" dirty="0">
                          <a:latin typeface="David" panose="020E0502060401010101" pitchFamily="34" charset="-79"/>
                          <a:cs typeface="David" panose="020E0502060401010101" pitchFamily="34" charset="-79"/>
                        </a:rPr>
                        <a:t>10&gt;</a:t>
                      </a:r>
                    </a:p>
                  </a:txBody>
                  <a:tcPr anchor="ctr"/>
                </a:tc>
                <a:tc>
                  <a:txBody>
                    <a:bodyPr/>
                    <a:lstStyle/>
                    <a:p>
                      <a:pPr algn="ctr" rtl="1"/>
                      <a:r>
                        <a:rPr lang="he-IL" sz="2200" dirty="0">
                          <a:latin typeface="David" panose="020E0502060401010101" pitchFamily="34" charset="-79"/>
                          <a:cs typeface="David" panose="020E0502060401010101" pitchFamily="34" charset="-79"/>
                        </a:rPr>
                        <a:t>20-24</a:t>
                      </a:r>
                    </a:p>
                  </a:txBody>
                  <a:tcPr anchor="ctr"/>
                </a:tc>
                <a:tc>
                  <a:txBody>
                    <a:bodyPr/>
                    <a:lstStyle/>
                    <a:p>
                      <a:pPr algn="ctr" rtl="1"/>
                      <a:r>
                        <a:rPr lang="he-IL" sz="2200" dirty="0">
                          <a:latin typeface="David" panose="020E0502060401010101" pitchFamily="34" charset="-79"/>
                          <a:cs typeface="David" panose="020E0502060401010101" pitchFamily="34" charset="-79"/>
                        </a:rPr>
                        <a:t>30</a:t>
                      </a:r>
                    </a:p>
                  </a:txBody>
                  <a:tcPr anchor="ctr"/>
                </a:tc>
                <a:extLst>
                  <a:ext uri="{0D108BD9-81ED-4DB2-BD59-A6C34878D82A}">
                    <a16:rowId xmlns:a16="http://schemas.microsoft.com/office/drawing/2014/main" xmlns="" val="1822048075"/>
                  </a:ext>
                </a:extLst>
              </a:tr>
              <a:tr h="370840">
                <a:tc>
                  <a:txBody>
                    <a:bodyPr/>
                    <a:lstStyle/>
                    <a:p>
                      <a:pPr algn="ctr" rtl="1"/>
                      <a:r>
                        <a:rPr lang="he-IL" sz="2200" b="1" dirty="0">
                          <a:latin typeface="David" panose="020E0502060401010101" pitchFamily="34" charset="-79"/>
                          <a:cs typeface="David" panose="020E0502060401010101" pitchFamily="34" charset="-79"/>
                        </a:rPr>
                        <a:t>תחלואה נלווית</a:t>
                      </a:r>
                    </a:p>
                  </a:txBody>
                  <a:tcPr anchor="ctr"/>
                </a:tc>
                <a:tc>
                  <a:txBody>
                    <a:bodyPr/>
                    <a:lstStyle/>
                    <a:p>
                      <a:pPr algn="ctr" rtl="1"/>
                      <a:r>
                        <a:rPr lang="he-IL" sz="2200" dirty="0">
                          <a:latin typeface="David" panose="020E0502060401010101" pitchFamily="34" charset="-79"/>
                          <a:cs typeface="David" panose="020E0502060401010101" pitchFamily="34" charset="-79"/>
                        </a:rPr>
                        <a:t>חרדה, דיכאון*, </a:t>
                      </a:r>
                      <a:r>
                        <a:rPr lang="he-IL" sz="2200" dirty="0" err="1">
                          <a:latin typeface="David" panose="020E0502060401010101" pitchFamily="34" charset="-79"/>
                          <a:cs typeface="David" panose="020E0502060401010101" pitchFamily="34" charset="-79"/>
                        </a:rPr>
                        <a:t>ביפולארית</a:t>
                      </a:r>
                      <a:r>
                        <a:rPr lang="he-IL" sz="2200" dirty="0">
                          <a:latin typeface="David" panose="020E0502060401010101" pitchFamily="34" charset="-79"/>
                          <a:cs typeface="David" panose="020E0502060401010101" pitchFamily="34" charset="-79"/>
                        </a:rPr>
                        <a:t>, שימוש בחומרים, סומטי, אישיות</a:t>
                      </a:r>
                    </a:p>
                  </a:txBody>
                  <a:tcPr anchor="ctr"/>
                </a:tc>
                <a:tc>
                  <a:txBody>
                    <a:bodyPr/>
                    <a:lstStyle/>
                    <a:p>
                      <a:pPr algn="ctr" rtl="1"/>
                      <a:r>
                        <a:rPr lang="he-IL" sz="2200" dirty="0">
                          <a:latin typeface="David" panose="020E0502060401010101" pitchFamily="34" charset="-79"/>
                          <a:cs typeface="David" panose="020E0502060401010101" pitchFamily="34" charset="-79"/>
                        </a:rPr>
                        <a:t>חרדה, דיכאון, </a:t>
                      </a:r>
                      <a:r>
                        <a:rPr lang="he-IL" sz="2200" dirty="0" err="1">
                          <a:latin typeface="David" panose="020E0502060401010101" pitchFamily="34" charset="-79"/>
                          <a:cs typeface="David" panose="020E0502060401010101" pitchFamily="34" charset="-79"/>
                        </a:rPr>
                        <a:t>ביפולארית</a:t>
                      </a:r>
                      <a:r>
                        <a:rPr lang="he-IL" sz="2200" dirty="0">
                          <a:latin typeface="David" panose="020E0502060401010101" pitchFamily="34" charset="-79"/>
                          <a:cs typeface="David" panose="020E0502060401010101" pitchFamily="34" charset="-79"/>
                        </a:rPr>
                        <a:t>,</a:t>
                      </a:r>
                      <a:r>
                        <a:rPr lang="he-IL" sz="2200" baseline="0" dirty="0">
                          <a:latin typeface="David" panose="020E0502060401010101" pitchFamily="34" charset="-79"/>
                          <a:cs typeface="David" panose="020E0502060401010101" pitchFamily="34" charset="-79"/>
                        </a:rPr>
                        <a:t> שימוש בחומרים</a:t>
                      </a:r>
                      <a:endParaRPr lang="he-IL" sz="2200" dirty="0">
                        <a:latin typeface="David" panose="020E0502060401010101" pitchFamily="34" charset="-79"/>
                        <a:cs typeface="David" panose="020E0502060401010101" pitchFamily="34" charset="-79"/>
                      </a:endParaRPr>
                    </a:p>
                  </a:txBody>
                  <a:tcPr anchor="ctr"/>
                </a:tc>
                <a:tc>
                  <a:txBody>
                    <a:bodyPr/>
                    <a:lstStyle/>
                    <a:p>
                      <a:pPr algn="ctr" rtl="1"/>
                      <a:r>
                        <a:rPr lang="he-IL" sz="2200" dirty="0">
                          <a:latin typeface="David" panose="020E0502060401010101" pitchFamily="34" charset="-79"/>
                          <a:cs typeface="David" panose="020E0502060401010101" pitchFamily="34" charset="-79"/>
                        </a:rPr>
                        <a:t>חרדה, דיכאון, שימוש</a:t>
                      </a:r>
                      <a:r>
                        <a:rPr lang="he-IL" sz="2200" baseline="0" dirty="0">
                          <a:latin typeface="David" panose="020E0502060401010101" pitchFamily="34" charset="-79"/>
                          <a:cs typeface="David" panose="020E0502060401010101" pitchFamily="34" charset="-79"/>
                        </a:rPr>
                        <a:t> בחומרים (אצל גברים)</a:t>
                      </a:r>
                      <a:endParaRPr lang="he-IL" sz="2200" dirty="0">
                        <a:latin typeface="David" panose="020E0502060401010101" pitchFamily="34" charset="-79"/>
                        <a:cs typeface="David" panose="020E0502060401010101" pitchFamily="34" charset="-79"/>
                      </a:endParaRPr>
                    </a:p>
                  </a:txBody>
                  <a:tcPr anchor="ctr"/>
                </a:tc>
                <a:extLst>
                  <a:ext uri="{0D108BD9-81ED-4DB2-BD59-A6C34878D82A}">
                    <a16:rowId xmlns:a16="http://schemas.microsoft.com/office/drawing/2014/main" xmlns="" val="1385537391"/>
                  </a:ext>
                </a:extLst>
              </a:tr>
              <a:tr h="370840">
                <a:tc>
                  <a:txBody>
                    <a:bodyPr/>
                    <a:lstStyle/>
                    <a:p>
                      <a:pPr algn="ctr" rtl="1"/>
                      <a:r>
                        <a:rPr lang="he-IL" sz="2200" b="1" dirty="0">
                          <a:latin typeface="David" panose="020E0502060401010101" pitchFamily="34" charset="-79"/>
                          <a:cs typeface="David" panose="020E0502060401010101" pitchFamily="34" charset="-79"/>
                        </a:rPr>
                        <a:t>הערות</a:t>
                      </a:r>
                    </a:p>
                  </a:txBody>
                  <a:tcPr anchor="ctr"/>
                </a:tc>
                <a:tc>
                  <a:txBody>
                    <a:bodyPr/>
                    <a:lstStyle/>
                    <a:p>
                      <a:pPr algn="ctr" rtl="1"/>
                      <a:r>
                        <a:rPr lang="he-IL" sz="2200" dirty="0">
                          <a:latin typeface="David" panose="020E0502060401010101" pitchFamily="34" charset="-79"/>
                          <a:cs typeface="David" panose="020E0502060401010101" pitchFamily="34" charset="-79"/>
                        </a:rPr>
                        <a:t>שכיחות נמוכה יותר בבגרות,</a:t>
                      </a:r>
                      <a:r>
                        <a:rPr lang="he-IL" sz="2200" baseline="0" dirty="0">
                          <a:latin typeface="David" panose="020E0502060401010101" pitchFamily="34" charset="-79"/>
                          <a:cs typeface="David" panose="020E0502060401010101" pitchFamily="34" charset="-79"/>
                        </a:rPr>
                        <a:t> ו</a:t>
                      </a:r>
                      <a:r>
                        <a:rPr lang="he-IL" sz="2200" dirty="0">
                          <a:latin typeface="David" panose="020E0502060401010101" pitchFamily="34" charset="-79"/>
                          <a:cs typeface="David" panose="020E0502060401010101" pitchFamily="34" charset="-79"/>
                        </a:rPr>
                        <a:t>עדיין אחת הנפוצות בקרב מבוגרים. </a:t>
                      </a:r>
                    </a:p>
                  </a:txBody>
                  <a:tcPr anchor="ctr"/>
                </a:tc>
                <a:tc>
                  <a:txBody>
                    <a:bodyPr/>
                    <a:lstStyle/>
                    <a:p>
                      <a:pPr algn="ctr" rtl="1"/>
                      <a:endParaRPr lang="he-IL" sz="2200" dirty="0">
                        <a:latin typeface="David" panose="020E0502060401010101" pitchFamily="34" charset="-79"/>
                        <a:cs typeface="David" panose="020E0502060401010101" pitchFamily="34" charset="-79"/>
                      </a:endParaRPr>
                    </a:p>
                  </a:txBody>
                  <a:tcPr anchor="ctr"/>
                </a:tc>
                <a:tc>
                  <a:txBody>
                    <a:bodyPr/>
                    <a:lstStyle/>
                    <a:p>
                      <a:pPr algn="ctr" rtl="1"/>
                      <a:r>
                        <a:rPr lang="he-IL" sz="2200" dirty="0">
                          <a:latin typeface="David" panose="020E0502060401010101" pitchFamily="34" charset="-79"/>
                          <a:cs typeface="David" panose="020E0502060401010101" pitchFamily="34" charset="-79"/>
                        </a:rPr>
                        <a:t>טווח גיל ההתפרצות רחב, השיא הוא באמצע החיים</a:t>
                      </a:r>
                    </a:p>
                  </a:txBody>
                  <a:tcPr anchor="ctr"/>
                </a:tc>
                <a:extLst>
                  <a:ext uri="{0D108BD9-81ED-4DB2-BD59-A6C34878D82A}">
                    <a16:rowId xmlns:a16="http://schemas.microsoft.com/office/drawing/2014/main" xmlns="" val="2829715184"/>
                  </a:ext>
                </a:extLst>
              </a:tr>
            </a:tbl>
          </a:graphicData>
        </a:graphic>
      </p:graphicFrame>
      <p:sp>
        <p:nvSpPr>
          <p:cNvPr id="4" name="מציין מיקום של מספר שקופית 3"/>
          <p:cNvSpPr>
            <a:spLocks noGrp="1"/>
          </p:cNvSpPr>
          <p:nvPr>
            <p:ph type="sldNum" sz="quarter" idx="12"/>
          </p:nvPr>
        </p:nvSpPr>
        <p:spPr/>
        <p:txBody>
          <a:bodyPr/>
          <a:lstStyle/>
          <a:p>
            <a:fld id="{D57F1E4F-1CFF-5643-939E-217C01CDF565}" type="slidenum">
              <a:rPr lang="en-US" smtClean="0"/>
              <a:pPr/>
              <a:t>19</a:t>
            </a:fld>
            <a:endParaRPr lang="en-US" dirty="0"/>
          </a:p>
        </p:txBody>
      </p:sp>
      <p:sp>
        <p:nvSpPr>
          <p:cNvPr id="6" name="TextBox 5"/>
          <p:cNvSpPr txBox="1"/>
          <p:nvPr/>
        </p:nvSpPr>
        <p:spPr>
          <a:xfrm>
            <a:off x="5010150" y="5940546"/>
            <a:ext cx="6934199" cy="830997"/>
          </a:xfrm>
          <a:prstGeom prst="rect">
            <a:avLst/>
          </a:prstGeom>
          <a:noFill/>
        </p:spPr>
        <p:txBody>
          <a:bodyPr wrap="square" rtlCol="1">
            <a:spAutoFit/>
          </a:bodyPr>
          <a:lstStyle/>
          <a:p>
            <a:pPr algn="r" rtl="1"/>
            <a:r>
              <a:rPr lang="he-IL" sz="2400" dirty="0">
                <a:latin typeface="David" panose="020E0502060401010101" pitchFamily="34" charset="-79"/>
                <a:cs typeface="David" panose="020E0502060401010101" pitchFamily="34" charset="-79"/>
              </a:rPr>
              <a:t>בשלושת ההפרעות נשים מושפעות פי 2 מגברים (2:1)</a:t>
            </a:r>
          </a:p>
          <a:p>
            <a:pPr algn="r" rtl="1"/>
            <a:r>
              <a:rPr lang="he-IL" sz="2400" dirty="0">
                <a:latin typeface="David" panose="020E0502060401010101" pitchFamily="34" charset="-79"/>
                <a:cs typeface="David" panose="020E0502060401010101" pitchFamily="34" charset="-79"/>
              </a:rPr>
              <a:t>במרבית ההפרעות השכיחות נמוכה יותר באסיה </a:t>
            </a:r>
            <a:r>
              <a:rPr lang="he-IL" sz="2400" dirty="0" err="1">
                <a:latin typeface="David" panose="020E0502060401010101" pitchFamily="34" charset="-79"/>
                <a:cs typeface="David" panose="020E0502060401010101" pitchFamily="34" charset="-79"/>
              </a:rPr>
              <a:t>ודרא"מ</a:t>
            </a:r>
            <a:r>
              <a:rPr lang="he-IL" sz="2400" dirty="0">
                <a:latin typeface="David" panose="020E0502060401010101" pitchFamily="34" charset="-79"/>
                <a:cs typeface="David" panose="020E0502060401010101" pitchFamily="34" charset="-79"/>
              </a:rPr>
              <a:t> </a:t>
            </a:r>
          </a:p>
        </p:txBody>
      </p:sp>
    </p:spTree>
    <p:extLst>
      <p:ext uri="{BB962C8B-B14F-4D97-AF65-F5344CB8AC3E}">
        <p14:creationId xmlns:p14="http://schemas.microsoft.com/office/powerpoint/2010/main" val="24877369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latin typeface="David" panose="020E0502060401010101" pitchFamily="34" charset="-79"/>
                <a:cs typeface="David" panose="020E0502060401010101" pitchFamily="34" charset="-79"/>
              </a:rPr>
              <a:t>תוכן עניינים</a:t>
            </a:r>
          </a:p>
        </p:txBody>
      </p:sp>
      <p:sp>
        <p:nvSpPr>
          <p:cNvPr id="3" name="מציין מיקום תוכן 2"/>
          <p:cNvSpPr>
            <a:spLocks noGrp="1"/>
          </p:cNvSpPr>
          <p:nvPr>
            <p:ph idx="1"/>
          </p:nvPr>
        </p:nvSpPr>
        <p:spPr>
          <a:xfrm>
            <a:off x="5507294" y="1754468"/>
            <a:ext cx="6076950" cy="4957482"/>
          </a:xfrm>
        </p:spPr>
        <p:txBody>
          <a:bodyPr>
            <a:noAutofit/>
          </a:bodyPr>
          <a:lstStyle/>
          <a:p>
            <a:r>
              <a:rPr lang="he-IL" sz="3200" dirty="0">
                <a:latin typeface="David" panose="020E0502060401010101" pitchFamily="34" charset="-79"/>
                <a:cs typeface="David" panose="020E0502060401010101" pitchFamily="34" charset="-79"/>
              </a:rPr>
              <a:t>הפרעות החרדה – סקירה פנומנולוגית</a:t>
            </a:r>
          </a:p>
          <a:p>
            <a:pPr lvl="1"/>
            <a:r>
              <a:rPr lang="he-IL" sz="2800" dirty="0">
                <a:latin typeface="David" panose="020E0502060401010101" pitchFamily="34" charset="-79"/>
                <a:cs typeface="David" panose="020E0502060401010101" pitchFamily="34" charset="-79"/>
              </a:rPr>
              <a:t>סקירה בסיסית</a:t>
            </a:r>
          </a:p>
          <a:p>
            <a:pPr lvl="1"/>
            <a:r>
              <a:rPr lang="he-IL" sz="2800" dirty="0">
                <a:latin typeface="David" panose="020E0502060401010101" pitchFamily="34" charset="-79"/>
                <a:cs typeface="David" panose="020E0502060401010101" pitchFamily="34" charset="-79"/>
              </a:rPr>
              <a:t>עיקרי האבחנות (</a:t>
            </a:r>
            <a:r>
              <a:rPr lang="en-US" sz="2800" dirty="0">
                <a:latin typeface="David" panose="020E0502060401010101" pitchFamily="34" charset="-79"/>
                <a:cs typeface="David" panose="020E0502060401010101" pitchFamily="34" charset="-79"/>
              </a:rPr>
              <a:t>DSM</a:t>
            </a:r>
            <a:r>
              <a:rPr lang="he-IL" sz="2800" dirty="0">
                <a:latin typeface="David" panose="020E0502060401010101" pitchFamily="34" charset="-79"/>
                <a:cs typeface="David" panose="020E0502060401010101" pitchFamily="34" charset="-79"/>
              </a:rPr>
              <a:t> ו-</a:t>
            </a:r>
            <a:r>
              <a:rPr lang="en-US" sz="2800" dirty="0">
                <a:latin typeface="David" panose="020E0502060401010101" pitchFamily="34" charset="-79"/>
                <a:cs typeface="David" panose="020E0502060401010101" pitchFamily="34" charset="-79"/>
              </a:rPr>
              <a:t>ICD</a:t>
            </a:r>
            <a:r>
              <a:rPr lang="he-IL" sz="2800" dirty="0">
                <a:latin typeface="David" panose="020E0502060401010101" pitchFamily="34" charset="-79"/>
                <a:cs typeface="David" panose="020E0502060401010101" pitchFamily="34" charset="-79"/>
              </a:rPr>
              <a:t>)</a:t>
            </a:r>
          </a:p>
          <a:p>
            <a:pPr lvl="1"/>
            <a:r>
              <a:rPr lang="he-IL" sz="2800" dirty="0">
                <a:latin typeface="David" panose="020E0502060401010101" pitchFamily="34" charset="-79"/>
                <a:cs typeface="David" panose="020E0502060401010101" pitchFamily="34" charset="-79"/>
              </a:rPr>
              <a:t>נתונים</a:t>
            </a:r>
          </a:p>
          <a:p>
            <a:r>
              <a:rPr lang="he-IL" sz="3200" dirty="0">
                <a:latin typeface="David" panose="020E0502060401010101" pitchFamily="34" charset="-79"/>
                <a:cs typeface="David" panose="020E0502060401010101" pitchFamily="34" charset="-79"/>
              </a:rPr>
              <a:t>אטיולוגיה</a:t>
            </a:r>
          </a:p>
          <a:p>
            <a:pPr lvl="1"/>
            <a:r>
              <a:rPr lang="he-IL" sz="2800" dirty="0">
                <a:latin typeface="David" panose="020E0502060401010101" pitchFamily="34" charset="-79"/>
                <a:cs typeface="David" panose="020E0502060401010101" pitchFamily="34" charset="-79"/>
              </a:rPr>
              <a:t>זיהוי נק' דמיון ושוני בין ההפרעות</a:t>
            </a:r>
          </a:p>
        </p:txBody>
      </p:sp>
      <p:sp>
        <p:nvSpPr>
          <p:cNvPr id="4" name="מציין מיקום של מספר שקופית 3"/>
          <p:cNvSpPr>
            <a:spLocks noGrp="1"/>
          </p:cNvSpPr>
          <p:nvPr>
            <p:ph type="sldNum" sz="quarter" idx="12"/>
          </p:nvPr>
        </p:nvSpPr>
        <p:spPr/>
        <p:txBody>
          <a:bodyPr/>
          <a:lstStyle/>
          <a:p>
            <a:fld id="{D57F1E4F-1CFF-5643-939E-217C01CDF565}" type="slidenum">
              <a:rPr lang="en-US" smtClean="0"/>
              <a:pPr/>
              <a:t>2</a:t>
            </a:fld>
            <a:endParaRPr lang="en-US" dirty="0"/>
          </a:p>
        </p:txBody>
      </p:sp>
      <p:sp>
        <p:nvSpPr>
          <p:cNvPr id="6" name="מציין מיקום תוכן 2"/>
          <p:cNvSpPr txBox="1">
            <a:spLocks/>
          </p:cNvSpPr>
          <p:nvPr/>
        </p:nvSpPr>
        <p:spPr>
          <a:xfrm>
            <a:off x="1252589" y="1754468"/>
            <a:ext cx="3471253" cy="4468532"/>
          </a:xfrm>
          <a:prstGeom prst="rect">
            <a:avLst/>
          </a:prstGeom>
        </p:spPr>
        <p:txBody>
          <a:bodyPr vert="horz" lIns="91440" tIns="45720" rIns="91440" bIns="45720" rtlCol="0">
            <a:noAutofit/>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he-IL" sz="3200" dirty="0">
                <a:latin typeface="David" panose="020E0502060401010101" pitchFamily="34" charset="-79"/>
                <a:cs typeface="David" panose="020E0502060401010101" pitchFamily="34" charset="-79"/>
              </a:rPr>
              <a:t>על נוירוטיות</a:t>
            </a:r>
          </a:p>
          <a:p>
            <a:r>
              <a:rPr lang="he-IL" sz="3200" dirty="0">
                <a:latin typeface="David" panose="020E0502060401010101" pitchFamily="34" charset="-79"/>
                <a:cs typeface="David" panose="020E0502060401010101" pitchFamily="34" charset="-79"/>
              </a:rPr>
              <a:t>טיפול</a:t>
            </a:r>
          </a:p>
          <a:p>
            <a:pPr lvl="1"/>
            <a:r>
              <a:rPr lang="he-IL" sz="2800" dirty="0">
                <a:latin typeface="David" panose="020E0502060401010101" pitchFamily="34" charset="-79"/>
                <a:cs typeface="David" panose="020E0502060401010101" pitchFamily="34" charset="-79"/>
              </a:rPr>
              <a:t>התערבויות</a:t>
            </a:r>
          </a:p>
          <a:p>
            <a:pPr lvl="1"/>
            <a:r>
              <a:rPr lang="he-IL" sz="2800" dirty="0">
                <a:latin typeface="David" panose="020E0502060401010101" pitchFamily="34" charset="-79"/>
                <a:cs typeface="David" panose="020E0502060401010101" pitchFamily="34" charset="-79"/>
              </a:rPr>
              <a:t>יעילות</a:t>
            </a:r>
          </a:p>
          <a:p>
            <a:r>
              <a:rPr lang="he-IL" sz="3200" dirty="0">
                <a:latin typeface="David" panose="020E0502060401010101" pitchFamily="34" charset="-79"/>
                <a:cs typeface="David" panose="020E0502060401010101" pitchFamily="34" charset="-79"/>
              </a:rPr>
              <a:t>דיון</a:t>
            </a:r>
          </a:p>
          <a:p>
            <a:r>
              <a:rPr lang="en-US" sz="3200" dirty="0">
                <a:latin typeface="David" panose="020E0502060401010101" pitchFamily="34" charset="-79"/>
                <a:cs typeface="David" panose="020E0502060401010101" pitchFamily="34" charset="-79"/>
              </a:rPr>
              <a:t>THM</a:t>
            </a:r>
            <a:endParaRPr lang="he-IL" sz="3200" dirty="0">
              <a:latin typeface="David" panose="020E0502060401010101" pitchFamily="34" charset="-79"/>
              <a:cs typeface="David" panose="020E0502060401010101" pitchFamily="34" charset="-79"/>
            </a:endParaRPr>
          </a:p>
          <a:p>
            <a:pPr lvl="1"/>
            <a:endParaRPr lang="he-IL" sz="2800" dirty="0">
              <a:latin typeface="David" panose="020E0502060401010101" pitchFamily="34" charset="-79"/>
              <a:cs typeface="David" panose="020E0502060401010101" pitchFamily="34" charset="-79"/>
            </a:endParaRPr>
          </a:p>
          <a:p>
            <a:pPr lvl="1"/>
            <a:endParaRPr lang="he-IL" sz="28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4022827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err="1">
                <a:latin typeface="David" panose="020E0502060401010101" pitchFamily="34" charset="-79"/>
                <a:cs typeface="David" panose="020E0502060401010101" pitchFamily="34" charset="-79"/>
              </a:rPr>
              <a:t>קומורבידיות</a:t>
            </a:r>
            <a:r>
              <a:rPr lang="he-IL" dirty="0">
                <a:latin typeface="David" panose="020E0502060401010101" pitchFamily="34" charset="-79"/>
                <a:cs typeface="David" panose="020E0502060401010101" pitchFamily="34" charset="-79"/>
              </a:rPr>
              <a:t/>
            </a:r>
            <a:br>
              <a:rPr lang="he-IL" dirty="0">
                <a:latin typeface="David" panose="020E0502060401010101" pitchFamily="34" charset="-79"/>
                <a:cs typeface="David" panose="020E0502060401010101" pitchFamily="34" charset="-79"/>
              </a:rPr>
            </a:br>
            <a:endParaRPr lang="he-IL" dirty="0">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a:xfrm>
            <a:off x="469232" y="1701869"/>
            <a:ext cx="11263371" cy="4757921"/>
          </a:xfrm>
        </p:spPr>
        <p:txBody>
          <a:bodyPr>
            <a:noAutofit/>
          </a:bodyPr>
          <a:lstStyle/>
          <a:p>
            <a:pPr marL="0" indent="0">
              <a:buNone/>
            </a:pPr>
            <a:r>
              <a:rPr lang="he-IL" sz="3000" b="1" u="sng" dirty="0">
                <a:latin typeface="David" panose="020E0502060401010101" pitchFamily="34" charset="-79"/>
                <a:cs typeface="David" panose="020E0502060401010101" pitchFamily="34" charset="-79"/>
              </a:rPr>
              <a:t>המשותף</a:t>
            </a:r>
          </a:p>
          <a:p>
            <a:pPr>
              <a:buFont typeface="Wingdings" panose="05000000000000000000" pitchFamily="2" charset="2"/>
              <a:buChar char="v"/>
            </a:pPr>
            <a:r>
              <a:rPr lang="he-IL" sz="3000" dirty="0">
                <a:latin typeface="David" panose="020E0502060401010101" pitchFamily="34" charset="-79"/>
                <a:cs typeface="David" panose="020E0502060401010101" pitchFamily="34" charset="-79"/>
              </a:rPr>
              <a:t>שתי הפרעות חרדה </a:t>
            </a:r>
            <a:r>
              <a:rPr lang="he-IL" sz="3000" dirty="0" err="1">
                <a:latin typeface="David" panose="020E0502060401010101" pitchFamily="34" charset="-79"/>
                <a:cs typeface="David" panose="020E0502060401010101" pitchFamily="34" charset="-79"/>
              </a:rPr>
              <a:t>בו"ז</a:t>
            </a:r>
            <a:r>
              <a:rPr lang="he-IL" sz="3000" dirty="0">
                <a:latin typeface="David" panose="020E0502060401010101" pitchFamily="34" charset="-79"/>
                <a:cs typeface="David" panose="020E0502060401010101" pitchFamily="34" charset="-79"/>
              </a:rPr>
              <a:t>: 27%-62%</a:t>
            </a:r>
          </a:p>
          <a:p>
            <a:pPr>
              <a:buFont typeface="Wingdings" panose="05000000000000000000" pitchFamily="2" charset="2"/>
              <a:buChar char="v"/>
            </a:pPr>
            <a:r>
              <a:rPr lang="he-IL" sz="3000" dirty="0">
                <a:latin typeface="David" panose="020E0502060401010101" pitchFamily="34" charset="-79"/>
                <a:cs typeface="David" panose="020E0502060401010101" pitchFamily="34" charset="-79"/>
              </a:rPr>
              <a:t>שתי הפרעות חרדה בטווח החיים: 37%-71%</a:t>
            </a:r>
            <a:endParaRPr lang="he-IL" sz="3000" b="1" u="sng" dirty="0">
              <a:latin typeface="David" panose="020E0502060401010101" pitchFamily="34" charset="-79"/>
              <a:cs typeface="David" panose="020E0502060401010101" pitchFamily="34" charset="-79"/>
            </a:endParaRPr>
          </a:p>
          <a:p>
            <a:pPr marL="0" indent="0">
              <a:buNone/>
            </a:pPr>
            <a:r>
              <a:rPr lang="he-IL" sz="3000" b="1" u="sng" dirty="0">
                <a:latin typeface="David" panose="020E0502060401010101" pitchFamily="34" charset="-79"/>
                <a:cs typeface="David" panose="020E0502060401010101" pitchFamily="34" charset="-79"/>
              </a:rPr>
              <a:t>הנבדל</a:t>
            </a:r>
          </a:p>
          <a:p>
            <a:pPr>
              <a:buFont typeface="Wingdings" panose="05000000000000000000" pitchFamily="2" charset="2"/>
              <a:buChar char="v"/>
            </a:pPr>
            <a:r>
              <a:rPr lang="en-US" sz="3000" dirty="0">
                <a:latin typeface="David" panose="020E0502060401010101" pitchFamily="34" charset="-79"/>
                <a:cs typeface="David" panose="020E0502060401010101" pitchFamily="34" charset="-79"/>
              </a:rPr>
              <a:t>GAD</a:t>
            </a:r>
            <a:r>
              <a:rPr lang="he-IL" sz="3000" dirty="0">
                <a:latin typeface="David" panose="020E0502060401010101" pitchFamily="34" charset="-79"/>
                <a:cs typeface="David" panose="020E0502060401010101" pitchFamily="34" charset="-79"/>
              </a:rPr>
              <a:t> </a:t>
            </a:r>
          </a:p>
          <a:p>
            <a:pPr lvl="1">
              <a:buFont typeface="Wingdings" panose="05000000000000000000" pitchFamily="2" charset="2"/>
              <a:buChar char="v"/>
            </a:pPr>
            <a:r>
              <a:rPr lang="he-IL" sz="3000" dirty="0" err="1">
                <a:latin typeface="David" panose="020E0502060401010101" pitchFamily="34" charset="-79"/>
                <a:cs typeface="David" panose="020E0502060401010101" pitchFamily="34" charset="-79"/>
              </a:rPr>
              <a:t>קומורבידיות</a:t>
            </a:r>
            <a:r>
              <a:rPr lang="he-IL" sz="3000" dirty="0">
                <a:latin typeface="David" panose="020E0502060401010101" pitchFamily="34" charset="-79"/>
                <a:cs typeface="David" panose="020E0502060401010101" pitchFamily="34" charset="-79"/>
              </a:rPr>
              <a:t> גבוהה יותר עם הפרעות אחרות ככלל</a:t>
            </a:r>
          </a:p>
          <a:p>
            <a:pPr lvl="1">
              <a:buFont typeface="Wingdings" panose="05000000000000000000" pitchFamily="2" charset="2"/>
              <a:buChar char="v"/>
            </a:pPr>
            <a:r>
              <a:rPr lang="he-IL" sz="3000" dirty="0">
                <a:latin typeface="David" panose="020E0502060401010101" pitchFamily="34" charset="-79"/>
                <a:cs typeface="David" panose="020E0502060401010101" pitchFamily="34" charset="-79"/>
              </a:rPr>
              <a:t>בילדות: גורם סיכון לשלושתם ודיכאון בבגרות</a:t>
            </a:r>
          </a:p>
          <a:p>
            <a:pPr>
              <a:buFont typeface="Wingdings" panose="05000000000000000000" pitchFamily="2" charset="2"/>
              <a:buChar char="v"/>
            </a:pPr>
            <a:r>
              <a:rPr lang="en-US" sz="3000" dirty="0">
                <a:latin typeface="David" panose="020E0502060401010101" pitchFamily="34" charset="-79"/>
                <a:cs typeface="David" panose="020E0502060401010101" pitchFamily="34" charset="-79"/>
              </a:rPr>
              <a:t>SP</a:t>
            </a:r>
            <a:r>
              <a:rPr lang="he-IL" sz="3000" dirty="0">
                <a:latin typeface="David" panose="020E0502060401010101" pitchFamily="34" charset="-79"/>
                <a:cs typeface="David" panose="020E0502060401010101" pitchFamily="34" charset="-79"/>
              </a:rPr>
              <a:t> </a:t>
            </a:r>
            <a:r>
              <a:rPr lang="he-IL" sz="3000" dirty="0" smtClean="0">
                <a:latin typeface="David" panose="020E0502060401010101" pitchFamily="34" charset="-79"/>
                <a:cs typeface="David" panose="020E0502060401010101" pitchFamily="34" charset="-79"/>
              </a:rPr>
              <a:t>אינו צופה </a:t>
            </a:r>
            <a:r>
              <a:rPr lang="he-IL" sz="3000" dirty="0">
                <a:latin typeface="David" panose="020E0502060401010101" pitchFamily="34" charset="-79"/>
                <a:cs typeface="David" panose="020E0502060401010101" pitchFamily="34" charset="-79"/>
              </a:rPr>
              <a:t>הפרעות </a:t>
            </a:r>
            <a:r>
              <a:rPr lang="he-IL" sz="3000" dirty="0" smtClean="0">
                <a:latin typeface="David" panose="020E0502060401010101" pitchFamily="34" charset="-79"/>
                <a:cs typeface="David" panose="020E0502060401010101" pitchFamily="34" charset="-79"/>
              </a:rPr>
              <a:t>בבגרות פרט ל-</a:t>
            </a:r>
            <a:r>
              <a:rPr lang="en-US" sz="3000" dirty="0" smtClean="0">
                <a:latin typeface="David" panose="020E0502060401010101" pitchFamily="34" charset="-79"/>
                <a:cs typeface="David" panose="020E0502060401010101" pitchFamily="34" charset="-79"/>
              </a:rPr>
              <a:t>SP</a:t>
            </a:r>
            <a:endParaRPr lang="he-IL" sz="3000" dirty="0">
              <a:latin typeface="David" panose="020E0502060401010101" pitchFamily="34" charset="-79"/>
              <a:cs typeface="David" panose="020E0502060401010101" pitchFamily="34" charset="-79"/>
            </a:endParaRPr>
          </a:p>
          <a:p>
            <a:pPr marL="0" indent="0">
              <a:buNone/>
            </a:pPr>
            <a:endParaRPr lang="he-IL" sz="3000" b="1" u="sng" dirty="0">
              <a:latin typeface="David" panose="020E0502060401010101" pitchFamily="34" charset="-79"/>
              <a:cs typeface="David" panose="020E0502060401010101" pitchFamily="34" charset="-79"/>
            </a:endParaRPr>
          </a:p>
        </p:txBody>
      </p:sp>
      <p:sp>
        <p:nvSpPr>
          <p:cNvPr id="4" name="מציין מיקום של מספר שקופית 3"/>
          <p:cNvSpPr>
            <a:spLocks noGrp="1"/>
          </p:cNvSpPr>
          <p:nvPr>
            <p:ph type="sldNum" sz="quarter" idx="12"/>
          </p:nvPr>
        </p:nvSpPr>
        <p:spPr/>
        <p:txBody>
          <a:bodyPr/>
          <a:lstStyle/>
          <a:p>
            <a:fld id="{D57F1E4F-1CFF-5643-939E-217C01CDF565}" type="slidenum">
              <a:rPr lang="en-US" smtClean="0"/>
              <a:pPr/>
              <a:t>20</a:t>
            </a:fld>
            <a:endParaRPr lang="en-US" dirty="0"/>
          </a:p>
        </p:txBody>
      </p:sp>
      <p:sp>
        <p:nvSpPr>
          <p:cNvPr id="7" name="מלבן 6"/>
          <p:cNvSpPr/>
          <p:nvPr/>
        </p:nvSpPr>
        <p:spPr>
          <a:xfrm>
            <a:off x="320262" y="6308273"/>
            <a:ext cx="2356799" cy="375552"/>
          </a:xfrm>
          <a:prstGeom prst="rect">
            <a:avLst/>
          </a:prstGeom>
        </p:spPr>
        <p:txBody>
          <a:bodyPr wrap="none">
            <a:spAutoFit/>
          </a:bodyPr>
          <a:lstStyle/>
          <a:p>
            <a:pPr algn="l">
              <a:lnSpc>
                <a:spcPct val="107000"/>
              </a:lnSpc>
              <a:spcAft>
                <a:spcPts val="800"/>
              </a:spcAft>
            </a:pPr>
            <a:r>
              <a:rPr lang="en-US" dirty="0" err="1">
                <a:latin typeface="Calibri" panose="020F0502020204030204" pitchFamily="34" charset="0"/>
                <a:ea typeface="Calibri" panose="020F0502020204030204" pitchFamily="34" charset="0"/>
                <a:cs typeface="Arial" panose="020B0604020202020204" pitchFamily="34" charset="0"/>
              </a:rPr>
              <a:t>Craske</a:t>
            </a:r>
            <a:r>
              <a:rPr lang="en-US" dirty="0">
                <a:latin typeface="Calibri" panose="020F0502020204030204" pitchFamily="34" charset="0"/>
                <a:ea typeface="Calibri" panose="020F0502020204030204" pitchFamily="34" charset="0"/>
                <a:cs typeface="Arial" panose="020B0604020202020204" pitchFamily="34" charset="0"/>
              </a:rPr>
              <a:t> &amp; Waters, 2005</a:t>
            </a:r>
          </a:p>
        </p:txBody>
      </p:sp>
    </p:spTree>
    <p:extLst>
      <p:ext uri="{BB962C8B-B14F-4D97-AF65-F5344CB8AC3E}">
        <p14:creationId xmlns:p14="http://schemas.microsoft.com/office/powerpoint/2010/main" val="22288891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rtl="0"/>
            <a:r>
              <a:rPr lang="en-US" dirty="0" smtClean="0">
                <a:latin typeface="David" panose="020E0502060401010101" pitchFamily="34" charset="-79"/>
                <a:cs typeface="David" panose="020E0502060401010101" pitchFamily="34" charset="-79"/>
              </a:rPr>
              <a:t>Anxiety disorders - scales</a:t>
            </a:r>
            <a:endParaRPr lang="he-IL" dirty="0">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a:xfrm>
            <a:off x="1103312" y="1349830"/>
            <a:ext cx="8946541" cy="4898570"/>
          </a:xfrm>
        </p:spPr>
        <p:txBody>
          <a:bodyPr>
            <a:normAutofit/>
          </a:bodyPr>
          <a:lstStyle/>
          <a:p>
            <a:r>
              <a:rPr lang="en-US" sz="2200" dirty="0" smtClean="0">
                <a:latin typeface="David" panose="020E0502060401010101" pitchFamily="34" charset="-79"/>
                <a:cs typeface="David" panose="020E0502060401010101" pitchFamily="34" charset="-79"/>
              </a:rPr>
              <a:t>Generalized anxiety disorder</a:t>
            </a:r>
            <a:r>
              <a:rPr lang="he-IL" sz="2200" dirty="0" smtClean="0">
                <a:latin typeface="David" panose="020E0502060401010101" pitchFamily="34" charset="-79"/>
                <a:cs typeface="David" panose="020E0502060401010101" pitchFamily="34" charset="-79"/>
              </a:rPr>
              <a:t>: </a:t>
            </a:r>
            <a:r>
              <a:rPr lang="en-US" sz="2200" dirty="0" smtClean="0">
                <a:latin typeface="David" panose="020E0502060401010101" pitchFamily="34" charset="-79"/>
                <a:cs typeface="David" panose="020E0502060401010101" pitchFamily="34" charset="-79"/>
              </a:rPr>
              <a:t>GAD-7</a:t>
            </a:r>
            <a:r>
              <a:rPr lang="he-IL" sz="2200" dirty="0" smtClean="0">
                <a:latin typeface="David" panose="020E0502060401010101" pitchFamily="34" charset="-79"/>
                <a:cs typeface="David" panose="020E0502060401010101" pitchFamily="34" charset="-79"/>
              </a:rPr>
              <a:t> : מדד של שבעה פריטים, מהימנות גבוהה, יכולת הבחנה בין סימפטומים של </a:t>
            </a:r>
            <a:r>
              <a:rPr lang="en-US" sz="2200" dirty="0" smtClean="0">
                <a:latin typeface="David" panose="020E0502060401010101" pitchFamily="34" charset="-79"/>
                <a:cs typeface="David" panose="020E0502060401010101" pitchFamily="34" charset="-79"/>
              </a:rPr>
              <a:t>GAD</a:t>
            </a:r>
            <a:r>
              <a:rPr lang="he-IL" sz="2200" dirty="0" smtClean="0">
                <a:latin typeface="David" panose="020E0502060401010101" pitchFamily="34" charset="-79"/>
                <a:cs typeface="David" panose="020E0502060401010101" pitchFamily="34" charset="-79"/>
              </a:rPr>
              <a:t> וסימפטומים של דיכאון. ישנו קישור לשאלון עצמו תחת הערות.</a:t>
            </a:r>
          </a:p>
          <a:p>
            <a:r>
              <a:rPr lang="he-IL" sz="2200" dirty="0" smtClean="0">
                <a:latin typeface="David" panose="020E0502060401010101" pitchFamily="34" charset="-79"/>
                <a:cs typeface="David" panose="020E0502060401010101" pitchFamily="34" charset="-79"/>
              </a:rPr>
              <a:t>מדד נוסף: </a:t>
            </a:r>
            <a:r>
              <a:rPr lang="en-US" sz="2200" dirty="0">
                <a:latin typeface="David" panose="020E0502060401010101" pitchFamily="34" charset="-79"/>
                <a:cs typeface="David" panose="020E0502060401010101" pitchFamily="34" charset="-79"/>
              </a:rPr>
              <a:t>Severity Measure for Generalized Anxiety </a:t>
            </a:r>
            <a:r>
              <a:rPr lang="en-US" sz="2200" dirty="0" smtClean="0">
                <a:latin typeface="David" panose="020E0502060401010101" pitchFamily="34" charset="-79"/>
                <a:cs typeface="David" panose="020E0502060401010101" pitchFamily="34" charset="-79"/>
              </a:rPr>
              <a:t>Disorder</a:t>
            </a:r>
            <a:r>
              <a:rPr lang="he-IL" sz="2200" dirty="0" smtClean="0">
                <a:latin typeface="David" panose="020E0502060401010101" pitchFamily="34" charset="-79"/>
                <a:cs typeface="David" panose="020E0502060401010101" pitchFamily="34" charset="-79"/>
              </a:rPr>
              <a:t> עבור מבוגרים, ועבור ילדים בנפרד. מדד של 10 פריטים. </a:t>
            </a:r>
            <a:endParaRPr lang="en-US" sz="2200" dirty="0" smtClean="0">
              <a:latin typeface="David" panose="020E0502060401010101" pitchFamily="34" charset="-79"/>
              <a:cs typeface="David" panose="020E0502060401010101" pitchFamily="34" charset="-79"/>
            </a:endParaRPr>
          </a:p>
          <a:p>
            <a:r>
              <a:rPr lang="en-US" sz="2200" dirty="0" smtClean="0">
                <a:latin typeface="David" panose="020E0502060401010101" pitchFamily="34" charset="-79"/>
                <a:cs typeface="David" panose="020E0502060401010101" pitchFamily="34" charset="-79"/>
              </a:rPr>
              <a:t>Panic disorder</a:t>
            </a:r>
            <a:r>
              <a:rPr lang="he-IL" sz="2200" dirty="0" smtClean="0">
                <a:latin typeface="David" panose="020E0502060401010101" pitchFamily="34" charset="-79"/>
                <a:cs typeface="David" panose="020E0502060401010101" pitchFamily="34" charset="-79"/>
              </a:rPr>
              <a:t>: </a:t>
            </a:r>
            <a:r>
              <a:rPr lang="en-US" sz="2200" dirty="0" smtClean="0">
                <a:latin typeface="David" panose="020E0502060401010101" pitchFamily="34" charset="-79"/>
                <a:cs typeface="David" panose="020E0502060401010101" pitchFamily="34" charset="-79"/>
              </a:rPr>
              <a:t>PDSS (Panic disorder severity scale)</a:t>
            </a:r>
            <a:r>
              <a:rPr lang="he-IL" sz="2200" dirty="0" smtClean="0">
                <a:latin typeface="David" panose="020E0502060401010101" pitchFamily="34" charset="-79"/>
                <a:cs typeface="David" panose="020E0502060401010101" pitchFamily="34" charset="-79"/>
              </a:rPr>
              <a:t>: מדד של 10 פריטים, בוחן את דרגת החומרה של מחשבות, רגשות והתנהגויות קשורות </a:t>
            </a:r>
            <a:r>
              <a:rPr lang="en-US" sz="2200" dirty="0" smtClean="0">
                <a:latin typeface="David" panose="020E0502060401010101" pitchFamily="34" charset="-79"/>
                <a:cs typeface="David" panose="020E0502060401010101" pitchFamily="34" charset="-79"/>
              </a:rPr>
              <a:t>PD</a:t>
            </a:r>
            <a:r>
              <a:rPr lang="he-IL" sz="2200" dirty="0" smtClean="0">
                <a:latin typeface="David" panose="020E0502060401010101" pitchFamily="34" charset="-79"/>
                <a:cs typeface="David" panose="020E0502060401010101" pitchFamily="34" charset="-79"/>
              </a:rPr>
              <a:t>. </a:t>
            </a:r>
          </a:p>
          <a:p>
            <a:r>
              <a:rPr lang="en-US" sz="2200" dirty="0" smtClean="0">
                <a:latin typeface="David" panose="020E0502060401010101" pitchFamily="34" charset="-79"/>
                <a:cs typeface="David" panose="020E0502060401010101" pitchFamily="34" charset="-79"/>
              </a:rPr>
              <a:t>Specific phobia</a:t>
            </a:r>
            <a:r>
              <a:rPr lang="he-IL" sz="2200" dirty="0" smtClean="0">
                <a:latin typeface="David" panose="020E0502060401010101" pitchFamily="34" charset="-79"/>
                <a:cs typeface="David" panose="020E0502060401010101" pitchFamily="34" charset="-79"/>
              </a:rPr>
              <a:t>: </a:t>
            </a:r>
            <a:r>
              <a:rPr lang="en-US" sz="2200" dirty="0" smtClean="0">
                <a:latin typeface="David" panose="020E0502060401010101" pitchFamily="34" charset="-79"/>
                <a:cs typeface="David" panose="020E0502060401010101" pitchFamily="34" charset="-79"/>
              </a:rPr>
              <a:t>SMSP</a:t>
            </a:r>
            <a:r>
              <a:rPr lang="he-IL" sz="2200" dirty="0" smtClean="0">
                <a:latin typeface="David" panose="020E0502060401010101" pitchFamily="34" charset="-79"/>
                <a:cs typeface="David" panose="020E0502060401010101" pitchFamily="34" charset="-79"/>
              </a:rPr>
              <a:t> (</a:t>
            </a:r>
            <a:r>
              <a:rPr lang="en-US" sz="2200" dirty="0" smtClean="0">
                <a:latin typeface="David" panose="020E0502060401010101" pitchFamily="34" charset="-79"/>
                <a:cs typeface="David" panose="020E0502060401010101" pitchFamily="34" charset="-79"/>
              </a:rPr>
              <a:t>severity measures for specific phobia</a:t>
            </a:r>
            <a:r>
              <a:rPr lang="he-IL" sz="2200" dirty="0" smtClean="0">
                <a:latin typeface="David" panose="020E0502060401010101" pitchFamily="34" charset="-79"/>
                <a:cs typeface="David" panose="020E0502060401010101" pitchFamily="34" charset="-79"/>
              </a:rPr>
              <a:t>): מדד של 10 פריטים הבוחן את דרגת החומרה של מחשבות, רגשות והתנהגויות הקשורות ל-</a:t>
            </a:r>
            <a:r>
              <a:rPr lang="en-US" sz="2200" dirty="0" smtClean="0">
                <a:latin typeface="David" panose="020E0502060401010101" pitchFamily="34" charset="-79"/>
                <a:cs typeface="David" panose="020E0502060401010101" pitchFamily="34" charset="-79"/>
              </a:rPr>
              <a:t>SP</a:t>
            </a:r>
            <a:r>
              <a:rPr lang="he-IL" sz="2200" dirty="0" smtClean="0">
                <a:latin typeface="David" panose="020E0502060401010101" pitchFamily="34" charset="-79"/>
                <a:cs typeface="David" panose="020E0502060401010101" pitchFamily="34" charset="-79"/>
              </a:rPr>
              <a:t>.</a:t>
            </a:r>
          </a:p>
          <a:p>
            <a:r>
              <a:rPr lang="he-IL" sz="2200" dirty="0" smtClean="0">
                <a:latin typeface="David" panose="020E0502060401010101" pitchFamily="34" charset="-79"/>
                <a:cs typeface="David" panose="020E0502060401010101" pitchFamily="34" charset="-79"/>
              </a:rPr>
              <a:t>מדדים נוספים – שאלונים ספציפיים עבור פוביות שונות תחת </a:t>
            </a:r>
            <a:r>
              <a:rPr lang="en-US" sz="2200" dirty="0" smtClean="0">
                <a:latin typeface="David" panose="020E0502060401010101" pitchFamily="34" charset="-79"/>
                <a:cs typeface="David" panose="020E0502060401010101" pitchFamily="34" charset="-79"/>
              </a:rPr>
              <a:t>SP</a:t>
            </a:r>
            <a:r>
              <a:rPr lang="he-IL" sz="2200" dirty="0" smtClean="0">
                <a:latin typeface="David" panose="020E0502060401010101" pitchFamily="34" charset="-79"/>
                <a:cs typeface="David" panose="020E0502060401010101" pitchFamily="34" charset="-79"/>
              </a:rPr>
              <a:t>. </a:t>
            </a:r>
          </a:p>
          <a:p>
            <a:pPr marL="0" indent="0">
              <a:buNone/>
            </a:pPr>
            <a:r>
              <a:rPr lang="he-IL" sz="2200" dirty="0" smtClean="0">
                <a:latin typeface="David" panose="020E0502060401010101" pitchFamily="34" charset="-79"/>
                <a:cs typeface="David" panose="020E0502060401010101" pitchFamily="34" charset="-79"/>
              </a:rPr>
              <a:t>לדוג' – </a:t>
            </a:r>
            <a:r>
              <a:rPr lang="en-US" sz="2200" dirty="0" smtClean="0">
                <a:latin typeface="David" panose="020E0502060401010101" pitchFamily="34" charset="-79"/>
                <a:cs typeface="David" panose="020E0502060401010101" pitchFamily="34" charset="-79"/>
              </a:rPr>
              <a:t>AQ</a:t>
            </a:r>
            <a:r>
              <a:rPr lang="he-IL" sz="2200" dirty="0" smtClean="0">
                <a:latin typeface="David" panose="020E0502060401010101" pitchFamily="34" charset="-79"/>
                <a:cs typeface="David" panose="020E0502060401010101" pitchFamily="34" charset="-79"/>
              </a:rPr>
              <a:t>- </a:t>
            </a:r>
            <a:r>
              <a:rPr lang="en-US" sz="2200" dirty="0" smtClean="0">
                <a:latin typeface="David" panose="020E0502060401010101" pitchFamily="34" charset="-79"/>
                <a:cs typeface="David" panose="020E0502060401010101" pitchFamily="34" charset="-79"/>
              </a:rPr>
              <a:t>Acrophobia questionnaire</a:t>
            </a:r>
            <a:r>
              <a:rPr lang="he-IL" sz="2200" dirty="0" smtClean="0">
                <a:latin typeface="David" panose="020E0502060401010101" pitchFamily="34" charset="-79"/>
                <a:cs typeface="David" panose="020E0502060401010101" pitchFamily="34" charset="-79"/>
              </a:rPr>
              <a:t>, </a:t>
            </a:r>
            <a:r>
              <a:rPr lang="en-US" sz="2200" dirty="0" smtClean="0">
                <a:latin typeface="David" panose="020E0502060401010101" pitchFamily="34" charset="-79"/>
                <a:cs typeface="David" panose="020E0502060401010101" pitchFamily="34" charset="-79"/>
              </a:rPr>
              <a:t>BISS</a:t>
            </a:r>
            <a:r>
              <a:rPr lang="he-IL" sz="2200" dirty="0" smtClean="0">
                <a:latin typeface="David" panose="020E0502060401010101" pitchFamily="34" charset="-79"/>
                <a:cs typeface="David" panose="020E0502060401010101" pitchFamily="34" charset="-79"/>
              </a:rPr>
              <a:t> – </a:t>
            </a:r>
            <a:r>
              <a:rPr lang="en-US" sz="2200" dirty="0" smtClean="0">
                <a:latin typeface="David" panose="020E0502060401010101" pitchFamily="34" charset="-79"/>
                <a:cs typeface="David" panose="020E0502060401010101" pitchFamily="34" charset="-79"/>
              </a:rPr>
              <a:t>Blood-Injection symptom scale</a:t>
            </a:r>
            <a:r>
              <a:rPr lang="he-IL" sz="2200" dirty="0" smtClean="0">
                <a:latin typeface="David" panose="020E0502060401010101" pitchFamily="34" charset="-79"/>
                <a:cs typeface="David" panose="020E0502060401010101" pitchFamily="34" charset="-79"/>
              </a:rPr>
              <a:t>, </a:t>
            </a:r>
            <a:r>
              <a:rPr lang="en-US" sz="2200" dirty="0" smtClean="0">
                <a:latin typeface="David" panose="020E0502060401010101" pitchFamily="34" charset="-79"/>
                <a:cs typeface="David" panose="020E0502060401010101" pitchFamily="34" charset="-79"/>
              </a:rPr>
              <a:t>CGCQ</a:t>
            </a:r>
            <a:r>
              <a:rPr lang="he-IL" sz="2200" dirty="0" smtClean="0">
                <a:latin typeface="David" panose="020E0502060401010101" pitchFamily="34" charset="-79"/>
                <a:cs typeface="David" panose="020E0502060401010101" pitchFamily="34" charset="-79"/>
              </a:rPr>
              <a:t> – </a:t>
            </a:r>
            <a:r>
              <a:rPr lang="en-US" sz="2200" dirty="0" smtClean="0">
                <a:latin typeface="David" panose="020E0502060401010101" pitchFamily="34" charset="-79"/>
                <a:cs typeface="David" panose="020E0502060401010101" pitchFamily="34" charset="-79"/>
              </a:rPr>
              <a:t>Claustrophobia Situation questionnaire</a:t>
            </a:r>
            <a:r>
              <a:rPr lang="he-IL" sz="2200" dirty="0" smtClean="0">
                <a:latin typeface="David" panose="020E0502060401010101" pitchFamily="34" charset="-79"/>
                <a:cs typeface="David" panose="020E0502060401010101" pitchFamily="34" charset="-79"/>
              </a:rPr>
              <a:t> ועוד.</a:t>
            </a:r>
          </a:p>
          <a:p>
            <a:endParaRPr lang="he-IL" sz="2200" dirty="0">
              <a:latin typeface="David" panose="020E0502060401010101" pitchFamily="34" charset="-79"/>
              <a:cs typeface="David" panose="020E0502060401010101" pitchFamily="34" charset="-79"/>
            </a:endParaRPr>
          </a:p>
        </p:txBody>
      </p:sp>
      <p:sp>
        <p:nvSpPr>
          <p:cNvPr id="4" name="מציין מיקום של מספר שקופית 3"/>
          <p:cNvSpPr>
            <a:spLocks noGrp="1"/>
          </p:cNvSpPr>
          <p:nvPr>
            <p:ph type="sldNum" sz="quarter" idx="12"/>
          </p:nvPr>
        </p:nvSpPr>
        <p:spPr/>
        <p:txBody>
          <a:bodyPr/>
          <a:lstStyle/>
          <a:p>
            <a:fld id="{D57F1E4F-1CFF-5643-939E-217C01CDF565}" type="slidenum">
              <a:rPr lang="en-US" smtClean="0">
                <a:solidFill>
                  <a:prstClr val="white">
                    <a:tint val="75000"/>
                  </a:prstClr>
                </a:solidFill>
              </a:rPr>
              <a:pPr/>
              <a:t>21</a:t>
            </a:fld>
            <a:endParaRPr lang="en-US" dirty="0">
              <a:solidFill>
                <a:prstClr val="white">
                  <a:tint val="75000"/>
                </a:prstClr>
              </a:solidFill>
            </a:endParaRPr>
          </a:p>
        </p:txBody>
      </p:sp>
    </p:spTree>
    <p:extLst>
      <p:ext uri="{BB962C8B-B14F-4D97-AF65-F5344CB8AC3E}">
        <p14:creationId xmlns:p14="http://schemas.microsoft.com/office/powerpoint/2010/main" val="30118112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latin typeface="David" panose="020E0502060401010101" pitchFamily="34" charset="-79"/>
                <a:cs typeface="David" panose="020E0502060401010101" pitchFamily="34" charset="-79"/>
              </a:rPr>
              <a:t>אטיולוגיה</a:t>
            </a:r>
            <a:br>
              <a:rPr lang="he-IL" dirty="0">
                <a:latin typeface="David" panose="020E0502060401010101" pitchFamily="34" charset="-79"/>
                <a:cs typeface="David" panose="020E0502060401010101" pitchFamily="34" charset="-79"/>
              </a:rPr>
            </a:br>
            <a:r>
              <a:rPr lang="he-IL" sz="3600" dirty="0" smtClean="0">
                <a:latin typeface="David" panose="020E0502060401010101" pitchFamily="34" charset="-79"/>
                <a:cs typeface="David" panose="020E0502060401010101" pitchFamily="34" charset="-79"/>
              </a:rPr>
              <a:t>טמפרמנט</a:t>
            </a:r>
            <a:endParaRPr lang="he-IL" dirty="0">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a:xfrm>
            <a:off x="144379" y="1660849"/>
            <a:ext cx="11887199" cy="5022976"/>
          </a:xfrm>
        </p:spPr>
        <p:txBody>
          <a:bodyPr>
            <a:normAutofit lnSpcReduction="10000"/>
          </a:bodyPr>
          <a:lstStyle/>
          <a:p>
            <a:pPr marL="0" indent="0">
              <a:buNone/>
            </a:pPr>
            <a:r>
              <a:rPr lang="he-IL" sz="3600" b="1" u="sng" dirty="0" smtClean="0">
                <a:latin typeface="David" panose="020E0502060401010101" pitchFamily="34" charset="-79"/>
                <a:cs typeface="David" panose="020E0502060401010101" pitchFamily="34" charset="-79"/>
              </a:rPr>
              <a:t>המשותף</a:t>
            </a:r>
          </a:p>
          <a:p>
            <a:pPr>
              <a:buFont typeface="Wingdings" panose="05000000000000000000" pitchFamily="2" charset="2"/>
              <a:buChar char="v"/>
            </a:pPr>
            <a:r>
              <a:rPr lang="he-IL" sz="3600" dirty="0" smtClean="0">
                <a:latin typeface="David" panose="020E0502060401010101" pitchFamily="34" charset="-79"/>
                <a:cs typeface="David" panose="020E0502060401010101" pitchFamily="34" charset="-79"/>
              </a:rPr>
              <a:t>טמפרמנט המאופיין ברגש שלילי (גם דיכאון)</a:t>
            </a:r>
          </a:p>
          <a:p>
            <a:pPr>
              <a:buFont typeface="Wingdings" panose="05000000000000000000" pitchFamily="2" charset="2"/>
              <a:buChar char="v"/>
            </a:pPr>
            <a:r>
              <a:rPr lang="he-IL" sz="3600" dirty="0" smtClean="0">
                <a:latin typeface="David" panose="020E0502060401010101" pitchFamily="34" charset="-79"/>
                <a:cs typeface="David" panose="020E0502060401010101" pitchFamily="34" charset="-79"/>
              </a:rPr>
              <a:t>סף נמוך להפעלת </a:t>
            </a:r>
            <a:r>
              <a:rPr lang="en-US" sz="3600" dirty="0" smtClean="0">
                <a:latin typeface="David" panose="020E0502060401010101" pitchFamily="34" charset="-79"/>
                <a:cs typeface="David" panose="020E0502060401010101" pitchFamily="34" charset="-79"/>
              </a:rPr>
              <a:t>BIS</a:t>
            </a:r>
            <a:endParaRPr lang="he-IL" sz="3600" dirty="0" smtClean="0">
              <a:latin typeface="David" panose="020E0502060401010101" pitchFamily="34" charset="-79"/>
              <a:cs typeface="David" panose="020E0502060401010101" pitchFamily="34" charset="-79"/>
            </a:endParaRPr>
          </a:p>
          <a:p>
            <a:pPr>
              <a:buFont typeface="Wingdings" panose="05000000000000000000" pitchFamily="2" charset="2"/>
              <a:buChar char="v"/>
            </a:pPr>
            <a:r>
              <a:rPr lang="he-IL" sz="3600" dirty="0" smtClean="0">
                <a:latin typeface="David" panose="020E0502060401010101" pitchFamily="34" charset="-79"/>
                <a:cs typeface="David" panose="020E0502060401010101" pitchFamily="34" charset="-79"/>
              </a:rPr>
              <a:t>אינהיביציה </a:t>
            </a:r>
            <a:r>
              <a:rPr lang="he-IL" sz="3600" dirty="0">
                <a:latin typeface="David" panose="020E0502060401010101" pitchFamily="34" charset="-79"/>
                <a:cs typeface="David" panose="020E0502060401010101" pitchFamily="34" charset="-79"/>
              </a:rPr>
              <a:t>התנהגותית גבוהה יותר בגיל הצעיר (צורך במחקר נוסף)</a:t>
            </a:r>
          </a:p>
          <a:p>
            <a:pPr>
              <a:buFont typeface="Wingdings" panose="05000000000000000000" pitchFamily="2" charset="2"/>
              <a:buChar char="v"/>
            </a:pPr>
            <a:r>
              <a:rPr lang="en-US" sz="3600" dirty="0">
                <a:latin typeface="David" panose="020E0502060401010101" pitchFamily="34" charset="-79"/>
                <a:cs typeface="David" panose="020E0502060401010101" pitchFamily="34" charset="-79"/>
              </a:rPr>
              <a:t>Stress reactivity</a:t>
            </a:r>
            <a:r>
              <a:rPr lang="he-IL" sz="3600" dirty="0">
                <a:latin typeface="David" panose="020E0502060401010101" pitchFamily="34" charset="-79"/>
                <a:cs typeface="David" panose="020E0502060401010101" pitchFamily="34" charset="-79"/>
              </a:rPr>
              <a:t> גבוה בגיל 18 אצל </a:t>
            </a:r>
            <a:r>
              <a:rPr lang="he-IL" sz="3600" dirty="0" err="1">
                <a:latin typeface="David" panose="020E0502060401010101" pitchFamily="34" charset="-79"/>
                <a:cs typeface="David" panose="020E0502060401010101" pitchFamily="34" charset="-79"/>
              </a:rPr>
              <a:t>מאובחני</a:t>
            </a:r>
            <a:r>
              <a:rPr lang="he-IL" sz="3600" dirty="0">
                <a:latin typeface="David" panose="020E0502060401010101" pitchFamily="34" charset="-79"/>
                <a:cs typeface="David" panose="020E0502060401010101" pitchFamily="34" charset="-79"/>
              </a:rPr>
              <a:t> הפרעות חרדה בגיל </a:t>
            </a:r>
            <a:r>
              <a:rPr lang="he-IL" sz="3600" dirty="0" smtClean="0">
                <a:latin typeface="David" panose="020E0502060401010101" pitchFamily="34" charset="-79"/>
                <a:cs typeface="David" panose="020E0502060401010101" pitchFamily="34" charset="-79"/>
              </a:rPr>
              <a:t>21</a:t>
            </a:r>
          </a:p>
          <a:p>
            <a:pPr marL="0" indent="0">
              <a:buNone/>
            </a:pPr>
            <a:endParaRPr lang="he-IL" sz="3600" b="1" u="sng" dirty="0" smtClean="0">
              <a:latin typeface="David" panose="020E0502060401010101" pitchFamily="34" charset="-79"/>
              <a:cs typeface="David" panose="020E0502060401010101" pitchFamily="34" charset="-79"/>
            </a:endParaRPr>
          </a:p>
          <a:p>
            <a:pPr marL="0" indent="0">
              <a:buNone/>
            </a:pPr>
            <a:r>
              <a:rPr lang="he-IL" sz="3600" b="1" u="sng" dirty="0" smtClean="0">
                <a:latin typeface="David" panose="020E0502060401010101" pitchFamily="34" charset="-79"/>
                <a:cs typeface="David" panose="020E0502060401010101" pitchFamily="34" charset="-79"/>
              </a:rPr>
              <a:t>הנבדל</a:t>
            </a:r>
          </a:p>
          <a:p>
            <a:pPr>
              <a:buFont typeface="Wingdings" panose="05000000000000000000" pitchFamily="2" charset="2"/>
              <a:buChar char="v"/>
            </a:pPr>
            <a:r>
              <a:rPr lang="he-IL" sz="3200" dirty="0">
                <a:latin typeface="David" panose="020E0502060401010101" pitchFamily="34" charset="-79"/>
                <a:cs typeface="David" panose="020E0502060401010101" pitchFamily="34" charset="-79"/>
              </a:rPr>
              <a:t>מדרג קורלציה עם פקטור הרגש השלילי: </a:t>
            </a:r>
            <a:r>
              <a:rPr lang="en-US" sz="3200" dirty="0">
                <a:latin typeface="David" panose="020E0502060401010101" pitchFamily="34" charset="-79"/>
                <a:cs typeface="David" panose="020E0502060401010101" pitchFamily="34" charset="-79"/>
              </a:rPr>
              <a:t>GAD&gt;PD&gt;SP</a:t>
            </a:r>
            <a:r>
              <a:rPr lang="he-IL" sz="3200" dirty="0">
                <a:latin typeface="David" panose="020E0502060401010101" pitchFamily="34" charset="-79"/>
                <a:cs typeface="David" panose="020E0502060401010101" pitchFamily="34" charset="-79"/>
              </a:rPr>
              <a:t> </a:t>
            </a:r>
            <a:endParaRPr lang="he-IL" sz="3000" dirty="0">
              <a:latin typeface="David" panose="020E0502060401010101" pitchFamily="34" charset="-79"/>
              <a:cs typeface="David" panose="020E0502060401010101" pitchFamily="34" charset="-79"/>
            </a:endParaRPr>
          </a:p>
          <a:p>
            <a:pPr marL="0" indent="0">
              <a:buNone/>
            </a:pPr>
            <a:endParaRPr lang="he-IL" sz="3600" b="1" u="sng" dirty="0">
              <a:latin typeface="David" panose="020E0502060401010101" pitchFamily="34" charset="-79"/>
              <a:cs typeface="David" panose="020E0502060401010101" pitchFamily="34" charset="-79"/>
            </a:endParaRPr>
          </a:p>
        </p:txBody>
      </p:sp>
      <p:sp>
        <p:nvSpPr>
          <p:cNvPr id="4" name="מציין מיקום של מספר שקופית 3"/>
          <p:cNvSpPr>
            <a:spLocks noGrp="1"/>
          </p:cNvSpPr>
          <p:nvPr>
            <p:ph type="sldNum" sz="quarter" idx="12"/>
          </p:nvPr>
        </p:nvSpPr>
        <p:spPr/>
        <p:txBody>
          <a:bodyPr/>
          <a:lstStyle/>
          <a:p>
            <a:fld id="{D57F1E4F-1CFF-5643-939E-217C01CDF565}" type="slidenum">
              <a:rPr lang="en-US" smtClean="0"/>
              <a:pPr/>
              <a:t>22</a:t>
            </a:fld>
            <a:endParaRPr lang="en-US" dirty="0"/>
          </a:p>
        </p:txBody>
      </p:sp>
      <p:sp>
        <p:nvSpPr>
          <p:cNvPr id="7" name="מלבן 6"/>
          <p:cNvSpPr/>
          <p:nvPr/>
        </p:nvSpPr>
        <p:spPr>
          <a:xfrm>
            <a:off x="320262" y="6308273"/>
            <a:ext cx="2356799" cy="375552"/>
          </a:xfrm>
          <a:prstGeom prst="rect">
            <a:avLst/>
          </a:prstGeom>
        </p:spPr>
        <p:txBody>
          <a:bodyPr wrap="none">
            <a:spAutoFit/>
          </a:bodyPr>
          <a:lstStyle/>
          <a:p>
            <a:pPr algn="l">
              <a:lnSpc>
                <a:spcPct val="107000"/>
              </a:lnSpc>
              <a:spcAft>
                <a:spcPts val="800"/>
              </a:spcAft>
            </a:pPr>
            <a:r>
              <a:rPr lang="en-US" dirty="0" err="1">
                <a:latin typeface="Calibri" panose="020F0502020204030204" pitchFamily="34" charset="0"/>
                <a:ea typeface="Calibri" panose="020F0502020204030204" pitchFamily="34" charset="0"/>
                <a:cs typeface="Arial" panose="020B0604020202020204" pitchFamily="34" charset="0"/>
              </a:rPr>
              <a:t>Craske</a:t>
            </a:r>
            <a:r>
              <a:rPr lang="en-US" dirty="0">
                <a:latin typeface="Calibri" panose="020F0502020204030204" pitchFamily="34" charset="0"/>
                <a:ea typeface="Calibri" panose="020F0502020204030204" pitchFamily="34" charset="0"/>
                <a:cs typeface="Arial" panose="020B0604020202020204" pitchFamily="34" charset="0"/>
              </a:rPr>
              <a:t> &amp; Waters, 2005</a:t>
            </a:r>
          </a:p>
        </p:txBody>
      </p:sp>
      <p:pic>
        <p:nvPicPr>
          <p:cNvPr id="5" name="תמונה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112" y="1661444"/>
            <a:ext cx="3272746" cy="1830692"/>
          </a:xfrm>
          <a:prstGeom prst="rect">
            <a:avLst/>
          </a:prstGeom>
        </p:spPr>
      </p:pic>
    </p:spTree>
    <p:extLst>
      <p:ext uri="{BB962C8B-B14F-4D97-AF65-F5344CB8AC3E}">
        <p14:creationId xmlns:p14="http://schemas.microsoft.com/office/powerpoint/2010/main" val="16498866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latin typeface="David" panose="020E0502060401010101" pitchFamily="34" charset="-79"/>
                <a:cs typeface="David" panose="020E0502060401010101" pitchFamily="34" charset="-79"/>
              </a:rPr>
              <a:t>אטיולוגיה</a:t>
            </a:r>
            <a:br>
              <a:rPr lang="he-IL" dirty="0">
                <a:latin typeface="David" panose="020E0502060401010101" pitchFamily="34" charset="-79"/>
                <a:cs typeface="David" panose="020E0502060401010101" pitchFamily="34" charset="-79"/>
              </a:rPr>
            </a:br>
            <a:r>
              <a:rPr lang="he-IL" sz="3600" dirty="0">
                <a:latin typeface="David" panose="020E0502060401010101" pitchFamily="34" charset="-79"/>
                <a:cs typeface="David" panose="020E0502060401010101" pitchFamily="34" charset="-79"/>
              </a:rPr>
              <a:t>גנטיקה – משותף</a:t>
            </a:r>
            <a:endParaRPr lang="he-IL" dirty="0">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a:xfrm>
            <a:off x="445169" y="2595677"/>
            <a:ext cx="11263371" cy="2662124"/>
          </a:xfrm>
        </p:spPr>
        <p:txBody>
          <a:bodyPr>
            <a:normAutofit/>
          </a:bodyPr>
          <a:lstStyle/>
          <a:p>
            <a:pPr>
              <a:buFont typeface="Wingdings" panose="05000000000000000000" pitchFamily="2" charset="2"/>
              <a:buChar char="v"/>
            </a:pPr>
            <a:r>
              <a:rPr lang="he-IL" sz="4000" dirty="0">
                <a:latin typeface="David" panose="020E0502060401010101" pitchFamily="34" charset="-79"/>
                <a:cs typeface="David" panose="020E0502060401010101" pitchFamily="34" charset="-79"/>
              </a:rPr>
              <a:t>גנטיקה מסבירה 50% מהשונות באפיון אישיות נוירוטית</a:t>
            </a:r>
          </a:p>
          <a:p>
            <a:pPr>
              <a:buFont typeface="Wingdings" panose="05000000000000000000" pitchFamily="2" charset="2"/>
              <a:buChar char="v"/>
            </a:pPr>
            <a:r>
              <a:rPr lang="he-IL" sz="4000" dirty="0">
                <a:latin typeface="David" panose="020E0502060401010101" pitchFamily="34" charset="-79"/>
                <a:cs typeface="David" panose="020E0502060401010101" pitchFamily="34" charset="-79"/>
              </a:rPr>
              <a:t>גורם גנטי ייחודי מסביר תגובות פחד</a:t>
            </a:r>
          </a:p>
          <a:p>
            <a:pPr>
              <a:buFont typeface="Wingdings" panose="05000000000000000000" pitchFamily="2" charset="2"/>
              <a:buChar char="v"/>
            </a:pPr>
            <a:r>
              <a:rPr lang="he-IL" sz="4000" dirty="0">
                <a:latin typeface="David" panose="020E0502060401010101" pitchFamily="34" charset="-79"/>
                <a:cs typeface="David" panose="020E0502060401010101" pitchFamily="34" charset="-79"/>
              </a:rPr>
              <a:t>שני פקטורים גנטיים רחבים אך נבדלים משפיעים על חרדה</a:t>
            </a:r>
          </a:p>
        </p:txBody>
      </p:sp>
      <p:sp>
        <p:nvSpPr>
          <p:cNvPr id="4" name="מציין מיקום של מספר שקופית 3"/>
          <p:cNvSpPr>
            <a:spLocks noGrp="1"/>
          </p:cNvSpPr>
          <p:nvPr>
            <p:ph type="sldNum" sz="quarter" idx="12"/>
          </p:nvPr>
        </p:nvSpPr>
        <p:spPr/>
        <p:txBody>
          <a:bodyPr/>
          <a:lstStyle/>
          <a:p>
            <a:fld id="{D57F1E4F-1CFF-5643-939E-217C01CDF565}" type="slidenum">
              <a:rPr lang="en-US" smtClean="0"/>
              <a:pPr/>
              <a:t>23</a:t>
            </a:fld>
            <a:endParaRPr lang="en-US" dirty="0"/>
          </a:p>
        </p:txBody>
      </p:sp>
      <p:sp>
        <p:nvSpPr>
          <p:cNvPr id="7" name="מלבן 6"/>
          <p:cNvSpPr/>
          <p:nvPr/>
        </p:nvSpPr>
        <p:spPr>
          <a:xfrm>
            <a:off x="320262" y="6308273"/>
            <a:ext cx="2356799" cy="375552"/>
          </a:xfrm>
          <a:prstGeom prst="rect">
            <a:avLst/>
          </a:prstGeom>
        </p:spPr>
        <p:txBody>
          <a:bodyPr wrap="none">
            <a:spAutoFit/>
          </a:bodyPr>
          <a:lstStyle/>
          <a:p>
            <a:pPr algn="l">
              <a:lnSpc>
                <a:spcPct val="107000"/>
              </a:lnSpc>
              <a:spcAft>
                <a:spcPts val="800"/>
              </a:spcAft>
            </a:pPr>
            <a:r>
              <a:rPr lang="en-US" dirty="0" err="1">
                <a:latin typeface="Calibri" panose="020F0502020204030204" pitchFamily="34" charset="0"/>
                <a:ea typeface="Calibri" panose="020F0502020204030204" pitchFamily="34" charset="0"/>
                <a:cs typeface="Arial" panose="020B0604020202020204" pitchFamily="34" charset="0"/>
              </a:rPr>
              <a:t>Craske</a:t>
            </a:r>
            <a:r>
              <a:rPr lang="en-US" dirty="0">
                <a:latin typeface="Calibri" panose="020F0502020204030204" pitchFamily="34" charset="0"/>
                <a:ea typeface="Calibri" panose="020F0502020204030204" pitchFamily="34" charset="0"/>
                <a:cs typeface="Arial" panose="020B0604020202020204" pitchFamily="34" charset="0"/>
              </a:rPr>
              <a:t> &amp; Waters, 2005</a:t>
            </a:r>
          </a:p>
        </p:txBody>
      </p:sp>
    </p:spTree>
    <p:extLst>
      <p:ext uri="{BB962C8B-B14F-4D97-AF65-F5344CB8AC3E}">
        <p14:creationId xmlns:p14="http://schemas.microsoft.com/office/powerpoint/2010/main" val="27708503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latin typeface="David" panose="020E0502060401010101" pitchFamily="34" charset="-79"/>
                <a:cs typeface="David" panose="020E0502060401010101" pitchFamily="34" charset="-79"/>
              </a:rPr>
              <a:t>אטיולוגיה</a:t>
            </a:r>
            <a:br>
              <a:rPr lang="he-IL" dirty="0">
                <a:latin typeface="David" panose="020E0502060401010101" pitchFamily="34" charset="-79"/>
                <a:cs typeface="David" panose="020E0502060401010101" pitchFamily="34" charset="-79"/>
              </a:rPr>
            </a:br>
            <a:r>
              <a:rPr lang="he-IL" sz="3600" dirty="0">
                <a:latin typeface="David" panose="020E0502060401010101" pitchFamily="34" charset="-79"/>
                <a:cs typeface="David" panose="020E0502060401010101" pitchFamily="34" charset="-79"/>
              </a:rPr>
              <a:t>גנטיקה – נבדל</a:t>
            </a:r>
            <a:endParaRPr lang="he-IL" dirty="0">
              <a:latin typeface="David" panose="020E0502060401010101" pitchFamily="34" charset="-79"/>
              <a:cs typeface="David" panose="020E0502060401010101" pitchFamily="34" charset="-79"/>
            </a:endParaRPr>
          </a:p>
        </p:txBody>
      </p:sp>
      <p:sp>
        <p:nvSpPr>
          <p:cNvPr id="4" name="מציין מיקום של מספר שקופית 3"/>
          <p:cNvSpPr>
            <a:spLocks noGrp="1"/>
          </p:cNvSpPr>
          <p:nvPr>
            <p:ph type="sldNum" sz="quarter" idx="12"/>
          </p:nvPr>
        </p:nvSpPr>
        <p:spPr/>
        <p:txBody>
          <a:bodyPr/>
          <a:lstStyle/>
          <a:p>
            <a:fld id="{D57F1E4F-1CFF-5643-939E-217C01CDF565}" type="slidenum">
              <a:rPr lang="en-US" smtClean="0"/>
              <a:pPr/>
              <a:t>24</a:t>
            </a:fld>
            <a:endParaRPr lang="en-US" dirty="0"/>
          </a:p>
        </p:txBody>
      </p:sp>
      <p:sp>
        <p:nvSpPr>
          <p:cNvPr id="6" name="מציין מיקום תוכן 2"/>
          <p:cNvSpPr txBox="1">
            <a:spLocks/>
          </p:cNvSpPr>
          <p:nvPr/>
        </p:nvSpPr>
        <p:spPr>
          <a:xfrm>
            <a:off x="73152" y="2078318"/>
            <a:ext cx="11850143" cy="4195481"/>
          </a:xfrm>
          <a:prstGeom prst="rect">
            <a:avLst/>
          </a:prstGeom>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buFont typeface="Wingdings" panose="05000000000000000000" pitchFamily="2" charset="2"/>
              <a:buChar char="v"/>
            </a:pPr>
            <a:r>
              <a:rPr lang="he-IL" sz="4000" u="sng" dirty="0">
                <a:latin typeface="David" panose="020E0502060401010101" pitchFamily="34" charset="-79"/>
                <a:cs typeface="David" panose="020E0502060401010101" pitchFamily="34" charset="-79"/>
              </a:rPr>
              <a:t>פקטור גנטי </a:t>
            </a:r>
            <a:r>
              <a:rPr lang="en-US" sz="4000" u="sng" dirty="0">
                <a:latin typeface="David" panose="020E0502060401010101" pitchFamily="34" charset="-79"/>
                <a:cs typeface="David" panose="020E0502060401010101" pitchFamily="34" charset="-79"/>
              </a:rPr>
              <a:t>I</a:t>
            </a:r>
          </a:p>
          <a:p>
            <a:pPr lvl="1">
              <a:buFont typeface="Wingdings" panose="05000000000000000000" pitchFamily="2" charset="2"/>
              <a:buChar char="v"/>
            </a:pPr>
            <a:r>
              <a:rPr lang="he-IL" sz="3600" dirty="0">
                <a:latin typeface="David" panose="020E0502060401010101" pitchFamily="34" charset="-79"/>
                <a:cs typeface="David" panose="020E0502060401010101" pitchFamily="34" charset="-79"/>
              </a:rPr>
              <a:t>רגישות גנטית לנוירוטיות, חרדה ומצב רוח דיכאוני</a:t>
            </a:r>
            <a:endParaRPr lang="en-US" sz="3600" dirty="0">
              <a:latin typeface="David" panose="020E0502060401010101" pitchFamily="34" charset="-79"/>
              <a:cs typeface="David" panose="020E0502060401010101" pitchFamily="34" charset="-79"/>
            </a:endParaRPr>
          </a:p>
          <a:p>
            <a:pPr lvl="1">
              <a:buFont typeface="Wingdings" panose="05000000000000000000" pitchFamily="2" charset="2"/>
              <a:buChar char="v"/>
            </a:pPr>
            <a:r>
              <a:rPr lang="he-IL" sz="3600" dirty="0">
                <a:latin typeface="David" panose="020E0502060401010101" pitchFamily="34" charset="-79"/>
                <a:cs typeface="David" panose="020E0502060401010101" pitchFamily="34" charset="-79"/>
              </a:rPr>
              <a:t>קורלציות: </a:t>
            </a:r>
            <a:r>
              <a:rPr lang="en-US" sz="3600" dirty="0">
                <a:latin typeface="David" panose="020E0502060401010101" pitchFamily="34" charset="-79"/>
                <a:cs typeface="David" panose="020E0502060401010101" pitchFamily="34" charset="-79"/>
              </a:rPr>
              <a:t>GAD</a:t>
            </a:r>
            <a:r>
              <a:rPr lang="he-IL" sz="3600" dirty="0">
                <a:latin typeface="David" panose="020E0502060401010101" pitchFamily="34" charset="-79"/>
                <a:cs typeface="David" panose="020E0502060401010101" pitchFamily="34" charset="-79"/>
              </a:rPr>
              <a:t> </a:t>
            </a:r>
            <a:r>
              <a:rPr lang="he-IL" sz="3600" dirty="0" err="1">
                <a:latin typeface="David" panose="020E0502060401010101" pitchFamily="34" charset="-79"/>
                <a:cs typeface="David" panose="020E0502060401010101" pitchFamily="34" charset="-79"/>
              </a:rPr>
              <a:t>מירבית</a:t>
            </a:r>
            <a:r>
              <a:rPr lang="he-IL" sz="3600" dirty="0">
                <a:latin typeface="David" panose="020E0502060401010101" pitchFamily="34" charset="-79"/>
                <a:cs typeface="David" panose="020E0502060401010101" pitchFamily="34" charset="-79"/>
              </a:rPr>
              <a:t>, </a:t>
            </a:r>
            <a:r>
              <a:rPr lang="en-US" sz="3600" dirty="0">
                <a:latin typeface="David" panose="020E0502060401010101" pitchFamily="34" charset="-79"/>
                <a:cs typeface="David" panose="020E0502060401010101" pitchFamily="34" charset="-79"/>
              </a:rPr>
              <a:t>PD</a:t>
            </a:r>
            <a:r>
              <a:rPr lang="he-IL" sz="3600" dirty="0">
                <a:latin typeface="David" panose="020E0502060401010101" pitchFamily="34" charset="-79"/>
                <a:cs typeface="David" panose="020E0502060401010101" pitchFamily="34" charset="-79"/>
              </a:rPr>
              <a:t> בינונית </a:t>
            </a:r>
          </a:p>
          <a:p>
            <a:pPr>
              <a:buFont typeface="Wingdings" panose="05000000000000000000" pitchFamily="2" charset="2"/>
              <a:buChar char="v"/>
            </a:pPr>
            <a:r>
              <a:rPr lang="en-US" sz="4000" dirty="0">
                <a:latin typeface="David" panose="020E0502060401010101" pitchFamily="34" charset="-79"/>
                <a:cs typeface="David" panose="020E0502060401010101" pitchFamily="34" charset="-79"/>
              </a:rPr>
              <a:t> </a:t>
            </a:r>
            <a:r>
              <a:rPr lang="he-IL" sz="4000" u="sng" dirty="0">
                <a:latin typeface="David" panose="020E0502060401010101" pitchFamily="34" charset="-79"/>
                <a:cs typeface="David" panose="020E0502060401010101" pitchFamily="34" charset="-79"/>
              </a:rPr>
              <a:t>פקטור גנטי </a:t>
            </a:r>
            <a:r>
              <a:rPr lang="en-US" sz="4000" u="sng" dirty="0">
                <a:latin typeface="David" panose="020E0502060401010101" pitchFamily="34" charset="-79"/>
                <a:cs typeface="David" panose="020E0502060401010101" pitchFamily="34" charset="-79"/>
              </a:rPr>
              <a:t>II</a:t>
            </a:r>
            <a:endParaRPr lang="he-IL" sz="4000" u="sng" dirty="0">
              <a:latin typeface="David" panose="020E0502060401010101" pitchFamily="34" charset="-79"/>
              <a:cs typeface="David" panose="020E0502060401010101" pitchFamily="34" charset="-79"/>
            </a:endParaRPr>
          </a:p>
          <a:p>
            <a:pPr lvl="1">
              <a:buFont typeface="Wingdings" panose="05000000000000000000" pitchFamily="2" charset="2"/>
              <a:buChar char="v"/>
            </a:pPr>
            <a:r>
              <a:rPr lang="he-IL" sz="3600" dirty="0">
                <a:latin typeface="David" panose="020E0502060401010101" pitchFamily="34" charset="-79"/>
                <a:cs typeface="David" panose="020E0502060401010101" pitchFamily="34" charset="-79"/>
              </a:rPr>
              <a:t>תגובות פחד (?)</a:t>
            </a:r>
          </a:p>
          <a:p>
            <a:pPr lvl="1">
              <a:buFont typeface="Wingdings" panose="05000000000000000000" pitchFamily="2" charset="2"/>
              <a:buChar char="v"/>
            </a:pPr>
            <a:r>
              <a:rPr lang="en-US" sz="3600" dirty="0">
                <a:latin typeface="David" panose="020E0502060401010101" pitchFamily="34" charset="-79"/>
                <a:cs typeface="David" panose="020E0502060401010101" pitchFamily="34" charset="-79"/>
              </a:rPr>
              <a:t>PD</a:t>
            </a:r>
            <a:r>
              <a:rPr lang="he-IL" sz="3600" dirty="0">
                <a:latin typeface="David" panose="020E0502060401010101" pitchFamily="34" charset="-79"/>
                <a:cs typeface="David" panose="020E0502060401010101" pitchFamily="34" charset="-79"/>
              </a:rPr>
              <a:t> ו-</a:t>
            </a:r>
            <a:r>
              <a:rPr lang="en-US" sz="3600" dirty="0">
                <a:latin typeface="David" panose="020E0502060401010101" pitchFamily="34" charset="-79"/>
                <a:cs typeface="David" panose="020E0502060401010101" pitchFamily="34" charset="-79"/>
              </a:rPr>
              <a:t>SP</a:t>
            </a:r>
            <a:r>
              <a:rPr lang="he-IL" sz="3600" dirty="0">
                <a:latin typeface="David" panose="020E0502060401010101" pitchFamily="34" charset="-79"/>
                <a:cs typeface="David" panose="020E0502060401010101" pitchFamily="34" charset="-79"/>
              </a:rPr>
              <a:t> בקורלציות גבוהות</a:t>
            </a:r>
          </a:p>
        </p:txBody>
      </p:sp>
      <p:sp>
        <p:nvSpPr>
          <p:cNvPr id="7" name="מלבן 6"/>
          <p:cNvSpPr/>
          <p:nvPr/>
        </p:nvSpPr>
        <p:spPr>
          <a:xfrm>
            <a:off x="320262" y="6308273"/>
            <a:ext cx="2356799" cy="375552"/>
          </a:xfrm>
          <a:prstGeom prst="rect">
            <a:avLst/>
          </a:prstGeom>
        </p:spPr>
        <p:txBody>
          <a:bodyPr wrap="none">
            <a:spAutoFit/>
          </a:bodyPr>
          <a:lstStyle/>
          <a:p>
            <a:pPr algn="l">
              <a:lnSpc>
                <a:spcPct val="107000"/>
              </a:lnSpc>
              <a:spcAft>
                <a:spcPts val="800"/>
              </a:spcAft>
            </a:pPr>
            <a:r>
              <a:rPr lang="en-US" dirty="0" err="1">
                <a:latin typeface="Calibri" panose="020F0502020204030204" pitchFamily="34" charset="0"/>
                <a:ea typeface="Calibri" panose="020F0502020204030204" pitchFamily="34" charset="0"/>
                <a:cs typeface="Arial" panose="020B0604020202020204" pitchFamily="34" charset="0"/>
              </a:rPr>
              <a:t>Craske</a:t>
            </a:r>
            <a:r>
              <a:rPr lang="en-US" dirty="0">
                <a:latin typeface="Calibri" panose="020F0502020204030204" pitchFamily="34" charset="0"/>
                <a:ea typeface="Calibri" panose="020F0502020204030204" pitchFamily="34" charset="0"/>
                <a:cs typeface="Arial" panose="020B0604020202020204" pitchFamily="34" charset="0"/>
              </a:rPr>
              <a:t> &amp; Waters, 2005</a:t>
            </a:r>
          </a:p>
        </p:txBody>
      </p:sp>
      <p:pic>
        <p:nvPicPr>
          <p:cNvPr id="8" name="תמונה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663" y="3565190"/>
            <a:ext cx="2819280" cy="2565544"/>
          </a:xfrm>
          <a:prstGeom prst="rect">
            <a:avLst/>
          </a:prstGeom>
        </p:spPr>
      </p:pic>
    </p:spTree>
    <p:extLst>
      <p:ext uri="{BB962C8B-B14F-4D97-AF65-F5344CB8AC3E}">
        <p14:creationId xmlns:p14="http://schemas.microsoft.com/office/powerpoint/2010/main" val="17898248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latin typeface="David" panose="020E0502060401010101" pitchFamily="34" charset="-79"/>
                <a:cs typeface="David" panose="020E0502060401010101" pitchFamily="34" charset="-79"/>
              </a:rPr>
              <a:t>אטיולוגיה</a:t>
            </a:r>
            <a:br>
              <a:rPr lang="he-IL" dirty="0">
                <a:latin typeface="David" panose="020E0502060401010101" pitchFamily="34" charset="-79"/>
                <a:cs typeface="David" panose="020E0502060401010101" pitchFamily="34" charset="-79"/>
              </a:rPr>
            </a:br>
            <a:r>
              <a:rPr lang="he-IL" sz="3600" dirty="0">
                <a:latin typeface="David" panose="020E0502060401010101" pitchFamily="34" charset="-79"/>
                <a:cs typeface="David" panose="020E0502060401010101" pitchFamily="34" charset="-79"/>
              </a:rPr>
              <a:t>משפחתי</a:t>
            </a:r>
            <a:endParaRPr lang="he-IL" dirty="0">
              <a:latin typeface="David" panose="020E0502060401010101" pitchFamily="34" charset="-79"/>
              <a:cs typeface="David" panose="020E0502060401010101" pitchFamily="34" charset="-79"/>
            </a:endParaRPr>
          </a:p>
        </p:txBody>
      </p:sp>
      <p:sp>
        <p:nvSpPr>
          <p:cNvPr id="4" name="מציין מיקום של מספר שקופית 3"/>
          <p:cNvSpPr>
            <a:spLocks noGrp="1"/>
          </p:cNvSpPr>
          <p:nvPr>
            <p:ph type="sldNum" sz="quarter" idx="12"/>
          </p:nvPr>
        </p:nvSpPr>
        <p:spPr/>
        <p:txBody>
          <a:bodyPr/>
          <a:lstStyle/>
          <a:p>
            <a:fld id="{D57F1E4F-1CFF-5643-939E-217C01CDF565}" type="slidenum">
              <a:rPr lang="en-US" smtClean="0"/>
              <a:pPr/>
              <a:t>25</a:t>
            </a:fld>
            <a:endParaRPr lang="en-US" dirty="0"/>
          </a:p>
        </p:txBody>
      </p:sp>
      <p:sp>
        <p:nvSpPr>
          <p:cNvPr id="6" name="מציין מיקום תוכן 2"/>
          <p:cNvSpPr txBox="1">
            <a:spLocks/>
          </p:cNvSpPr>
          <p:nvPr/>
        </p:nvSpPr>
        <p:spPr>
          <a:xfrm>
            <a:off x="493295" y="2078318"/>
            <a:ext cx="11430000" cy="4195481"/>
          </a:xfrm>
          <a:prstGeom prst="rect">
            <a:avLst/>
          </a:prstGeom>
        </p:spPr>
        <p:txBody>
          <a:bodyPr vert="horz" lIns="91440" tIns="45720" rIns="91440" bIns="45720" rtlCol="0">
            <a:normAutofit fontScale="85000" lnSpcReduction="10000"/>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he-IL" sz="4000" b="1" u="sng" dirty="0">
                <a:latin typeface="David" panose="020E0502060401010101" pitchFamily="34" charset="-79"/>
                <a:cs typeface="David" panose="020E0502060401010101" pitchFamily="34" charset="-79"/>
              </a:rPr>
              <a:t>המשותף</a:t>
            </a:r>
          </a:p>
          <a:p>
            <a:pPr>
              <a:buFont typeface="Wingdings" panose="05000000000000000000" pitchFamily="2" charset="2"/>
              <a:buChar char="v"/>
            </a:pPr>
            <a:r>
              <a:rPr lang="he-IL" sz="4000" dirty="0">
                <a:latin typeface="David" panose="020E0502060401010101" pitchFamily="34" charset="-79"/>
                <a:cs typeface="David" panose="020E0502060401010101" pitchFamily="34" charset="-79"/>
              </a:rPr>
              <a:t>ילדים להורים מאובחנים – סיכון פי 3.5 (במידה דומה עבור אב ואם)</a:t>
            </a:r>
          </a:p>
          <a:p>
            <a:pPr>
              <a:buFont typeface="Wingdings" panose="05000000000000000000" pitchFamily="2" charset="2"/>
              <a:buChar char="v"/>
            </a:pPr>
            <a:r>
              <a:rPr lang="he-IL" sz="4000" dirty="0">
                <a:latin typeface="David" panose="020E0502060401010101" pitchFamily="34" charset="-79"/>
                <a:cs typeface="David" panose="020E0502060401010101" pitchFamily="34" charset="-79"/>
              </a:rPr>
              <a:t>ילדים להורים עם </a:t>
            </a:r>
            <a:r>
              <a:rPr lang="he-IL" sz="4000" dirty="0" err="1">
                <a:latin typeface="David" panose="020E0502060401010101" pitchFamily="34" charset="-79"/>
                <a:cs typeface="David" panose="020E0502060401010101" pitchFamily="34" charset="-79"/>
              </a:rPr>
              <a:t>פ"פ</a:t>
            </a:r>
            <a:r>
              <a:rPr lang="he-IL" sz="4000" dirty="0">
                <a:latin typeface="David" panose="020E0502060401010101" pitchFamily="34" charset="-79"/>
                <a:cs typeface="David" panose="020E0502060401010101" pitchFamily="34" charset="-79"/>
              </a:rPr>
              <a:t> כלשהי – סבירות גבוהה יותר</a:t>
            </a:r>
          </a:p>
          <a:p>
            <a:pPr>
              <a:buFont typeface="Wingdings" panose="05000000000000000000" pitchFamily="2" charset="2"/>
              <a:buChar char="v"/>
            </a:pPr>
            <a:r>
              <a:rPr lang="he-IL" sz="4000" dirty="0">
                <a:latin typeface="David" panose="020E0502060401010101" pitchFamily="34" charset="-79"/>
                <a:cs typeface="David" panose="020E0502060401010101" pitchFamily="34" charset="-79"/>
              </a:rPr>
              <a:t>קשה למצוא קשר בין רגישות משפחתית להפרעת חרדה מסוימת</a:t>
            </a:r>
          </a:p>
          <a:p>
            <a:pPr>
              <a:buFont typeface="Wingdings" panose="05000000000000000000" pitchFamily="2" charset="2"/>
              <a:buChar char="v"/>
            </a:pPr>
            <a:endParaRPr lang="he-IL" sz="4000" dirty="0">
              <a:latin typeface="David" panose="020E0502060401010101" pitchFamily="34" charset="-79"/>
              <a:cs typeface="David" panose="020E0502060401010101" pitchFamily="34" charset="-79"/>
            </a:endParaRPr>
          </a:p>
          <a:p>
            <a:pPr marL="0" indent="0">
              <a:buNone/>
            </a:pPr>
            <a:r>
              <a:rPr lang="he-IL" sz="4000" b="1" u="sng" dirty="0">
                <a:latin typeface="David" panose="020E0502060401010101" pitchFamily="34" charset="-79"/>
                <a:cs typeface="David" panose="020E0502060401010101" pitchFamily="34" charset="-79"/>
              </a:rPr>
              <a:t>הנבדל:</a:t>
            </a:r>
          </a:p>
          <a:p>
            <a:pPr>
              <a:buFont typeface="Wingdings" panose="05000000000000000000" pitchFamily="2" charset="2"/>
              <a:buChar char="v"/>
            </a:pPr>
            <a:r>
              <a:rPr lang="he-IL" sz="4000" dirty="0">
                <a:latin typeface="David" panose="020E0502060401010101" pitchFamily="34" charset="-79"/>
                <a:cs typeface="David" panose="020E0502060401010101" pitchFamily="34" charset="-79"/>
              </a:rPr>
              <a:t>גורם הסיכון המשפחתי מתחזק כשההורים לוקים ב-</a:t>
            </a:r>
            <a:r>
              <a:rPr lang="en-US" sz="4000" dirty="0">
                <a:latin typeface="David" panose="020E0502060401010101" pitchFamily="34" charset="-79"/>
                <a:cs typeface="David" panose="020E0502060401010101" pitchFamily="34" charset="-79"/>
              </a:rPr>
              <a:t>GAD</a:t>
            </a:r>
            <a:endParaRPr lang="he-IL" sz="4000" dirty="0">
              <a:latin typeface="David" panose="020E0502060401010101" pitchFamily="34" charset="-79"/>
              <a:cs typeface="David" panose="020E0502060401010101" pitchFamily="34" charset="-79"/>
            </a:endParaRPr>
          </a:p>
          <a:p>
            <a:pPr>
              <a:buFont typeface="Wingdings" panose="05000000000000000000" pitchFamily="2" charset="2"/>
              <a:buChar char="v"/>
            </a:pPr>
            <a:endParaRPr lang="he-IL" sz="4000" dirty="0">
              <a:latin typeface="David" panose="020E0502060401010101" pitchFamily="34" charset="-79"/>
              <a:cs typeface="David" panose="020E0502060401010101" pitchFamily="34" charset="-79"/>
            </a:endParaRPr>
          </a:p>
        </p:txBody>
      </p:sp>
      <p:sp>
        <p:nvSpPr>
          <p:cNvPr id="7" name="מלבן 6"/>
          <p:cNvSpPr/>
          <p:nvPr/>
        </p:nvSpPr>
        <p:spPr>
          <a:xfrm>
            <a:off x="320262" y="6308273"/>
            <a:ext cx="2356799" cy="375552"/>
          </a:xfrm>
          <a:prstGeom prst="rect">
            <a:avLst/>
          </a:prstGeom>
        </p:spPr>
        <p:txBody>
          <a:bodyPr wrap="none">
            <a:spAutoFit/>
          </a:bodyPr>
          <a:lstStyle/>
          <a:p>
            <a:pPr algn="l">
              <a:lnSpc>
                <a:spcPct val="107000"/>
              </a:lnSpc>
              <a:spcAft>
                <a:spcPts val="800"/>
              </a:spcAft>
            </a:pPr>
            <a:r>
              <a:rPr lang="en-US" dirty="0" err="1">
                <a:latin typeface="Calibri" panose="020F0502020204030204" pitchFamily="34" charset="0"/>
                <a:ea typeface="Calibri" panose="020F0502020204030204" pitchFamily="34" charset="0"/>
                <a:cs typeface="Arial" panose="020B0604020202020204" pitchFamily="34" charset="0"/>
              </a:rPr>
              <a:t>Craske</a:t>
            </a:r>
            <a:r>
              <a:rPr lang="en-US" dirty="0">
                <a:latin typeface="Calibri" panose="020F0502020204030204" pitchFamily="34" charset="0"/>
                <a:ea typeface="Calibri" panose="020F0502020204030204" pitchFamily="34" charset="0"/>
                <a:cs typeface="Arial" panose="020B0604020202020204" pitchFamily="34" charset="0"/>
              </a:rPr>
              <a:t> &amp; Waters, 2005</a:t>
            </a:r>
          </a:p>
        </p:txBody>
      </p:sp>
    </p:spTree>
    <p:extLst>
      <p:ext uri="{BB962C8B-B14F-4D97-AF65-F5344CB8AC3E}">
        <p14:creationId xmlns:p14="http://schemas.microsoft.com/office/powerpoint/2010/main" val="24951838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latin typeface="David" panose="020E0502060401010101" pitchFamily="34" charset="-79"/>
                <a:cs typeface="David" panose="020E0502060401010101" pitchFamily="34" charset="-79"/>
              </a:rPr>
              <a:t>אטיולוגיה</a:t>
            </a:r>
            <a:br>
              <a:rPr lang="he-IL" dirty="0">
                <a:latin typeface="David" panose="020E0502060401010101" pitchFamily="34" charset="-79"/>
                <a:cs typeface="David" panose="020E0502060401010101" pitchFamily="34" charset="-79"/>
              </a:rPr>
            </a:br>
            <a:r>
              <a:rPr lang="he-IL" sz="3600" dirty="0">
                <a:latin typeface="David" panose="020E0502060401010101" pitchFamily="34" charset="-79"/>
                <a:cs typeface="David" panose="020E0502060401010101" pitchFamily="34" charset="-79"/>
              </a:rPr>
              <a:t>הורים – משותף</a:t>
            </a:r>
            <a:endParaRPr lang="he-IL" dirty="0">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a:xfrm>
            <a:off x="0" y="2132163"/>
            <a:ext cx="11746831" cy="4551662"/>
          </a:xfrm>
        </p:spPr>
        <p:txBody>
          <a:bodyPr>
            <a:normAutofit fontScale="85000" lnSpcReduction="20000"/>
          </a:bodyPr>
          <a:lstStyle/>
          <a:p>
            <a:pPr>
              <a:buFont typeface="Wingdings" panose="05000000000000000000" pitchFamily="2" charset="2"/>
              <a:buChar char="v"/>
            </a:pPr>
            <a:r>
              <a:rPr lang="he-IL" sz="4000" dirty="0">
                <a:latin typeface="David" panose="020E0502060401010101" pitchFamily="34" charset="-79"/>
                <a:cs typeface="David" panose="020E0502060401010101" pitchFamily="34" charset="-79"/>
              </a:rPr>
              <a:t>מידת ה"תיאום" בין ההורה והילד </a:t>
            </a:r>
            <a:endParaRPr lang="he-IL" sz="4000" dirty="0">
              <a:latin typeface="David" panose="020E0502060401010101" pitchFamily="34" charset="-79"/>
              <a:cs typeface="David" panose="020E0502060401010101" pitchFamily="34" charset="-79"/>
              <a:sym typeface="Wingdings" panose="05000000000000000000" pitchFamily="2" charset="2"/>
            </a:endParaRPr>
          </a:p>
          <a:p>
            <a:pPr lvl="1">
              <a:buFont typeface="Wingdings" panose="05000000000000000000" pitchFamily="2" charset="2"/>
              <a:buChar char="v"/>
            </a:pPr>
            <a:r>
              <a:rPr lang="he-IL" sz="3800" dirty="0" smtClean="0">
                <a:latin typeface="David" panose="020E0502060401010101" pitchFamily="34" charset="-79"/>
                <a:cs typeface="David" panose="020E0502060401010101" pitchFamily="34" charset="-79"/>
              </a:rPr>
              <a:t>פחות </a:t>
            </a:r>
            <a:r>
              <a:rPr lang="he-IL" sz="3800" dirty="0" smtClean="0">
                <a:latin typeface="David" panose="020E0502060401010101" pitchFamily="34" charset="-79"/>
                <a:cs typeface="David" panose="020E0502060401010101" pitchFamily="34" charset="-79"/>
              </a:rPr>
              <a:t>"תיאום" </a:t>
            </a:r>
            <a:r>
              <a:rPr lang="he-IL" sz="3800" dirty="0" smtClean="0">
                <a:latin typeface="David" panose="020E0502060401010101" pitchFamily="34" charset="-79"/>
                <a:cs typeface="David" panose="020E0502060401010101" pitchFamily="34" charset="-79"/>
                <a:sym typeface="Wingdings" panose="05000000000000000000" pitchFamily="2" charset="2"/>
              </a:rPr>
              <a:t></a:t>
            </a:r>
            <a:r>
              <a:rPr lang="he-IL" sz="3800" dirty="0" smtClean="0">
                <a:latin typeface="David" panose="020E0502060401010101" pitchFamily="34" charset="-79"/>
                <a:cs typeface="David" panose="020E0502060401010101" pitchFamily="34" charset="-79"/>
              </a:rPr>
              <a:t> פחות </a:t>
            </a:r>
            <a:r>
              <a:rPr lang="he-IL" sz="3800" dirty="0" smtClean="0">
                <a:latin typeface="David" panose="020E0502060401010101" pitchFamily="34" charset="-79"/>
                <a:cs typeface="David" panose="020E0502060401010101" pitchFamily="34" charset="-79"/>
              </a:rPr>
              <a:t>וויסות </a:t>
            </a:r>
            <a:r>
              <a:rPr lang="he-IL" sz="3800" dirty="0">
                <a:latin typeface="David" panose="020E0502060401010101" pitchFamily="34" charset="-79"/>
                <a:cs typeface="David" panose="020E0502060401010101" pitchFamily="34" charset="-79"/>
              </a:rPr>
              <a:t>רגשי </a:t>
            </a:r>
            <a:r>
              <a:rPr lang="he-IL" sz="3800" dirty="0">
                <a:latin typeface="David" panose="020E0502060401010101" pitchFamily="34" charset="-79"/>
                <a:cs typeface="David" panose="020E0502060401010101" pitchFamily="34" charset="-79"/>
                <a:sym typeface="Wingdings" panose="05000000000000000000" pitchFamily="2" charset="2"/>
              </a:rPr>
              <a:t> </a:t>
            </a:r>
            <a:r>
              <a:rPr lang="he-IL" sz="3800" dirty="0">
                <a:latin typeface="David" panose="020E0502060401010101" pitchFamily="34" charset="-79"/>
                <a:cs typeface="David" panose="020E0502060401010101" pitchFamily="34" charset="-79"/>
              </a:rPr>
              <a:t> התפתחות חרדה</a:t>
            </a:r>
          </a:p>
          <a:p>
            <a:pPr lvl="1">
              <a:buFont typeface="Wingdings" panose="05000000000000000000" pitchFamily="2" charset="2"/>
              <a:buChar char="v"/>
            </a:pPr>
            <a:r>
              <a:rPr lang="he-IL" sz="3800" dirty="0" smtClean="0">
                <a:latin typeface="David" panose="020E0502060401010101" pitchFamily="34" charset="-79"/>
                <a:cs typeface="David" panose="020E0502060401010101" pitchFamily="34" charset="-79"/>
              </a:rPr>
              <a:t>פחות </a:t>
            </a:r>
            <a:r>
              <a:rPr lang="he-IL" sz="3800" dirty="0" smtClean="0">
                <a:latin typeface="David" panose="020E0502060401010101" pitchFamily="34" charset="-79"/>
                <a:cs typeface="David" panose="020E0502060401010101" pitchFamily="34" charset="-79"/>
              </a:rPr>
              <a:t>"תיאום" </a:t>
            </a:r>
            <a:r>
              <a:rPr lang="he-IL" sz="3800" dirty="0" smtClean="0">
                <a:latin typeface="David" panose="020E0502060401010101" pitchFamily="34" charset="-79"/>
                <a:cs typeface="David" panose="020E0502060401010101" pitchFamily="34" charset="-79"/>
                <a:sym typeface="Wingdings" panose="05000000000000000000" pitchFamily="2" charset="2"/>
              </a:rPr>
              <a:t></a:t>
            </a:r>
            <a:r>
              <a:rPr lang="he-IL" sz="3800" dirty="0" smtClean="0">
                <a:latin typeface="David" panose="020E0502060401010101" pitchFamily="34" charset="-79"/>
                <a:cs typeface="David" panose="020E0502060401010101" pitchFamily="34" charset="-79"/>
              </a:rPr>
              <a:t> </a:t>
            </a:r>
            <a:r>
              <a:rPr lang="he-IL" sz="3800" dirty="0" smtClean="0">
                <a:latin typeface="David" panose="020E0502060401010101" pitchFamily="34" charset="-79"/>
                <a:cs typeface="David" panose="020E0502060401010101" pitchFamily="34" charset="-79"/>
              </a:rPr>
              <a:t>פחות תחושת </a:t>
            </a:r>
            <a:r>
              <a:rPr lang="he-IL" sz="3800" dirty="0">
                <a:latin typeface="David" panose="020E0502060401010101" pitchFamily="34" charset="-79"/>
                <a:cs typeface="David" panose="020E0502060401010101" pitchFamily="34" charset="-79"/>
              </a:rPr>
              <a:t>שליטה </a:t>
            </a:r>
            <a:r>
              <a:rPr lang="he-IL" sz="3800" dirty="0">
                <a:latin typeface="David" panose="020E0502060401010101" pitchFamily="34" charset="-79"/>
                <a:cs typeface="David" panose="020E0502060401010101" pitchFamily="34" charset="-79"/>
                <a:sym typeface="Wingdings" panose="05000000000000000000" pitchFamily="2" charset="2"/>
              </a:rPr>
              <a:t> </a:t>
            </a:r>
            <a:r>
              <a:rPr lang="he-IL" sz="3800" dirty="0">
                <a:latin typeface="David" panose="020E0502060401010101" pitchFamily="34" charset="-79"/>
                <a:cs typeface="David" panose="020E0502060401010101" pitchFamily="34" charset="-79"/>
              </a:rPr>
              <a:t> </a:t>
            </a:r>
            <a:r>
              <a:rPr lang="he-IL" sz="3800" dirty="0" smtClean="0">
                <a:latin typeface="David" panose="020E0502060401010101" pitchFamily="34" charset="-79"/>
                <a:cs typeface="David" panose="020E0502060401010101" pitchFamily="34" charset="-79"/>
              </a:rPr>
              <a:t>יותר חוויות </a:t>
            </a:r>
            <a:r>
              <a:rPr lang="he-IL" sz="3800" dirty="0">
                <a:latin typeface="David" panose="020E0502060401010101" pitchFamily="34" charset="-79"/>
                <a:cs typeface="David" panose="020E0502060401010101" pitchFamily="34" charset="-79"/>
              </a:rPr>
              <a:t>לחץ</a:t>
            </a:r>
          </a:p>
          <a:p>
            <a:pPr>
              <a:buFont typeface="Wingdings" panose="05000000000000000000" pitchFamily="2" charset="2"/>
              <a:buChar char="v"/>
            </a:pPr>
            <a:r>
              <a:rPr lang="he-IL" sz="4000" b="1" dirty="0">
                <a:latin typeface="David" panose="020E0502060401010101" pitchFamily="34" charset="-79"/>
                <a:cs typeface="David" panose="020E0502060401010101" pitchFamily="34" charset="-79"/>
              </a:rPr>
              <a:t>אבל</a:t>
            </a:r>
            <a:r>
              <a:rPr lang="he-IL" sz="4000" dirty="0">
                <a:latin typeface="David" panose="020E0502060401010101" pitchFamily="34" charset="-79"/>
                <a:cs typeface="David" panose="020E0502060401010101" pitchFamily="34" charset="-79"/>
              </a:rPr>
              <a:t> – אין מחקרים הבודקים "תיאום" והתפתחות חרדה</a:t>
            </a:r>
          </a:p>
          <a:p>
            <a:pPr>
              <a:buFont typeface="Wingdings" panose="05000000000000000000" pitchFamily="2" charset="2"/>
              <a:buChar char="v"/>
            </a:pPr>
            <a:r>
              <a:rPr lang="he-IL" sz="4000" dirty="0">
                <a:latin typeface="David" panose="020E0502060401010101" pitchFamily="34" charset="-79"/>
                <a:cs typeface="David" panose="020E0502060401010101" pitchFamily="34" charset="-79"/>
              </a:rPr>
              <a:t>הורים לילדים </a:t>
            </a:r>
            <a:r>
              <a:rPr lang="he-IL" sz="4000" dirty="0" err="1">
                <a:latin typeface="David" panose="020E0502060401010101" pitchFamily="34" charset="-79"/>
                <a:cs typeface="David" panose="020E0502060401010101" pitchFamily="34" charset="-79"/>
              </a:rPr>
              <a:t>חרדתיים</a:t>
            </a:r>
            <a:r>
              <a:rPr lang="he-IL" sz="4000" dirty="0">
                <a:latin typeface="David" panose="020E0502060401010101" pitchFamily="34" charset="-79"/>
                <a:cs typeface="David" panose="020E0502060401010101" pitchFamily="34" charset="-79"/>
              </a:rPr>
              <a:t> (דו-כיווני)</a:t>
            </a:r>
          </a:p>
          <a:p>
            <a:pPr lvl="1">
              <a:buFont typeface="Wingdings" panose="05000000000000000000" pitchFamily="2" charset="2"/>
              <a:buChar char="v"/>
            </a:pPr>
            <a:r>
              <a:rPr lang="he-IL" sz="3800" dirty="0">
                <a:latin typeface="David" panose="020E0502060401010101" pitchFamily="34" charset="-79"/>
                <a:cs typeface="David" panose="020E0502060401010101" pitchFamily="34" charset="-79"/>
              </a:rPr>
              <a:t>גבוהים בשליטה </a:t>
            </a:r>
          </a:p>
          <a:p>
            <a:pPr lvl="1">
              <a:buFont typeface="Wingdings" panose="05000000000000000000" pitchFamily="2" charset="2"/>
              <a:buChar char="v"/>
            </a:pPr>
            <a:r>
              <a:rPr lang="he-IL" sz="3800" dirty="0">
                <a:latin typeface="David" panose="020E0502060401010101" pitchFamily="34" charset="-79"/>
                <a:cs typeface="David" panose="020E0502060401010101" pitchFamily="34" charset="-79"/>
              </a:rPr>
              <a:t>נמוכים באוטונומיה ותוצאות חיוביות</a:t>
            </a:r>
          </a:p>
          <a:p>
            <a:pPr>
              <a:buFont typeface="Wingdings" panose="05000000000000000000" pitchFamily="2" charset="2"/>
              <a:buChar char="v"/>
            </a:pPr>
            <a:r>
              <a:rPr lang="he-IL" sz="4000" dirty="0">
                <a:latin typeface="David" panose="020E0502060401010101" pitchFamily="34" charset="-79"/>
                <a:cs typeface="David" panose="020E0502060401010101" pitchFamily="34" charset="-79"/>
              </a:rPr>
              <a:t>סגנון הורות חודרני וחרדה (בכל </a:t>
            </a:r>
            <a:r>
              <a:rPr lang="he-IL" sz="4000" dirty="0" err="1">
                <a:latin typeface="David" panose="020E0502060401010101" pitchFamily="34" charset="-79"/>
                <a:cs typeface="David" panose="020E0502060401010101" pitchFamily="34" charset="-79"/>
              </a:rPr>
              <a:t>פ"פ</a:t>
            </a:r>
            <a:r>
              <a:rPr lang="he-IL" sz="4000" dirty="0">
                <a:latin typeface="David" panose="020E0502060401010101" pitchFamily="34" charset="-79"/>
                <a:cs typeface="David" panose="020E0502060401010101" pitchFamily="34" charset="-79"/>
              </a:rPr>
              <a:t> בילדות?)</a:t>
            </a:r>
          </a:p>
        </p:txBody>
      </p:sp>
      <p:sp>
        <p:nvSpPr>
          <p:cNvPr id="4" name="מציין מיקום של מספר שקופית 3"/>
          <p:cNvSpPr>
            <a:spLocks noGrp="1"/>
          </p:cNvSpPr>
          <p:nvPr>
            <p:ph type="sldNum" sz="quarter" idx="12"/>
          </p:nvPr>
        </p:nvSpPr>
        <p:spPr/>
        <p:txBody>
          <a:bodyPr/>
          <a:lstStyle/>
          <a:p>
            <a:fld id="{D57F1E4F-1CFF-5643-939E-217C01CDF565}" type="slidenum">
              <a:rPr lang="en-US" smtClean="0"/>
              <a:pPr/>
              <a:t>26</a:t>
            </a:fld>
            <a:endParaRPr lang="en-US" dirty="0"/>
          </a:p>
        </p:txBody>
      </p:sp>
      <p:sp>
        <p:nvSpPr>
          <p:cNvPr id="7" name="מלבן 6"/>
          <p:cNvSpPr/>
          <p:nvPr/>
        </p:nvSpPr>
        <p:spPr>
          <a:xfrm>
            <a:off x="320262" y="6308273"/>
            <a:ext cx="2356799" cy="375552"/>
          </a:xfrm>
          <a:prstGeom prst="rect">
            <a:avLst/>
          </a:prstGeom>
        </p:spPr>
        <p:txBody>
          <a:bodyPr wrap="none">
            <a:spAutoFit/>
          </a:bodyPr>
          <a:lstStyle/>
          <a:p>
            <a:pPr algn="l">
              <a:lnSpc>
                <a:spcPct val="107000"/>
              </a:lnSpc>
              <a:spcAft>
                <a:spcPts val="800"/>
              </a:spcAft>
            </a:pPr>
            <a:r>
              <a:rPr lang="en-US" dirty="0" err="1">
                <a:latin typeface="Calibri" panose="020F0502020204030204" pitchFamily="34" charset="0"/>
                <a:ea typeface="Calibri" panose="020F0502020204030204" pitchFamily="34" charset="0"/>
                <a:cs typeface="Arial" panose="020B0604020202020204" pitchFamily="34" charset="0"/>
              </a:rPr>
              <a:t>Craske</a:t>
            </a:r>
            <a:r>
              <a:rPr lang="en-US" dirty="0">
                <a:latin typeface="Calibri" panose="020F0502020204030204" pitchFamily="34" charset="0"/>
                <a:ea typeface="Calibri" panose="020F0502020204030204" pitchFamily="34" charset="0"/>
                <a:cs typeface="Arial" panose="020B0604020202020204" pitchFamily="34" charset="0"/>
              </a:rPr>
              <a:t> &amp; Waters, 2005</a:t>
            </a:r>
          </a:p>
        </p:txBody>
      </p:sp>
    </p:spTree>
    <p:extLst>
      <p:ext uri="{BB962C8B-B14F-4D97-AF65-F5344CB8AC3E}">
        <p14:creationId xmlns:p14="http://schemas.microsoft.com/office/powerpoint/2010/main" val="1295330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latin typeface="David" panose="020E0502060401010101" pitchFamily="34" charset="-79"/>
                <a:cs typeface="David" panose="020E0502060401010101" pitchFamily="34" charset="-79"/>
              </a:rPr>
              <a:t>אטיולוגיה</a:t>
            </a:r>
            <a:br>
              <a:rPr lang="he-IL" dirty="0">
                <a:latin typeface="David" panose="020E0502060401010101" pitchFamily="34" charset="-79"/>
                <a:cs typeface="David" panose="020E0502060401010101" pitchFamily="34" charset="-79"/>
              </a:rPr>
            </a:br>
            <a:r>
              <a:rPr lang="he-IL" sz="3600" dirty="0" smtClean="0">
                <a:latin typeface="David" panose="020E0502060401010101" pitchFamily="34" charset="-79"/>
                <a:cs typeface="David" panose="020E0502060401010101" pitchFamily="34" charset="-79"/>
              </a:rPr>
              <a:t>קוגניטיבי</a:t>
            </a:r>
            <a:endParaRPr lang="he-IL" dirty="0">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a:xfrm>
            <a:off x="483555" y="1623029"/>
            <a:ext cx="11263371" cy="4088148"/>
          </a:xfrm>
        </p:spPr>
        <p:txBody>
          <a:bodyPr>
            <a:noAutofit/>
          </a:bodyPr>
          <a:lstStyle/>
          <a:p>
            <a:pPr>
              <a:buFont typeface="Wingdings" panose="05000000000000000000" pitchFamily="2" charset="2"/>
              <a:buChar char="v"/>
            </a:pPr>
            <a:r>
              <a:rPr lang="he-IL" sz="3200" dirty="0">
                <a:latin typeface="David" panose="020E0502060401010101" pitchFamily="34" charset="-79"/>
                <a:cs typeface="David" panose="020E0502060401010101" pitchFamily="34" charset="-79"/>
              </a:rPr>
              <a:t>הטיות קוגניטיביות – תהליך אופייני </a:t>
            </a:r>
          </a:p>
          <a:p>
            <a:pPr lvl="1">
              <a:buFont typeface="Wingdings" panose="05000000000000000000" pitchFamily="2" charset="2"/>
              <a:buChar char="v"/>
            </a:pPr>
            <a:r>
              <a:rPr lang="he-IL" sz="3200" dirty="0">
                <a:latin typeface="David" panose="020E0502060401010101" pitchFamily="34" charset="-79"/>
                <a:cs typeface="David" panose="020E0502060401010101" pitchFamily="34" charset="-79"/>
              </a:rPr>
              <a:t>גורם אטיולוגי ו"מתחזק"</a:t>
            </a:r>
          </a:p>
          <a:p>
            <a:pPr>
              <a:buFont typeface="Wingdings" panose="05000000000000000000" pitchFamily="2" charset="2"/>
              <a:buChar char="v"/>
            </a:pPr>
            <a:r>
              <a:rPr lang="he-IL" sz="3200" dirty="0">
                <a:latin typeface="David" panose="020E0502060401010101" pitchFamily="34" charset="-79"/>
                <a:cs typeface="David" panose="020E0502060401010101" pitchFamily="34" charset="-79"/>
              </a:rPr>
              <a:t>הטיית קשב לגירוי מאיים בשלבי </a:t>
            </a:r>
            <a:r>
              <a:rPr lang="he-IL" sz="3200" dirty="0" smtClean="0">
                <a:latin typeface="David" panose="020E0502060401010101" pitchFamily="34" charset="-79"/>
                <a:cs typeface="David" panose="020E0502060401010101" pitchFamily="34" charset="-79"/>
              </a:rPr>
              <a:t>עיבוד שונים</a:t>
            </a:r>
            <a:endParaRPr lang="he-IL" sz="3200" dirty="0">
              <a:latin typeface="David" panose="020E0502060401010101" pitchFamily="34" charset="-79"/>
              <a:cs typeface="David" panose="020E0502060401010101" pitchFamily="34" charset="-79"/>
            </a:endParaRPr>
          </a:p>
          <a:p>
            <a:pPr>
              <a:buFont typeface="Wingdings" panose="05000000000000000000" pitchFamily="2" charset="2"/>
              <a:buChar char="v"/>
            </a:pPr>
            <a:r>
              <a:rPr lang="he-IL" sz="3200" dirty="0">
                <a:latin typeface="David" panose="020E0502060401010101" pitchFamily="34" charset="-79"/>
                <a:cs typeface="David" panose="020E0502060401010101" pitchFamily="34" charset="-79"/>
              </a:rPr>
              <a:t>הימנעות מאיום בשלבי עיבוד </a:t>
            </a:r>
            <a:r>
              <a:rPr lang="he-IL" sz="3200" dirty="0" smtClean="0">
                <a:latin typeface="David" panose="020E0502060401010101" pitchFamily="34" charset="-79"/>
                <a:cs typeface="David" panose="020E0502060401010101" pitchFamily="34" charset="-79"/>
              </a:rPr>
              <a:t>מתקדמים - מאפיין </a:t>
            </a:r>
            <a:r>
              <a:rPr lang="he-IL" sz="3200" dirty="0">
                <a:latin typeface="David" panose="020E0502060401010101" pitchFamily="34" charset="-79"/>
                <a:cs typeface="David" panose="020E0502060401010101" pitchFamily="34" charset="-79"/>
              </a:rPr>
              <a:t>יותר </a:t>
            </a:r>
            <a:r>
              <a:rPr lang="en-US" sz="3200" dirty="0">
                <a:latin typeface="David" panose="020E0502060401010101" pitchFamily="34" charset="-79"/>
                <a:cs typeface="David" panose="020E0502060401010101" pitchFamily="34" charset="-79"/>
              </a:rPr>
              <a:t>SP</a:t>
            </a:r>
            <a:r>
              <a:rPr lang="he-IL" sz="3200" dirty="0">
                <a:latin typeface="David" panose="020E0502060401010101" pitchFamily="34" charset="-79"/>
                <a:cs typeface="David" panose="020E0502060401010101" pitchFamily="34" charset="-79"/>
              </a:rPr>
              <a:t> ופחות </a:t>
            </a:r>
            <a:r>
              <a:rPr lang="en-US" sz="3200" dirty="0">
                <a:latin typeface="David" panose="020E0502060401010101" pitchFamily="34" charset="-79"/>
                <a:cs typeface="David" panose="020E0502060401010101" pitchFamily="34" charset="-79"/>
              </a:rPr>
              <a:t>GAD</a:t>
            </a:r>
            <a:r>
              <a:rPr lang="he-IL" sz="3200" dirty="0">
                <a:latin typeface="David" panose="020E0502060401010101" pitchFamily="34" charset="-79"/>
                <a:cs typeface="David" panose="020E0502060401010101" pitchFamily="34" charset="-79"/>
              </a:rPr>
              <a:t> </a:t>
            </a:r>
            <a:endParaRPr lang="he-IL" sz="3200" dirty="0" smtClean="0">
              <a:latin typeface="David" panose="020E0502060401010101" pitchFamily="34" charset="-79"/>
              <a:cs typeface="David" panose="020E0502060401010101" pitchFamily="34" charset="-79"/>
            </a:endParaRPr>
          </a:p>
          <a:p>
            <a:pPr marL="342900" lvl="1" indent="-342900">
              <a:buFont typeface="Wingdings" panose="05000000000000000000" pitchFamily="2" charset="2"/>
              <a:buChar char="v"/>
            </a:pPr>
            <a:r>
              <a:rPr lang="he-IL" sz="3200" dirty="0">
                <a:latin typeface="David" panose="020E0502060401010101" pitchFamily="34" charset="-79"/>
                <a:cs typeface="David" panose="020E0502060401010101" pitchFamily="34" charset="-79"/>
              </a:rPr>
              <a:t>יכולת שליטה </a:t>
            </a:r>
            <a:r>
              <a:rPr lang="he-IL" sz="3200" dirty="0" err="1">
                <a:latin typeface="David" panose="020E0502060401010101" pitchFamily="34" charset="-79"/>
                <a:cs typeface="David" panose="020E0502060401010101" pitchFamily="34" charset="-79"/>
              </a:rPr>
              <a:t>קשבית</a:t>
            </a:r>
            <a:r>
              <a:rPr lang="he-IL" sz="3200" dirty="0">
                <a:latin typeface="David" panose="020E0502060401010101" pitchFamily="34" charset="-79"/>
                <a:cs typeface="David" panose="020E0502060401010101" pitchFamily="34" charset="-79"/>
              </a:rPr>
              <a:t> המאפיינת סוגי חרדה שונים </a:t>
            </a:r>
            <a:r>
              <a:rPr lang="he-IL" sz="3200" dirty="0" smtClean="0">
                <a:latin typeface="David" panose="020E0502060401010101" pitchFamily="34" charset="-79"/>
                <a:cs typeface="David" panose="020E0502060401010101" pitchFamily="34" charset="-79"/>
              </a:rPr>
              <a:t>(?)</a:t>
            </a:r>
            <a:endParaRPr lang="he-IL" sz="2000" dirty="0">
              <a:latin typeface="David" panose="020E0502060401010101" pitchFamily="34" charset="-79"/>
              <a:cs typeface="David" panose="020E0502060401010101" pitchFamily="34" charset="-79"/>
            </a:endParaRPr>
          </a:p>
          <a:p>
            <a:pPr>
              <a:buFont typeface="Wingdings" panose="05000000000000000000" pitchFamily="2" charset="2"/>
              <a:buChar char="v"/>
            </a:pPr>
            <a:r>
              <a:rPr lang="he-IL" sz="3200" dirty="0" smtClean="0">
                <a:latin typeface="David" panose="020E0502060401010101" pitchFamily="34" charset="-79"/>
                <a:cs typeface="David" panose="020E0502060401010101" pitchFamily="34" charset="-79"/>
              </a:rPr>
              <a:t>שיפוט </a:t>
            </a:r>
          </a:p>
          <a:p>
            <a:pPr lvl="1">
              <a:buFont typeface="Wingdings" panose="05000000000000000000" pitchFamily="2" charset="2"/>
              <a:buChar char="v"/>
            </a:pPr>
            <a:r>
              <a:rPr lang="he-IL" sz="3200" dirty="0" smtClean="0">
                <a:latin typeface="David" panose="020E0502060401010101" pitchFamily="34" charset="-79"/>
                <a:cs typeface="David" panose="020E0502060401010101" pitchFamily="34" charset="-79"/>
              </a:rPr>
              <a:t>הערכת </a:t>
            </a:r>
            <a:r>
              <a:rPr lang="he-IL" sz="3200" dirty="0">
                <a:latin typeface="David" panose="020E0502060401010101" pitchFamily="34" charset="-79"/>
                <a:cs typeface="David" panose="020E0502060401010101" pitchFamily="34" charset="-79"/>
              </a:rPr>
              <a:t>יתר לסכנה אישית מאירועים שליליים </a:t>
            </a:r>
          </a:p>
          <a:p>
            <a:pPr lvl="1">
              <a:buFont typeface="Wingdings" panose="05000000000000000000" pitchFamily="2" charset="2"/>
              <a:buChar char="v"/>
            </a:pPr>
            <a:r>
              <a:rPr lang="he-IL" sz="3200" dirty="0">
                <a:latin typeface="David" panose="020E0502060401010101" pitchFamily="34" charset="-79"/>
                <a:cs typeface="David" panose="020E0502060401010101" pitchFamily="34" charset="-79"/>
              </a:rPr>
              <a:t>ציפיות מאירועים ותוצאות שליליות</a:t>
            </a:r>
          </a:p>
        </p:txBody>
      </p:sp>
      <p:sp>
        <p:nvSpPr>
          <p:cNvPr id="4" name="מציין מיקום של מספר שקופית 3"/>
          <p:cNvSpPr>
            <a:spLocks noGrp="1"/>
          </p:cNvSpPr>
          <p:nvPr>
            <p:ph type="sldNum" sz="quarter" idx="12"/>
          </p:nvPr>
        </p:nvSpPr>
        <p:spPr/>
        <p:txBody>
          <a:bodyPr/>
          <a:lstStyle/>
          <a:p>
            <a:fld id="{D57F1E4F-1CFF-5643-939E-217C01CDF565}" type="slidenum">
              <a:rPr lang="en-US" smtClean="0"/>
              <a:pPr/>
              <a:t>27</a:t>
            </a:fld>
            <a:endParaRPr lang="en-US" dirty="0"/>
          </a:p>
        </p:txBody>
      </p:sp>
      <p:sp>
        <p:nvSpPr>
          <p:cNvPr id="7" name="מלבן 6"/>
          <p:cNvSpPr/>
          <p:nvPr/>
        </p:nvSpPr>
        <p:spPr>
          <a:xfrm>
            <a:off x="320262" y="6308273"/>
            <a:ext cx="2356799" cy="375552"/>
          </a:xfrm>
          <a:prstGeom prst="rect">
            <a:avLst/>
          </a:prstGeom>
        </p:spPr>
        <p:txBody>
          <a:bodyPr wrap="none">
            <a:spAutoFit/>
          </a:bodyPr>
          <a:lstStyle/>
          <a:p>
            <a:pPr algn="l">
              <a:lnSpc>
                <a:spcPct val="107000"/>
              </a:lnSpc>
              <a:spcAft>
                <a:spcPts val="800"/>
              </a:spcAft>
            </a:pPr>
            <a:r>
              <a:rPr lang="en-US" dirty="0" err="1">
                <a:latin typeface="Calibri" panose="020F0502020204030204" pitchFamily="34" charset="0"/>
                <a:ea typeface="Calibri" panose="020F0502020204030204" pitchFamily="34" charset="0"/>
                <a:cs typeface="Arial" panose="020B0604020202020204" pitchFamily="34" charset="0"/>
              </a:rPr>
              <a:t>Craske</a:t>
            </a:r>
            <a:r>
              <a:rPr lang="en-US" dirty="0">
                <a:latin typeface="Calibri" panose="020F0502020204030204" pitchFamily="34" charset="0"/>
                <a:ea typeface="Calibri" panose="020F0502020204030204" pitchFamily="34" charset="0"/>
                <a:cs typeface="Arial" panose="020B0604020202020204" pitchFamily="34" charset="0"/>
              </a:rPr>
              <a:t> &amp; Waters, 2005</a:t>
            </a:r>
          </a:p>
        </p:txBody>
      </p:sp>
    </p:spTree>
    <p:extLst>
      <p:ext uri="{BB962C8B-B14F-4D97-AF65-F5344CB8AC3E}">
        <p14:creationId xmlns:p14="http://schemas.microsoft.com/office/powerpoint/2010/main" val="17527068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latin typeface="David" panose="020E0502060401010101" pitchFamily="34" charset="-79"/>
                <a:cs typeface="David" panose="020E0502060401010101" pitchFamily="34" charset="-79"/>
              </a:rPr>
              <a:t>אטיולוגיה</a:t>
            </a:r>
            <a:br>
              <a:rPr lang="he-IL" dirty="0">
                <a:latin typeface="David" panose="020E0502060401010101" pitchFamily="34" charset="-79"/>
                <a:cs typeface="David" panose="020E0502060401010101" pitchFamily="34" charset="-79"/>
              </a:rPr>
            </a:br>
            <a:r>
              <a:rPr lang="he-IL" sz="3600" dirty="0">
                <a:latin typeface="David" panose="020E0502060401010101" pitchFamily="34" charset="-79"/>
                <a:cs typeface="David" panose="020E0502060401010101" pitchFamily="34" charset="-79"/>
              </a:rPr>
              <a:t>למידה אסוציאטיבית</a:t>
            </a:r>
            <a:endParaRPr lang="he-IL" dirty="0">
              <a:latin typeface="David" panose="020E0502060401010101" pitchFamily="34" charset="-79"/>
              <a:cs typeface="David" panose="020E0502060401010101" pitchFamily="34" charset="-79"/>
            </a:endParaRPr>
          </a:p>
        </p:txBody>
      </p:sp>
      <p:sp>
        <p:nvSpPr>
          <p:cNvPr id="4" name="מציין מיקום של מספר שקופית 3"/>
          <p:cNvSpPr>
            <a:spLocks noGrp="1"/>
          </p:cNvSpPr>
          <p:nvPr>
            <p:ph type="sldNum" sz="quarter" idx="12"/>
          </p:nvPr>
        </p:nvSpPr>
        <p:spPr/>
        <p:txBody>
          <a:bodyPr/>
          <a:lstStyle/>
          <a:p>
            <a:fld id="{D57F1E4F-1CFF-5643-939E-217C01CDF565}" type="slidenum">
              <a:rPr lang="en-US" smtClean="0"/>
              <a:pPr/>
              <a:t>28</a:t>
            </a:fld>
            <a:endParaRPr lang="en-US" dirty="0"/>
          </a:p>
        </p:txBody>
      </p:sp>
      <p:sp>
        <p:nvSpPr>
          <p:cNvPr id="6" name="מציין מיקום תוכן 2"/>
          <p:cNvSpPr txBox="1">
            <a:spLocks/>
          </p:cNvSpPr>
          <p:nvPr/>
        </p:nvSpPr>
        <p:spPr>
          <a:xfrm>
            <a:off x="73152" y="2078318"/>
            <a:ext cx="11850143" cy="4195481"/>
          </a:xfrm>
          <a:prstGeom prst="rect">
            <a:avLst/>
          </a:prstGeom>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buFont typeface="Wingdings" panose="05000000000000000000" pitchFamily="2" charset="2"/>
              <a:buChar char="v"/>
            </a:pPr>
            <a:r>
              <a:rPr lang="he-IL" sz="4000" dirty="0">
                <a:latin typeface="David" panose="020E0502060401010101" pitchFamily="34" charset="-79"/>
                <a:cs typeface="David" panose="020E0502060401010101" pitchFamily="34" charset="-79"/>
              </a:rPr>
              <a:t>אירועי חיים ייחודיים: </a:t>
            </a:r>
            <a:r>
              <a:rPr lang="en-US" sz="4000" dirty="0">
                <a:latin typeface="David" panose="020E0502060401010101" pitchFamily="34" charset="-79"/>
                <a:cs typeface="David" panose="020E0502060401010101" pitchFamily="34" charset="-79"/>
              </a:rPr>
              <a:t>SP, PD &gt; GAD</a:t>
            </a:r>
            <a:endParaRPr lang="he-IL" sz="4000" dirty="0">
              <a:latin typeface="David" panose="020E0502060401010101" pitchFamily="34" charset="-79"/>
              <a:cs typeface="David" panose="020E0502060401010101" pitchFamily="34" charset="-79"/>
            </a:endParaRPr>
          </a:p>
          <a:p>
            <a:pPr>
              <a:buFont typeface="Wingdings" panose="05000000000000000000" pitchFamily="2" charset="2"/>
              <a:buChar char="v"/>
            </a:pPr>
            <a:r>
              <a:rPr lang="he-IL" sz="4000" dirty="0">
                <a:latin typeface="David" panose="020E0502060401010101" pitchFamily="34" charset="-79"/>
                <a:cs typeface="David" panose="020E0502060401010101" pitchFamily="34" charset="-79"/>
              </a:rPr>
              <a:t>ניסויי התניה בקופים – פקטור משמעותי לרכישת </a:t>
            </a:r>
            <a:r>
              <a:rPr lang="en-US" sz="4000" dirty="0">
                <a:latin typeface="David" panose="020E0502060401010101" pitchFamily="34" charset="-79"/>
                <a:cs typeface="David" panose="020E0502060401010101" pitchFamily="34" charset="-79"/>
              </a:rPr>
              <a:t>SP</a:t>
            </a:r>
            <a:endParaRPr lang="he-IL" sz="4000" dirty="0">
              <a:latin typeface="David" panose="020E0502060401010101" pitchFamily="34" charset="-79"/>
              <a:cs typeface="David" panose="020E0502060401010101" pitchFamily="34" charset="-79"/>
            </a:endParaRPr>
          </a:p>
          <a:p>
            <a:pPr>
              <a:buFont typeface="Wingdings" panose="05000000000000000000" pitchFamily="2" charset="2"/>
              <a:buChar char="v"/>
            </a:pPr>
            <a:r>
              <a:rPr lang="he-IL" sz="4000" dirty="0">
                <a:latin typeface="David" panose="020E0502060401010101" pitchFamily="34" charset="-79"/>
                <a:cs typeface="David" panose="020E0502060401010101" pitchFamily="34" charset="-79"/>
              </a:rPr>
              <a:t>פקטורים ייחודיים מסבירים מעט מהשונות ב-</a:t>
            </a:r>
            <a:r>
              <a:rPr lang="en-US" sz="4000" dirty="0">
                <a:latin typeface="David" panose="020E0502060401010101" pitchFamily="34" charset="-79"/>
                <a:cs typeface="David" panose="020E0502060401010101" pitchFamily="34" charset="-79"/>
              </a:rPr>
              <a:t>GAD</a:t>
            </a:r>
          </a:p>
          <a:p>
            <a:pPr>
              <a:buFont typeface="Wingdings" panose="05000000000000000000" pitchFamily="2" charset="2"/>
              <a:buChar char="v"/>
            </a:pPr>
            <a:r>
              <a:rPr lang="en-US" sz="4000" dirty="0">
                <a:latin typeface="David" panose="020E0502060401010101" pitchFamily="34" charset="-79"/>
                <a:cs typeface="David" panose="020E0502060401010101" pitchFamily="34" charset="-79"/>
              </a:rPr>
              <a:t>PD</a:t>
            </a:r>
            <a:r>
              <a:rPr lang="he-IL" sz="4000" dirty="0">
                <a:latin typeface="David" panose="020E0502060401010101" pitchFamily="34" charset="-79"/>
                <a:cs typeface="David" panose="020E0502060401010101" pitchFamily="34" charset="-79"/>
              </a:rPr>
              <a:t> – דיווח יתר על תסמינים ומחלות גופניים בעבר</a:t>
            </a:r>
          </a:p>
          <a:p>
            <a:pPr lvl="1">
              <a:buFont typeface="Wingdings" panose="05000000000000000000" pitchFamily="2" charset="2"/>
              <a:buChar char="v"/>
            </a:pPr>
            <a:r>
              <a:rPr lang="he-IL" sz="3800" dirty="0">
                <a:latin typeface="David" panose="020E0502060401010101" pitchFamily="34" charset="-79"/>
                <a:cs typeface="David" panose="020E0502060401010101" pitchFamily="34" charset="-79"/>
              </a:rPr>
              <a:t>קישור אסוציאטיבי: תחושות גופניות </a:t>
            </a:r>
            <a:r>
              <a:rPr lang="he-IL" sz="3800" dirty="0">
                <a:latin typeface="David" panose="020E0502060401010101" pitchFamily="34" charset="-79"/>
                <a:cs typeface="David" panose="020E0502060401010101" pitchFamily="34" charset="-79"/>
                <a:sym typeface="Wingdings" panose="05000000000000000000" pitchFamily="2" charset="2"/>
              </a:rPr>
              <a:t> </a:t>
            </a:r>
            <a:r>
              <a:rPr lang="he-IL" sz="3800" dirty="0">
                <a:latin typeface="David" panose="020E0502060401010101" pitchFamily="34" charset="-79"/>
                <a:cs typeface="David" panose="020E0502060401010101" pitchFamily="34" charset="-79"/>
              </a:rPr>
              <a:t>חרדה (בהתקף)</a:t>
            </a:r>
          </a:p>
        </p:txBody>
      </p:sp>
      <p:sp>
        <p:nvSpPr>
          <p:cNvPr id="7" name="מלבן 6"/>
          <p:cNvSpPr/>
          <p:nvPr/>
        </p:nvSpPr>
        <p:spPr>
          <a:xfrm>
            <a:off x="320262" y="6308273"/>
            <a:ext cx="2356799" cy="375552"/>
          </a:xfrm>
          <a:prstGeom prst="rect">
            <a:avLst/>
          </a:prstGeom>
        </p:spPr>
        <p:txBody>
          <a:bodyPr wrap="none">
            <a:spAutoFit/>
          </a:bodyPr>
          <a:lstStyle/>
          <a:p>
            <a:pPr algn="l">
              <a:lnSpc>
                <a:spcPct val="107000"/>
              </a:lnSpc>
              <a:spcAft>
                <a:spcPts val="800"/>
              </a:spcAft>
            </a:pPr>
            <a:r>
              <a:rPr lang="en-US" dirty="0" err="1">
                <a:latin typeface="Calibri" panose="020F0502020204030204" pitchFamily="34" charset="0"/>
                <a:ea typeface="Calibri" panose="020F0502020204030204" pitchFamily="34" charset="0"/>
                <a:cs typeface="Arial" panose="020B0604020202020204" pitchFamily="34" charset="0"/>
              </a:rPr>
              <a:t>Craske</a:t>
            </a:r>
            <a:r>
              <a:rPr lang="en-US" dirty="0">
                <a:latin typeface="Calibri" panose="020F0502020204030204" pitchFamily="34" charset="0"/>
                <a:ea typeface="Calibri" panose="020F0502020204030204" pitchFamily="34" charset="0"/>
                <a:cs typeface="Arial" panose="020B0604020202020204" pitchFamily="34" charset="0"/>
              </a:rPr>
              <a:t> &amp; Waters, 2005</a:t>
            </a:r>
          </a:p>
        </p:txBody>
      </p:sp>
    </p:spTree>
    <p:extLst>
      <p:ext uri="{BB962C8B-B14F-4D97-AF65-F5344CB8AC3E}">
        <p14:creationId xmlns:p14="http://schemas.microsoft.com/office/powerpoint/2010/main" val="15812247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262" y="4403636"/>
            <a:ext cx="3035754" cy="2280189"/>
          </a:xfrm>
          <a:prstGeom prst="rect">
            <a:avLst/>
          </a:prstGeom>
        </p:spPr>
      </p:pic>
      <p:sp>
        <p:nvSpPr>
          <p:cNvPr id="2" name="כותרת 1"/>
          <p:cNvSpPr>
            <a:spLocks noGrp="1"/>
          </p:cNvSpPr>
          <p:nvPr>
            <p:ph type="title"/>
          </p:nvPr>
        </p:nvSpPr>
        <p:spPr/>
        <p:txBody>
          <a:bodyPr/>
          <a:lstStyle/>
          <a:p>
            <a:r>
              <a:rPr lang="he-IL" dirty="0">
                <a:latin typeface="David" panose="020E0502060401010101" pitchFamily="34" charset="-79"/>
                <a:cs typeface="David" panose="020E0502060401010101" pitchFamily="34" charset="-79"/>
              </a:rPr>
              <a:t>אטיולוגיה</a:t>
            </a:r>
            <a:br>
              <a:rPr lang="he-IL" dirty="0">
                <a:latin typeface="David" panose="020E0502060401010101" pitchFamily="34" charset="-79"/>
                <a:cs typeface="David" panose="020E0502060401010101" pitchFamily="34" charset="-79"/>
              </a:rPr>
            </a:br>
            <a:r>
              <a:rPr lang="he-IL" sz="3600" dirty="0">
                <a:latin typeface="David" panose="020E0502060401010101" pitchFamily="34" charset="-79"/>
                <a:cs typeface="David" panose="020E0502060401010101" pitchFamily="34" charset="-79"/>
              </a:rPr>
              <a:t>למידה אסוציאטיבית - </a:t>
            </a:r>
            <a:r>
              <a:rPr lang="en-US" sz="3600" dirty="0">
                <a:latin typeface="David" panose="020E0502060401010101" pitchFamily="34" charset="-79"/>
                <a:cs typeface="David" panose="020E0502060401010101" pitchFamily="34" charset="-79"/>
              </a:rPr>
              <a:t>SP</a:t>
            </a:r>
            <a:endParaRPr lang="he-IL" dirty="0">
              <a:latin typeface="David" panose="020E0502060401010101" pitchFamily="34" charset="-79"/>
              <a:cs typeface="David" panose="020E0502060401010101" pitchFamily="34" charset="-79"/>
            </a:endParaRPr>
          </a:p>
        </p:txBody>
      </p:sp>
      <p:sp>
        <p:nvSpPr>
          <p:cNvPr id="4" name="מציין מיקום של מספר שקופית 3"/>
          <p:cNvSpPr>
            <a:spLocks noGrp="1"/>
          </p:cNvSpPr>
          <p:nvPr>
            <p:ph type="sldNum" sz="quarter" idx="12"/>
          </p:nvPr>
        </p:nvSpPr>
        <p:spPr/>
        <p:txBody>
          <a:bodyPr/>
          <a:lstStyle/>
          <a:p>
            <a:fld id="{D57F1E4F-1CFF-5643-939E-217C01CDF565}" type="slidenum">
              <a:rPr lang="en-US" smtClean="0"/>
              <a:pPr/>
              <a:t>29</a:t>
            </a:fld>
            <a:endParaRPr lang="en-US" dirty="0"/>
          </a:p>
        </p:txBody>
      </p:sp>
      <p:sp>
        <p:nvSpPr>
          <p:cNvPr id="6" name="מציין מיקום תוכן 2"/>
          <p:cNvSpPr txBox="1">
            <a:spLocks/>
          </p:cNvSpPr>
          <p:nvPr/>
        </p:nvSpPr>
        <p:spPr>
          <a:xfrm>
            <a:off x="73152" y="2078318"/>
            <a:ext cx="11850143" cy="4195481"/>
          </a:xfrm>
          <a:prstGeom prst="rect">
            <a:avLst/>
          </a:prstGeom>
        </p:spPr>
        <p:txBody>
          <a:bodyPr vert="horz" lIns="91440" tIns="45720" rIns="91440" bIns="45720" rtlCol="0">
            <a:normAutofit fontScale="85000" lnSpcReduction="10000"/>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he-IL" sz="4000" dirty="0">
                <a:latin typeface="David" panose="020E0502060401010101" pitchFamily="34" charset="-79"/>
                <a:cs typeface="David" panose="020E0502060401010101" pitchFamily="34" charset="-79"/>
              </a:rPr>
              <a:t>פקטורים ספציפיים מסבירים יותר בהשוואה לנוירוטיות</a:t>
            </a:r>
          </a:p>
          <a:p>
            <a:r>
              <a:rPr lang="en-US" sz="4000" dirty="0">
                <a:latin typeface="David" panose="020E0502060401010101" pitchFamily="34" charset="-79"/>
                <a:cs typeface="David" panose="020E0502060401010101" pitchFamily="34" charset="-79"/>
              </a:rPr>
              <a:t>SP</a:t>
            </a:r>
            <a:r>
              <a:rPr lang="he-IL" sz="4000" dirty="0">
                <a:latin typeface="David" panose="020E0502060401010101" pitchFamily="34" charset="-79"/>
                <a:cs typeface="David" panose="020E0502060401010101" pitchFamily="34" charset="-79"/>
              </a:rPr>
              <a:t> בקרב ילדים </a:t>
            </a:r>
          </a:p>
          <a:p>
            <a:pPr lvl="1"/>
            <a:r>
              <a:rPr lang="en-US" sz="3800" dirty="0">
                <a:latin typeface="David" panose="020E0502060401010101" pitchFamily="34" charset="-79"/>
                <a:cs typeface="David" panose="020E0502060401010101" pitchFamily="34" charset="-79"/>
              </a:rPr>
              <a:t>Modeling</a:t>
            </a:r>
            <a:r>
              <a:rPr lang="he-IL" sz="3800" dirty="0">
                <a:latin typeface="David" panose="020E0502060401010101" pitchFamily="34" charset="-79"/>
                <a:cs typeface="David" panose="020E0502060401010101" pitchFamily="34" charset="-79"/>
              </a:rPr>
              <a:t> וציפיות ההורים</a:t>
            </a:r>
          </a:p>
          <a:p>
            <a:r>
              <a:rPr lang="en-US" sz="4000" dirty="0">
                <a:latin typeface="David" panose="020E0502060401010101" pitchFamily="34" charset="-79"/>
                <a:cs typeface="David" panose="020E0502060401010101" pitchFamily="34" charset="-79"/>
              </a:rPr>
              <a:t>SP</a:t>
            </a:r>
            <a:r>
              <a:rPr lang="he-IL" sz="4000" dirty="0">
                <a:latin typeface="David" panose="020E0502060401010101" pitchFamily="34" charset="-79"/>
                <a:cs typeface="David" panose="020E0502060401010101" pitchFamily="34" charset="-79"/>
              </a:rPr>
              <a:t> לעומת ביקורת – אין הבדל במספר האירועים הטראומטיים הזכורים </a:t>
            </a:r>
          </a:p>
          <a:p>
            <a:pPr lvl="1"/>
            <a:r>
              <a:rPr lang="en-US" sz="3800" dirty="0">
                <a:latin typeface="David" panose="020E0502060401010101" pitchFamily="34" charset="-79"/>
                <a:cs typeface="David" panose="020E0502060401010101" pitchFamily="34" charset="-79"/>
              </a:rPr>
              <a:t>SP</a:t>
            </a:r>
            <a:r>
              <a:rPr lang="he-IL" sz="3800" dirty="0">
                <a:latin typeface="David" panose="020E0502060401010101" pitchFamily="34" charset="-79"/>
                <a:cs typeface="David" panose="020E0502060401010101" pitchFamily="34" charset="-79"/>
              </a:rPr>
              <a:t> נמנעים יותר (?), גם מאירועים חיוביים שמחסנים</a:t>
            </a:r>
          </a:p>
          <a:p>
            <a:r>
              <a:rPr lang="he-IL" sz="4000" dirty="0">
                <a:latin typeface="David" panose="020E0502060401010101" pitchFamily="34" charset="-79"/>
                <a:cs typeface="David" panose="020E0502060401010101" pitchFamily="34" charset="-79"/>
              </a:rPr>
              <a:t>לרוב לא זוכרים את הטריגר לפוביה (לא אומר שלא היה)</a:t>
            </a:r>
          </a:p>
          <a:p>
            <a:r>
              <a:rPr lang="he-IL" sz="4000" dirty="0">
                <a:latin typeface="David" panose="020E0502060401010101" pitchFamily="34" charset="-79"/>
                <a:cs typeface="David" panose="020E0502060401010101" pitchFamily="34" charset="-79"/>
              </a:rPr>
              <a:t>לא נמצאה פגיעות גנטית לאירועים</a:t>
            </a:r>
          </a:p>
        </p:txBody>
      </p:sp>
      <p:sp>
        <p:nvSpPr>
          <p:cNvPr id="7" name="מלבן 6"/>
          <p:cNvSpPr/>
          <p:nvPr/>
        </p:nvSpPr>
        <p:spPr>
          <a:xfrm>
            <a:off x="320262" y="6308273"/>
            <a:ext cx="2356799" cy="375552"/>
          </a:xfrm>
          <a:prstGeom prst="rect">
            <a:avLst/>
          </a:prstGeom>
        </p:spPr>
        <p:txBody>
          <a:bodyPr wrap="none">
            <a:spAutoFit/>
          </a:bodyPr>
          <a:lstStyle/>
          <a:p>
            <a:pPr algn="l">
              <a:lnSpc>
                <a:spcPct val="107000"/>
              </a:lnSpc>
              <a:spcAft>
                <a:spcPts val="800"/>
              </a:spcAft>
            </a:pPr>
            <a:r>
              <a:rPr lang="en-US" dirty="0" err="1">
                <a:latin typeface="Calibri" panose="020F0502020204030204" pitchFamily="34" charset="0"/>
                <a:ea typeface="Calibri" panose="020F0502020204030204" pitchFamily="34" charset="0"/>
                <a:cs typeface="Arial" panose="020B0604020202020204" pitchFamily="34" charset="0"/>
              </a:rPr>
              <a:t>Craske</a:t>
            </a:r>
            <a:r>
              <a:rPr lang="en-US" dirty="0">
                <a:latin typeface="Calibri" panose="020F0502020204030204" pitchFamily="34" charset="0"/>
                <a:ea typeface="Calibri" panose="020F0502020204030204" pitchFamily="34" charset="0"/>
                <a:cs typeface="Arial" panose="020B0604020202020204" pitchFamily="34" charset="0"/>
              </a:rPr>
              <a:t> &amp; Waters, 2005</a:t>
            </a:r>
          </a:p>
        </p:txBody>
      </p:sp>
    </p:spTree>
    <p:extLst>
      <p:ext uri="{BB962C8B-B14F-4D97-AF65-F5344CB8AC3E}">
        <p14:creationId xmlns:p14="http://schemas.microsoft.com/office/powerpoint/2010/main" val="3048492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latin typeface="David" panose="020E0502060401010101" pitchFamily="34" charset="-79"/>
                <a:cs typeface="David" panose="020E0502060401010101" pitchFamily="34" charset="-79"/>
              </a:rPr>
              <a:t>פוביה ספציפית – קריטריונים לאבחנה</a:t>
            </a:r>
            <a:br>
              <a:rPr lang="he-IL" dirty="0">
                <a:latin typeface="David" panose="020E0502060401010101" pitchFamily="34" charset="-79"/>
                <a:cs typeface="David" panose="020E0502060401010101" pitchFamily="34" charset="-79"/>
              </a:rPr>
            </a:br>
            <a:r>
              <a:rPr lang="en-US" dirty="0">
                <a:latin typeface="David" panose="020E0502060401010101" pitchFamily="34" charset="-79"/>
                <a:cs typeface="David" panose="020E0502060401010101" pitchFamily="34" charset="-79"/>
              </a:rPr>
              <a:t>DSM V</a:t>
            </a:r>
            <a:endParaRPr lang="he-IL" dirty="0">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a:xfrm>
            <a:off x="1103312" y="2052918"/>
            <a:ext cx="10660320" cy="4564125"/>
          </a:xfrm>
        </p:spPr>
        <p:txBody>
          <a:bodyPr>
            <a:normAutofit fontScale="70000" lnSpcReduction="20000"/>
          </a:bodyPr>
          <a:lstStyle/>
          <a:p>
            <a:r>
              <a:rPr lang="he-IL" dirty="0">
                <a:latin typeface="David" panose="020E0502060401010101" pitchFamily="34" charset="-79"/>
                <a:cs typeface="David" panose="020E0502060401010101" pitchFamily="34" charset="-79"/>
              </a:rPr>
              <a:t>פחד או חרדה </a:t>
            </a:r>
            <a:r>
              <a:rPr lang="he-IL" u="sng" dirty="0">
                <a:latin typeface="David" panose="020E0502060401010101" pitchFamily="34" charset="-79"/>
                <a:cs typeface="David" panose="020E0502060401010101" pitchFamily="34" charset="-79"/>
              </a:rPr>
              <a:t>עזים</a:t>
            </a:r>
            <a:r>
              <a:rPr lang="he-IL" dirty="0">
                <a:latin typeface="David" panose="020E0502060401010101" pitchFamily="34" charset="-79"/>
                <a:cs typeface="David" panose="020E0502060401010101" pitchFamily="34" charset="-79"/>
              </a:rPr>
              <a:t> ביחס לאובייקט או מצב ספציפי, שכמעט תמיד מעורר את הפחד/חרדה. </a:t>
            </a:r>
          </a:p>
          <a:p>
            <a:r>
              <a:rPr lang="he-IL" dirty="0">
                <a:latin typeface="David" panose="020E0502060401010101" pitchFamily="34" charset="-79"/>
                <a:cs typeface="David" panose="020E0502060401010101" pitchFamily="34" charset="-79"/>
              </a:rPr>
              <a:t>המטופל מנסה על כן להימנע ממצב/אובייקט זה, או סובל את נוכחותו עם חווית פחד/חרדה עזה. </a:t>
            </a:r>
          </a:p>
          <a:p>
            <a:r>
              <a:rPr lang="he-IL" dirty="0">
                <a:latin typeface="David" panose="020E0502060401010101" pitchFamily="34" charset="-79"/>
                <a:cs typeface="David" panose="020E0502060401010101" pitchFamily="34" charset="-79"/>
              </a:rPr>
              <a:t>הפחד או חרדה חסרי פרופורציה ביחס לסכנה </a:t>
            </a:r>
            <a:r>
              <a:rPr lang="he-IL" dirty="0" err="1">
                <a:latin typeface="David" panose="020E0502060401010101" pitchFamily="34" charset="-79"/>
                <a:cs typeface="David" panose="020E0502060401010101" pitchFamily="34" charset="-79"/>
              </a:rPr>
              <a:t>האמיתית</a:t>
            </a:r>
            <a:r>
              <a:rPr lang="he-IL" dirty="0">
                <a:latin typeface="David" panose="020E0502060401010101" pitchFamily="34" charset="-79"/>
                <a:cs typeface="David" panose="020E0502060401010101" pitchFamily="34" charset="-79"/>
              </a:rPr>
              <a:t> הטמונה באובייקט (התחשבות בקונטקסט התרבותי). </a:t>
            </a:r>
          </a:p>
          <a:p>
            <a:r>
              <a:rPr lang="he-IL" dirty="0">
                <a:latin typeface="David" panose="020E0502060401010101" pitchFamily="34" charset="-79"/>
                <a:cs typeface="David" panose="020E0502060401010101" pitchFamily="34" charset="-79"/>
              </a:rPr>
              <a:t>הפחד מתמיד למשך 6 חודשים לפחות. </a:t>
            </a:r>
          </a:p>
          <a:p>
            <a:r>
              <a:rPr lang="he-IL" dirty="0">
                <a:latin typeface="David" panose="020E0502060401010101" pitchFamily="34" charset="-79"/>
                <a:cs typeface="David" panose="020E0502060401010101" pitchFamily="34" charset="-79"/>
              </a:rPr>
              <a:t>ישנם </a:t>
            </a:r>
            <a:r>
              <a:rPr lang="en-US" dirty="0">
                <a:latin typeface="David" panose="020E0502060401010101" pitchFamily="34" charset="-79"/>
                <a:cs typeface="David" panose="020E0502060401010101" pitchFamily="34" charset="-79"/>
              </a:rPr>
              <a:t>specifiers</a:t>
            </a:r>
            <a:r>
              <a:rPr lang="he-IL" dirty="0">
                <a:latin typeface="David" panose="020E0502060401010101" pitchFamily="34" charset="-79"/>
                <a:cs typeface="David" panose="020E0502060401010101" pitchFamily="34" charset="-79"/>
              </a:rPr>
              <a:t> להפרעה בהתאם לקטגוריה אליה משתייך האובייקט</a:t>
            </a:r>
          </a:p>
          <a:p>
            <a:r>
              <a:rPr lang="he-IL" dirty="0">
                <a:latin typeface="David" panose="020E0502060401010101" pitchFamily="34" charset="-79"/>
                <a:cs typeface="David" panose="020E0502060401010101" pitchFamily="34" charset="-79"/>
              </a:rPr>
              <a:t>הכמות הממוצעת של אובייקטים </a:t>
            </a:r>
            <a:r>
              <a:rPr lang="he-IL" dirty="0" err="1">
                <a:latin typeface="David" panose="020E0502060401010101" pitchFamily="34" charset="-79"/>
                <a:cs typeface="David" panose="020E0502060401010101" pitchFamily="34" charset="-79"/>
              </a:rPr>
              <a:t>פוביים</a:t>
            </a:r>
            <a:r>
              <a:rPr lang="he-IL" dirty="0">
                <a:latin typeface="David" panose="020E0502060401010101" pitchFamily="34" charset="-79"/>
                <a:cs typeface="David" panose="020E0502060401010101" pitchFamily="34" charset="-79"/>
              </a:rPr>
              <a:t> (לאנשים עם </a:t>
            </a:r>
            <a:r>
              <a:rPr lang="en-US" dirty="0">
                <a:latin typeface="David" panose="020E0502060401010101" pitchFamily="34" charset="-79"/>
                <a:cs typeface="David" panose="020E0502060401010101" pitchFamily="34" charset="-79"/>
              </a:rPr>
              <a:t>SP</a:t>
            </a:r>
            <a:r>
              <a:rPr lang="he-IL" dirty="0">
                <a:latin typeface="David" panose="020E0502060401010101" pitchFamily="34" charset="-79"/>
                <a:cs typeface="David" panose="020E0502060401010101" pitchFamily="34" charset="-79"/>
              </a:rPr>
              <a:t>) היא 3 אובייקטים, כאשר 75% מהמאובחנים עם </a:t>
            </a:r>
            <a:r>
              <a:rPr lang="en-US" dirty="0">
                <a:latin typeface="David" panose="020E0502060401010101" pitchFamily="34" charset="-79"/>
                <a:cs typeface="David" panose="020E0502060401010101" pitchFamily="34" charset="-79"/>
              </a:rPr>
              <a:t>SP</a:t>
            </a:r>
            <a:r>
              <a:rPr lang="he-IL" dirty="0">
                <a:latin typeface="David" panose="020E0502060401010101" pitchFamily="34" charset="-79"/>
                <a:cs typeface="David" panose="020E0502060401010101" pitchFamily="34" charset="-79"/>
              </a:rPr>
              <a:t> פוחדים מיותר מאובייקט אחד. </a:t>
            </a:r>
          </a:p>
          <a:p>
            <a:r>
              <a:rPr lang="he-IL" dirty="0">
                <a:latin typeface="David" panose="020E0502060401010101" pitchFamily="34" charset="-79"/>
                <a:cs typeface="David" panose="020E0502060401010101" pitchFamily="34" charset="-79"/>
              </a:rPr>
              <a:t>קיים יחס ישר בין כמות האובייקטים למידת המצוקה ופגיעה באיכות החיים.</a:t>
            </a:r>
            <a:endParaRPr lang="en-US" dirty="0">
              <a:latin typeface="David" panose="020E0502060401010101" pitchFamily="34" charset="-79"/>
              <a:cs typeface="David" panose="020E0502060401010101" pitchFamily="34" charset="-79"/>
            </a:endParaRPr>
          </a:p>
          <a:p>
            <a:r>
              <a:rPr lang="he-IL" dirty="0">
                <a:latin typeface="David" panose="020E0502060401010101" pitchFamily="34" charset="-79"/>
                <a:cs typeface="David" panose="020E0502060401010101" pitchFamily="34" charset="-79"/>
              </a:rPr>
              <a:t>הפחד/חרדה מתוחמים לאובייקט </a:t>
            </a:r>
            <a:r>
              <a:rPr lang="he-IL" dirty="0" err="1">
                <a:latin typeface="David" panose="020E0502060401010101" pitchFamily="34" charset="-79"/>
                <a:cs typeface="David" panose="020E0502060401010101" pitchFamily="34" charset="-79"/>
              </a:rPr>
              <a:t>הפובי</a:t>
            </a:r>
            <a:r>
              <a:rPr lang="he-IL" dirty="0">
                <a:latin typeface="David" panose="020E0502060401010101" pitchFamily="34" charset="-79"/>
                <a:cs typeface="David" panose="020E0502060401010101" pitchFamily="34" charset="-79"/>
              </a:rPr>
              <a:t>. מידת הפחד משתנה בהתאם לסמיכות הגירוי, ויכול להתרחש בין אם הוא נוכח בפועל או שיש ציפייה לנוכחותו. מידת הפחד נעה בין חרדת ציפייה לבין התקף פאניקה מלא, אבל כמעט בכל מפגש עם הגירוי, תגובה רגשית מהסוג הזה תתעורר (אם כי לא בהכרח באותה עוצמה). </a:t>
            </a:r>
          </a:p>
          <a:p>
            <a:r>
              <a:rPr lang="he-IL" dirty="0">
                <a:latin typeface="David" panose="020E0502060401010101" pitchFamily="34" charset="-79"/>
                <a:cs typeface="David" panose="020E0502060401010101" pitchFamily="34" charset="-79"/>
              </a:rPr>
              <a:t>המטופל לרוב מבין שהתגובה שלו חסרת פרופורציה, אבל מידת הסכנה שהוא מעריך ביחס למצב עדיין נוטה להיות מוגזמת. </a:t>
            </a:r>
          </a:p>
          <a:p>
            <a:r>
              <a:rPr lang="he-IL" dirty="0">
                <a:latin typeface="David" panose="020E0502060401010101" pitchFamily="34" charset="-79"/>
                <a:cs typeface="David" panose="020E0502060401010101" pitchFamily="34" charset="-79"/>
              </a:rPr>
              <a:t>לרוב יש עוררות פיזיולוגית בנוכחות הגירוי, אך קטגוריות גירויים </a:t>
            </a:r>
            <a:r>
              <a:rPr lang="he-IL" dirty="0" err="1">
                <a:latin typeface="David" panose="020E0502060401010101" pitchFamily="34" charset="-79"/>
                <a:cs typeface="David" panose="020E0502060401010101" pitchFamily="34" charset="-79"/>
              </a:rPr>
              <a:t>פוביים</a:t>
            </a:r>
            <a:r>
              <a:rPr lang="he-IL" dirty="0">
                <a:latin typeface="David" panose="020E0502060401010101" pitchFamily="34" charset="-79"/>
                <a:cs typeface="David" panose="020E0502060401010101" pitchFamily="34" charset="-79"/>
              </a:rPr>
              <a:t> שונים מעוררות תגובות פיזיולוגיות שונות (מצביים, טבעיים, חיות – תגובה </a:t>
            </a:r>
            <a:r>
              <a:rPr lang="he-IL" dirty="0" err="1">
                <a:latin typeface="David" panose="020E0502060401010101" pitchFamily="34" charset="-79"/>
                <a:cs typeface="David" panose="020E0502060401010101" pitchFamily="34" charset="-79"/>
              </a:rPr>
              <a:t>סימפטטית</a:t>
            </a:r>
            <a:r>
              <a:rPr lang="he-IL" dirty="0">
                <a:latin typeface="David" panose="020E0502060401010101" pitchFamily="34" charset="-79"/>
                <a:cs typeface="David" panose="020E0502060401010101" pitchFamily="34" charset="-79"/>
              </a:rPr>
              <a:t> (</a:t>
            </a:r>
            <a:r>
              <a:rPr lang="en-US" dirty="0">
                <a:latin typeface="David" panose="020E0502060401010101" pitchFamily="34" charset="-79"/>
                <a:cs typeface="David" panose="020E0502060401010101" pitchFamily="34" charset="-79"/>
              </a:rPr>
              <a:t>FFF</a:t>
            </a:r>
            <a:r>
              <a:rPr lang="he-IL" dirty="0">
                <a:latin typeface="David" panose="020E0502060401010101" pitchFamily="34" charset="-79"/>
                <a:cs typeface="David" panose="020E0502060401010101" pitchFamily="34" charset="-79"/>
              </a:rPr>
              <a:t>). </a:t>
            </a:r>
            <a:r>
              <a:rPr lang="he-IL" dirty="0" err="1">
                <a:latin typeface="David" panose="020E0502060401010101" pitchFamily="34" charset="-79"/>
                <a:cs typeface="David" panose="020E0502060401010101" pitchFamily="34" charset="-79"/>
              </a:rPr>
              <a:t>דז"פ</a:t>
            </a:r>
            <a:r>
              <a:rPr lang="he-IL" dirty="0">
                <a:latin typeface="David" panose="020E0502060401010101" pitchFamily="34" charset="-79"/>
                <a:cs typeface="David" panose="020E0502060401010101" pitchFamily="34" charset="-79"/>
              </a:rPr>
              <a:t> – עילפון </a:t>
            </a:r>
            <a:r>
              <a:rPr lang="he-IL" dirty="0" err="1">
                <a:latin typeface="David" panose="020E0502060401010101" pitchFamily="34" charset="-79"/>
                <a:cs typeface="David" panose="020E0502060401010101" pitchFamily="34" charset="-79"/>
              </a:rPr>
              <a:t>וואזווואגאלי</a:t>
            </a:r>
            <a:r>
              <a:rPr lang="he-IL" dirty="0">
                <a:latin typeface="David" panose="020E0502060401010101" pitchFamily="34" charset="-79"/>
                <a:cs typeface="David" panose="020E0502060401010101" pitchFamily="34" charset="-79"/>
              </a:rPr>
              <a:t>). </a:t>
            </a:r>
          </a:p>
          <a:p>
            <a:r>
              <a:rPr lang="he-IL" dirty="0">
                <a:latin typeface="David" panose="020E0502060401010101" pitchFamily="34" charset="-79"/>
                <a:cs typeface="David" panose="020E0502060401010101" pitchFamily="34" charset="-79"/>
              </a:rPr>
              <a:t>לעיתים קרובות מתפתחת בעקבות אירוע טראומטי – של המטופל או של אחר שהוא ראה – לרוב מתפתחת לפני גיל 10, הגיל הממוצע הוא 10. </a:t>
            </a:r>
          </a:p>
          <a:p>
            <a:r>
              <a:rPr lang="he-IL" dirty="0">
                <a:latin typeface="David" panose="020E0502060401010101" pitchFamily="34" charset="-79"/>
                <a:cs typeface="David" panose="020E0502060401010101" pitchFamily="34" charset="-79"/>
              </a:rPr>
              <a:t>על אף שהרבה פחות נפוצה בקרב מבוגרים (לעומת ילדים), זו עדיין אחת ההפרעות הנפוצות בקרב מבוגרים. </a:t>
            </a:r>
          </a:p>
          <a:p>
            <a:r>
              <a:rPr lang="he-IL" dirty="0">
                <a:latin typeface="David" panose="020E0502060401010101" pitchFamily="34" charset="-79"/>
                <a:cs typeface="David" panose="020E0502060401010101" pitchFamily="34" charset="-79"/>
              </a:rPr>
              <a:t>סוגיות באבחנה – הגירוי </a:t>
            </a:r>
            <a:r>
              <a:rPr lang="he-IL" dirty="0" err="1">
                <a:latin typeface="David" panose="020E0502060401010101" pitchFamily="34" charset="-79"/>
                <a:cs typeface="David" panose="020E0502060401010101" pitchFamily="34" charset="-79"/>
              </a:rPr>
              <a:t>הפובי</a:t>
            </a:r>
            <a:r>
              <a:rPr lang="he-IL" dirty="0">
                <a:latin typeface="David" panose="020E0502060401010101" pitchFamily="34" charset="-79"/>
                <a:cs typeface="David" panose="020E0502060401010101" pitchFamily="34" charset="-79"/>
              </a:rPr>
              <a:t> משתנה בהתאם לגיל האבחנה. במבוגרים – מתלווה למצבים רפואיים. </a:t>
            </a:r>
          </a:p>
        </p:txBody>
      </p:sp>
      <p:sp>
        <p:nvSpPr>
          <p:cNvPr id="4" name="מציין מיקום של מספר שקופית 3"/>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15721205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latin typeface="David" panose="020E0502060401010101" pitchFamily="34" charset="-79"/>
                <a:cs typeface="David" panose="020E0502060401010101" pitchFamily="34" charset="-79"/>
              </a:rPr>
              <a:t>אטיולוגיה</a:t>
            </a:r>
            <a:br>
              <a:rPr lang="he-IL" dirty="0">
                <a:latin typeface="David" panose="020E0502060401010101" pitchFamily="34" charset="-79"/>
                <a:cs typeface="David" panose="020E0502060401010101" pitchFamily="34" charset="-79"/>
              </a:rPr>
            </a:br>
            <a:r>
              <a:rPr lang="he-IL" sz="3600" dirty="0" smtClean="0">
                <a:latin typeface="David" panose="020E0502060401010101" pitchFamily="34" charset="-79"/>
                <a:cs typeface="David" panose="020E0502060401010101" pitchFamily="34" charset="-79"/>
              </a:rPr>
              <a:t>טראומה</a:t>
            </a:r>
            <a:r>
              <a:rPr lang="he-IL" dirty="0">
                <a:latin typeface="David" panose="020E0502060401010101" pitchFamily="34" charset="-79"/>
                <a:cs typeface="David" panose="020E0502060401010101" pitchFamily="34" charset="-79"/>
              </a:rPr>
              <a:t/>
            </a:r>
            <a:br>
              <a:rPr lang="he-IL" dirty="0">
                <a:latin typeface="David" panose="020E0502060401010101" pitchFamily="34" charset="-79"/>
                <a:cs typeface="David" panose="020E0502060401010101" pitchFamily="34" charset="-79"/>
              </a:rPr>
            </a:br>
            <a:endParaRPr lang="he-IL" dirty="0">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a:xfrm>
            <a:off x="450850" y="2283789"/>
            <a:ext cx="11090197" cy="3831262"/>
          </a:xfrm>
        </p:spPr>
        <p:txBody>
          <a:bodyPr>
            <a:normAutofit/>
          </a:bodyPr>
          <a:lstStyle/>
          <a:p>
            <a:r>
              <a:rPr lang="he-IL" sz="3200" dirty="0">
                <a:latin typeface="David" panose="020E0502060401010101" pitchFamily="34" charset="-79"/>
                <a:cs typeface="David" panose="020E0502060401010101" pitchFamily="34" charset="-79"/>
              </a:rPr>
              <a:t>אירוע טראומטי מעלה סיכון ל-</a:t>
            </a:r>
            <a:r>
              <a:rPr lang="en-US" sz="3200" dirty="0">
                <a:latin typeface="David" panose="020E0502060401010101" pitchFamily="34" charset="-79"/>
                <a:cs typeface="David" panose="020E0502060401010101" pitchFamily="34" charset="-79"/>
              </a:rPr>
              <a:t>GAD</a:t>
            </a:r>
            <a:r>
              <a:rPr lang="he-IL" sz="3200" dirty="0">
                <a:latin typeface="David" panose="020E0502060401010101" pitchFamily="34" charset="-79"/>
                <a:cs typeface="David" panose="020E0502060401010101" pitchFamily="34" charset="-79"/>
              </a:rPr>
              <a:t> ו-</a:t>
            </a:r>
            <a:r>
              <a:rPr lang="en-US" sz="3200" dirty="0">
                <a:latin typeface="David" panose="020E0502060401010101" pitchFamily="34" charset="-79"/>
                <a:cs typeface="David" panose="020E0502060401010101" pitchFamily="34" charset="-79"/>
              </a:rPr>
              <a:t>PD</a:t>
            </a:r>
            <a:r>
              <a:rPr lang="he-IL" sz="3200" dirty="0">
                <a:latin typeface="David" panose="020E0502060401010101" pitchFamily="34" charset="-79"/>
                <a:cs typeface="David" panose="020E0502060401010101" pitchFamily="34" charset="-79"/>
              </a:rPr>
              <a:t> (הוריקנים בפלורידה)</a:t>
            </a:r>
          </a:p>
          <a:p>
            <a:r>
              <a:rPr lang="he-IL" sz="3200" dirty="0">
                <a:latin typeface="David" panose="020E0502060401010101" pitchFamily="34" charset="-79"/>
                <a:cs typeface="David" panose="020E0502060401010101" pitchFamily="34" charset="-79"/>
              </a:rPr>
              <a:t>חשיפה לאירועים קודמים </a:t>
            </a:r>
          </a:p>
          <a:p>
            <a:pPr lvl="1"/>
            <a:r>
              <a:rPr lang="he-IL" sz="3000" dirty="0">
                <a:latin typeface="David" panose="020E0502060401010101" pitchFamily="34" charset="-79"/>
                <a:cs typeface="David" panose="020E0502060401010101" pitchFamily="34" charset="-79"/>
                <a:sym typeface="Wingdings" panose="05000000000000000000" pitchFamily="2" charset="2"/>
              </a:rPr>
              <a:t>עיסוק בשליטה מול מעגליות בחוויית טראומות </a:t>
            </a:r>
          </a:p>
          <a:p>
            <a:r>
              <a:rPr lang="he-IL" sz="3200" dirty="0">
                <a:latin typeface="David" panose="020E0502060401010101" pitchFamily="34" charset="-79"/>
                <a:cs typeface="David" panose="020E0502060401010101" pitchFamily="34" charset="-79"/>
                <a:sym typeface="Wingdings" panose="05000000000000000000" pitchFamily="2" charset="2"/>
              </a:rPr>
              <a:t>תמיכה חברתית בחודשים המקדימים לטראומה</a:t>
            </a:r>
          </a:p>
          <a:p>
            <a:r>
              <a:rPr lang="he-IL" sz="3200" dirty="0">
                <a:latin typeface="David" panose="020E0502060401010101" pitchFamily="34" charset="-79"/>
                <a:cs typeface="David" panose="020E0502060401010101" pitchFamily="34" charset="-79"/>
                <a:sym typeface="Wingdings" panose="05000000000000000000" pitchFamily="2" charset="2"/>
              </a:rPr>
              <a:t>חרדה תכונתית וחשיפה לאירוע טראומטי (מודל </a:t>
            </a:r>
            <a:r>
              <a:rPr lang="he-IL" sz="3200" dirty="0" err="1">
                <a:latin typeface="David" panose="020E0502060401010101" pitchFamily="34" charset="-79"/>
                <a:cs typeface="David" panose="020E0502060401010101" pitchFamily="34" charset="-79"/>
                <a:sym typeface="Wingdings" panose="05000000000000000000" pitchFamily="2" charset="2"/>
              </a:rPr>
              <a:t>דיאתזה</a:t>
            </a:r>
            <a:r>
              <a:rPr lang="he-IL" sz="3200" dirty="0">
                <a:latin typeface="David" panose="020E0502060401010101" pitchFamily="34" charset="-79"/>
                <a:cs typeface="David" panose="020E0502060401010101" pitchFamily="34" charset="-79"/>
                <a:sym typeface="Wingdings" panose="05000000000000000000" pitchFamily="2" charset="2"/>
              </a:rPr>
              <a:t> – סטרס)</a:t>
            </a:r>
          </a:p>
          <a:p>
            <a:r>
              <a:rPr lang="he-IL" sz="3200" dirty="0">
                <a:latin typeface="David" panose="020E0502060401010101" pitchFamily="34" charset="-79"/>
                <a:cs typeface="David" panose="020E0502060401010101" pitchFamily="34" charset="-79"/>
                <a:sym typeface="Wingdings" panose="05000000000000000000" pitchFamily="2" charset="2"/>
              </a:rPr>
              <a:t>הבחנה בין סוגי טראומות וההפרעה המתפתחת כתוצאה מכך</a:t>
            </a:r>
          </a:p>
        </p:txBody>
      </p:sp>
      <p:sp>
        <p:nvSpPr>
          <p:cNvPr id="4" name="מציין מיקום של מספר שקופית 3"/>
          <p:cNvSpPr>
            <a:spLocks noGrp="1"/>
          </p:cNvSpPr>
          <p:nvPr>
            <p:ph type="sldNum" sz="quarter" idx="12"/>
          </p:nvPr>
        </p:nvSpPr>
        <p:spPr/>
        <p:txBody>
          <a:bodyPr/>
          <a:lstStyle/>
          <a:p>
            <a:fld id="{D57F1E4F-1CFF-5643-939E-217C01CDF565}" type="slidenum">
              <a:rPr lang="en-US" smtClean="0"/>
              <a:pPr/>
              <a:t>30</a:t>
            </a:fld>
            <a:endParaRPr lang="en-US" dirty="0"/>
          </a:p>
        </p:txBody>
      </p:sp>
      <p:sp>
        <p:nvSpPr>
          <p:cNvPr id="12" name="מלבן 11"/>
          <p:cNvSpPr/>
          <p:nvPr/>
        </p:nvSpPr>
        <p:spPr>
          <a:xfrm>
            <a:off x="217955" y="6193294"/>
            <a:ext cx="3125856" cy="388696"/>
          </a:xfrm>
          <a:prstGeom prst="rect">
            <a:avLst/>
          </a:prstGeom>
        </p:spPr>
        <p:txBody>
          <a:bodyPr wrap="none">
            <a:spAutoFit/>
          </a:bodyPr>
          <a:lstStyle/>
          <a:p>
            <a:pPr algn="r" rtl="1">
              <a:lnSpc>
                <a:spcPct val="107000"/>
              </a:lnSpc>
              <a:spcAft>
                <a:spcPts val="800"/>
              </a:spcAft>
            </a:pPr>
            <a:r>
              <a:rPr lang="en-US" dirty="0" err="1">
                <a:latin typeface="Calibri" panose="020F0502020204030204" pitchFamily="34" charset="0"/>
                <a:ea typeface="Calibri" panose="020F0502020204030204" pitchFamily="34" charset="0"/>
                <a:cs typeface="Arial" panose="020B0604020202020204" pitchFamily="34" charset="0"/>
              </a:rPr>
              <a:t>Laugharne</a:t>
            </a:r>
            <a:r>
              <a:rPr lang="en-US" dirty="0">
                <a:latin typeface="Calibri" panose="020F0502020204030204" pitchFamily="34" charset="0"/>
                <a:ea typeface="Calibri" panose="020F0502020204030204" pitchFamily="34" charset="0"/>
                <a:cs typeface="Arial" panose="020B0604020202020204" pitchFamily="34" charset="0"/>
              </a:rPr>
              <a:t>, </a:t>
            </a:r>
            <a:r>
              <a:rPr lang="en-US" dirty="0" err="1">
                <a:latin typeface="Calibri" panose="020F0502020204030204" pitchFamily="34" charset="0"/>
                <a:ea typeface="Calibri" panose="020F0502020204030204" pitchFamily="34" charset="0"/>
                <a:cs typeface="Arial" panose="020B0604020202020204" pitchFamily="34" charset="0"/>
              </a:rPr>
              <a:t>Lillee</a:t>
            </a:r>
            <a:r>
              <a:rPr lang="en-US" dirty="0">
                <a:latin typeface="Calibri" panose="020F0502020204030204" pitchFamily="34" charset="0"/>
                <a:ea typeface="Calibri" panose="020F0502020204030204" pitchFamily="34" charset="0"/>
                <a:cs typeface="Arial" panose="020B0604020202020204" pitchFamily="34" charset="0"/>
              </a:rPr>
              <a:t> &amp; </a:t>
            </a:r>
            <a:r>
              <a:rPr lang="en-US" dirty="0" err="1">
                <a:latin typeface="Calibri" panose="020F0502020204030204" pitchFamily="34" charset="0"/>
                <a:ea typeface="Calibri" panose="020F0502020204030204" pitchFamily="34" charset="0"/>
                <a:cs typeface="Arial" panose="020B0604020202020204" pitchFamily="34" charset="0"/>
              </a:rPr>
              <a:t>Janca</a:t>
            </a:r>
            <a:r>
              <a:rPr lang="en-US" dirty="0">
                <a:latin typeface="Calibri" panose="020F0502020204030204" pitchFamily="34" charset="0"/>
                <a:ea typeface="Calibri" panose="020F0502020204030204" pitchFamily="34" charset="0"/>
                <a:cs typeface="Arial" panose="020B0604020202020204" pitchFamily="34" charset="0"/>
              </a:rPr>
              <a:t>, 2010</a:t>
            </a:r>
          </a:p>
        </p:txBody>
      </p:sp>
    </p:spTree>
    <p:extLst>
      <p:ext uri="{BB962C8B-B14F-4D97-AF65-F5344CB8AC3E}">
        <p14:creationId xmlns:p14="http://schemas.microsoft.com/office/powerpoint/2010/main" val="14090664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latin typeface="David" panose="020E0502060401010101" pitchFamily="34" charset="-79"/>
                <a:cs typeface="David" panose="020E0502060401010101" pitchFamily="34" charset="-79"/>
              </a:rPr>
              <a:t>נוירוטיות (</a:t>
            </a:r>
            <a:r>
              <a:rPr lang="en-US" dirty="0">
                <a:latin typeface="David" panose="020E0502060401010101" pitchFamily="34" charset="-79"/>
                <a:cs typeface="David" panose="020E0502060401010101" pitchFamily="34" charset="-79"/>
              </a:rPr>
              <a:t>Neuroticism</a:t>
            </a:r>
            <a:r>
              <a:rPr lang="he-IL" dirty="0">
                <a:latin typeface="David" panose="020E0502060401010101" pitchFamily="34" charset="-79"/>
                <a:cs typeface="David" panose="020E0502060401010101" pitchFamily="34" charset="-79"/>
              </a:rPr>
              <a:t>)</a:t>
            </a:r>
            <a:br>
              <a:rPr lang="he-IL" dirty="0">
                <a:latin typeface="David" panose="020E0502060401010101" pitchFamily="34" charset="-79"/>
                <a:cs typeface="David" panose="020E0502060401010101" pitchFamily="34" charset="-79"/>
              </a:rPr>
            </a:br>
            <a:r>
              <a:rPr lang="he-IL" sz="3600" dirty="0">
                <a:latin typeface="David" panose="020E0502060401010101" pitchFamily="34" charset="-79"/>
                <a:cs typeface="David" panose="020E0502060401010101" pitchFamily="34" charset="-79"/>
              </a:rPr>
              <a:t>רקע</a:t>
            </a:r>
            <a:r>
              <a:rPr lang="he-IL" dirty="0">
                <a:latin typeface="David" panose="020E0502060401010101" pitchFamily="34" charset="-79"/>
                <a:cs typeface="David" panose="020E0502060401010101" pitchFamily="34" charset="-79"/>
              </a:rPr>
              <a:t/>
            </a:r>
            <a:br>
              <a:rPr lang="he-IL" dirty="0">
                <a:latin typeface="David" panose="020E0502060401010101" pitchFamily="34" charset="-79"/>
                <a:cs typeface="David" panose="020E0502060401010101" pitchFamily="34" charset="-79"/>
              </a:rPr>
            </a:br>
            <a:endParaRPr lang="he-IL" dirty="0">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a:xfrm>
            <a:off x="793751" y="2283789"/>
            <a:ext cx="10747296" cy="3831262"/>
          </a:xfrm>
        </p:spPr>
        <p:txBody>
          <a:bodyPr>
            <a:normAutofit/>
          </a:bodyPr>
          <a:lstStyle/>
          <a:p>
            <a:r>
              <a:rPr lang="he-IL" sz="3200" dirty="0">
                <a:latin typeface="David" panose="020E0502060401010101" pitchFamily="34" charset="-79"/>
                <a:cs typeface="David" panose="020E0502060401010101" pitchFamily="34" charset="-79"/>
              </a:rPr>
              <a:t>טמפרמנט – "טבע רגשי" של הפרט</a:t>
            </a:r>
          </a:p>
          <a:p>
            <a:r>
              <a:rPr lang="he-IL" sz="3200" dirty="0" smtClean="0">
                <a:latin typeface="David" panose="020E0502060401010101" pitchFamily="34" charset="-79"/>
                <a:cs typeface="David" panose="020E0502060401010101" pitchFamily="34" charset="-79"/>
              </a:rPr>
              <a:t>ארבע </a:t>
            </a:r>
            <a:r>
              <a:rPr lang="he-IL" sz="3200" dirty="0">
                <a:latin typeface="David" panose="020E0502060401010101" pitchFamily="34" charset="-79"/>
                <a:cs typeface="David" panose="020E0502060401010101" pitchFamily="34" charset="-79"/>
              </a:rPr>
              <a:t>הליחות ביוון העתיקה (450 לפנה"ס)</a:t>
            </a:r>
          </a:p>
          <a:p>
            <a:r>
              <a:rPr lang="he-IL" sz="3200" b="1" u="sng" dirty="0">
                <a:latin typeface="David" panose="020E0502060401010101" pitchFamily="34" charset="-79"/>
                <a:cs typeface="David" panose="020E0502060401010101" pitchFamily="34" charset="-79"/>
              </a:rPr>
              <a:t>נוירוטיות: </a:t>
            </a:r>
            <a:r>
              <a:rPr lang="he-IL" sz="3000" dirty="0">
                <a:latin typeface="David" panose="020E0502060401010101" pitchFamily="34" charset="-79"/>
                <a:cs typeface="David" panose="020E0502060401010101" pitchFamily="34" charset="-79"/>
              </a:rPr>
              <a:t>נטייה לחוות רגשות שליליים עזים ותדירים, מלווים בתחושת חוסר שליטה, בתגובה לסטרס</a:t>
            </a:r>
          </a:p>
          <a:p>
            <a:r>
              <a:rPr lang="he-IL" sz="3200" dirty="0">
                <a:latin typeface="David" panose="020E0502060401010101" pitchFamily="34" charset="-79"/>
                <a:cs typeface="David" panose="020E0502060401010101" pitchFamily="34" charset="-79"/>
              </a:rPr>
              <a:t>דאגה, </a:t>
            </a:r>
            <a:r>
              <a:rPr lang="he-IL" sz="3200" dirty="0" err="1">
                <a:latin typeface="David" panose="020E0502060401010101" pitchFamily="34" charset="-79"/>
                <a:cs typeface="David" panose="020E0502060401010101" pitchFamily="34" charset="-79"/>
              </a:rPr>
              <a:t>רומינציה</a:t>
            </a:r>
            <a:r>
              <a:rPr lang="he-IL" sz="3200" dirty="0">
                <a:latin typeface="David" panose="020E0502060401010101" pitchFamily="34" charset="-79"/>
                <a:cs typeface="David" panose="020E0502060401010101" pitchFamily="34" charset="-79"/>
              </a:rPr>
              <a:t> והימנעות רגשית כהשלכות ותחזוקה של נוירוטיות </a:t>
            </a:r>
          </a:p>
          <a:p>
            <a:r>
              <a:rPr lang="he-IL" sz="3200" dirty="0">
                <a:latin typeface="David" panose="020E0502060401010101" pitchFamily="34" charset="-79"/>
                <a:cs typeface="David" panose="020E0502060401010101" pitchFamily="34" charset="-79"/>
              </a:rPr>
              <a:t>מקושרת למגוון הפרעות מנטליות ופיזיולוגיות, כולל </a:t>
            </a:r>
            <a:r>
              <a:rPr lang="he-IL" sz="3200" dirty="0" err="1">
                <a:latin typeface="David" panose="020E0502060401010101" pitchFamily="34" charset="-79"/>
                <a:cs typeface="David" panose="020E0502060401010101" pitchFamily="34" charset="-79"/>
              </a:rPr>
              <a:t>קומורבידיות</a:t>
            </a:r>
            <a:endParaRPr lang="he-IL" sz="3200" dirty="0">
              <a:latin typeface="David" panose="020E0502060401010101" pitchFamily="34" charset="-79"/>
              <a:cs typeface="David" panose="020E0502060401010101" pitchFamily="34" charset="-79"/>
            </a:endParaRPr>
          </a:p>
        </p:txBody>
      </p:sp>
      <p:sp>
        <p:nvSpPr>
          <p:cNvPr id="4" name="מציין מיקום של מספר שקופית 3"/>
          <p:cNvSpPr>
            <a:spLocks noGrp="1"/>
          </p:cNvSpPr>
          <p:nvPr>
            <p:ph type="sldNum" sz="quarter" idx="12"/>
          </p:nvPr>
        </p:nvSpPr>
        <p:spPr/>
        <p:txBody>
          <a:bodyPr/>
          <a:lstStyle/>
          <a:p>
            <a:fld id="{D57F1E4F-1CFF-5643-939E-217C01CDF565}" type="slidenum">
              <a:rPr lang="en-US" smtClean="0"/>
              <a:pPr/>
              <a:t>31</a:t>
            </a:fld>
            <a:endParaRPr lang="en-US" dirty="0"/>
          </a:p>
        </p:txBody>
      </p:sp>
      <p:sp>
        <p:nvSpPr>
          <p:cNvPr id="5" name="מלבן 4"/>
          <p:cNvSpPr/>
          <p:nvPr/>
        </p:nvSpPr>
        <p:spPr>
          <a:xfrm>
            <a:off x="320262" y="6308273"/>
            <a:ext cx="1936236" cy="375552"/>
          </a:xfrm>
          <a:prstGeom prst="rect">
            <a:avLst/>
          </a:prstGeom>
        </p:spPr>
        <p:txBody>
          <a:bodyPr wrap="none">
            <a:spAutoFit/>
          </a:bodyPr>
          <a:lstStyle/>
          <a:p>
            <a:pPr algn="l">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Barlow et al., 2014</a:t>
            </a:r>
          </a:p>
        </p:txBody>
      </p:sp>
    </p:spTree>
    <p:extLst>
      <p:ext uri="{BB962C8B-B14F-4D97-AF65-F5344CB8AC3E}">
        <p14:creationId xmlns:p14="http://schemas.microsoft.com/office/powerpoint/2010/main" val="28161095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latin typeface="David" panose="020E0502060401010101" pitchFamily="34" charset="-79"/>
                <a:cs typeface="David" panose="020E0502060401010101" pitchFamily="34" charset="-79"/>
              </a:rPr>
              <a:t>נוירוטיות</a:t>
            </a:r>
            <a:br>
              <a:rPr lang="he-IL" dirty="0">
                <a:latin typeface="David" panose="020E0502060401010101" pitchFamily="34" charset="-79"/>
                <a:cs typeface="David" panose="020E0502060401010101" pitchFamily="34" charset="-79"/>
              </a:rPr>
            </a:br>
            <a:r>
              <a:rPr lang="en-US" sz="3600" dirty="0">
                <a:latin typeface="David" panose="020E0502060401010101" pitchFamily="34" charset="-79"/>
                <a:cs typeface="David" panose="020E0502060401010101" pitchFamily="34" charset="-79"/>
              </a:rPr>
              <a:t>Triple Vulnerability Theory</a:t>
            </a:r>
            <a:r>
              <a:rPr lang="he-IL" dirty="0">
                <a:latin typeface="David" panose="020E0502060401010101" pitchFamily="34" charset="-79"/>
                <a:cs typeface="David" panose="020E0502060401010101" pitchFamily="34" charset="-79"/>
              </a:rPr>
              <a:t/>
            </a:r>
            <a:br>
              <a:rPr lang="he-IL" dirty="0">
                <a:latin typeface="David" panose="020E0502060401010101" pitchFamily="34" charset="-79"/>
                <a:cs typeface="David" panose="020E0502060401010101" pitchFamily="34" charset="-79"/>
              </a:rPr>
            </a:br>
            <a:endParaRPr lang="he-IL" dirty="0">
              <a:latin typeface="David" panose="020E0502060401010101" pitchFamily="34" charset="-79"/>
              <a:cs typeface="David" panose="020E0502060401010101" pitchFamily="34" charset="-79"/>
            </a:endParaRPr>
          </a:p>
        </p:txBody>
      </p:sp>
      <p:sp>
        <p:nvSpPr>
          <p:cNvPr id="4" name="מציין מיקום של מספר שקופית 3"/>
          <p:cNvSpPr>
            <a:spLocks noGrp="1"/>
          </p:cNvSpPr>
          <p:nvPr>
            <p:ph type="sldNum" sz="quarter" idx="12"/>
          </p:nvPr>
        </p:nvSpPr>
        <p:spPr/>
        <p:txBody>
          <a:bodyPr/>
          <a:lstStyle/>
          <a:p>
            <a:fld id="{D57F1E4F-1CFF-5643-939E-217C01CDF565}" type="slidenum">
              <a:rPr lang="en-US" smtClean="0"/>
              <a:pPr/>
              <a:t>32</a:t>
            </a:fld>
            <a:endParaRPr lang="en-US" dirty="0"/>
          </a:p>
        </p:txBody>
      </p:sp>
      <p:sp>
        <p:nvSpPr>
          <p:cNvPr id="5" name="מלבן 4"/>
          <p:cNvSpPr/>
          <p:nvPr/>
        </p:nvSpPr>
        <p:spPr>
          <a:xfrm>
            <a:off x="320262" y="6308273"/>
            <a:ext cx="1936236" cy="375552"/>
          </a:xfrm>
          <a:prstGeom prst="rect">
            <a:avLst/>
          </a:prstGeom>
        </p:spPr>
        <p:txBody>
          <a:bodyPr wrap="none">
            <a:spAutoFit/>
          </a:bodyPr>
          <a:lstStyle/>
          <a:p>
            <a:pPr algn="l">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Barlow et al., 2014</a:t>
            </a:r>
          </a:p>
        </p:txBody>
      </p:sp>
      <p:graphicFrame>
        <p:nvGraphicFramePr>
          <p:cNvPr id="7" name="דיאגרמה 6"/>
          <p:cNvGraphicFramePr/>
          <p:nvPr>
            <p:extLst>
              <p:ext uri="{D42A27DB-BD31-4B8C-83A1-F6EECF244321}">
                <p14:modId xmlns:p14="http://schemas.microsoft.com/office/powerpoint/2010/main" val="3267019487"/>
              </p:ext>
            </p:extLst>
          </p:nvPr>
        </p:nvGraphicFramePr>
        <p:xfrm>
          <a:off x="261268" y="2015613"/>
          <a:ext cx="11704590" cy="41492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495760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latin typeface="David" panose="020E0502060401010101" pitchFamily="34" charset="-79"/>
                <a:cs typeface="David" panose="020E0502060401010101" pitchFamily="34" charset="-79"/>
              </a:rPr>
              <a:t>נוירוטיות</a:t>
            </a:r>
            <a:br>
              <a:rPr lang="he-IL" dirty="0">
                <a:latin typeface="David" panose="020E0502060401010101" pitchFamily="34" charset="-79"/>
                <a:cs typeface="David" panose="020E0502060401010101" pitchFamily="34" charset="-79"/>
              </a:rPr>
            </a:br>
            <a:r>
              <a:rPr lang="en-US" sz="3600" dirty="0">
                <a:latin typeface="David" panose="020E0502060401010101" pitchFamily="34" charset="-79"/>
                <a:cs typeface="David" panose="020E0502060401010101" pitchFamily="34" charset="-79"/>
              </a:rPr>
              <a:t>General biological vulnerability</a:t>
            </a:r>
            <a:r>
              <a:rPr lang="he-IL" dirty="0">
                <a:latin typeface="David" panose="020E0502060401010101" pitchFamily="34" charset="-79"/>
                <a:cs typeface="David" panose="020E0502060401010101" pitchFamily="34" charset="-79"/>
              </a:rPr>
              <a:t/>
            </a:r>
            <a:br>
              <a:rPr lang="he-IL" dirty="0">
                <a:latin typeface="David" panose="020E0502060401010101" pitchFamily="34" charset="-79"/>
                <a:cs typeface="David" panose="020E0502060401010101" pitchFamily="34" charset="-79"/>
              </a:rPr>
            </a:br>
            <a:endParaRPr lang="he-IL" dirty="0">
              <a:latin typeface="David" panose="020E0502060401010101" pitchFamily="34" charset="-79"/>
              <a:cs typeface="David" panose="020E0502060401010101" pitchFamily="34" charset="-79"/>
            </a:endParaRPr>
          </a:p>
        </p:txBody>
      </p:sp>
      <p:sp>
        <p:nvSpPr>
          <p:cNvPr id="4" name="מציין מיקום של מספר שקופית 3"/>
          <p:cNvSpPr>
            <a:spLocks noGrp="1"/>
          </p:cNvSpPr>
          <p:nvPr>
            <p:ph type="sldNum" sz="quarter" idx="12"/>
          </p:nvPr>
        </p:nvSpPr>
        <p:spPr/>
        <p:txBody>
          <a:bodyPr/>
          <a:lstStyle/>
          <a:p>
            <a:fld id="{D57F1E4F-1CFF-5643-939E-217C01CDF565}" type="slidenum">
              <a:rPr lang="en-US" smtClean="0"/>
              <a:pPr/>
              <a:t>33</a:t>
            </a:fld>
            <a:endParaRPr lang="en-US" dirty="0"/>
          </a:p>
        </p:txBody>
      </p:sp>
      <p:sp>
        <p:nvSpPr>
          <p:cNvPr id="5" name="מלבן 4"/>
          <p:cNvSpPr/>
          <p:nvPr/>
        </p:nvSpPr>
        <p:spPr>
          <a:xfrm>
            <a:off x="320262" y="6308273"/>
            <a:ext cx="1936236" cy="375552"/>
          </a:xfrm>
          <a:prstGeom prst="rect">
            <a:avLst/>
          </a:prstGeom>
        </p:spPr>
        <p:txBody>
          <a:bodyPr wrap="none">
            <a:spAutoFit/>
          </a:bodyPr>
          <a:lstStyle/>
          <a:p>
            <a:pPr algn="l">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Barlow et al., 2014</a:t>
            </a:r>
          </a:p>
        </p:txBody>
      </p:sp>
      <p:sp>
        <p:nvSpPr>
          <p:cNvPr id="3" name="מציין מיקום תוכן 2"/>
          <p:cNvSpPr>
            <a:spLocks noGrp="1"/>
          </p:cNvSpPr>
          <p:nvPr>
            <p:ph idx="1"/>
          </p:nvPr>
        </p:nvSpPr>
        <p:spPr>
          <a:xfrm>
            <a:off x="550606" y="2112792"/>
            <a:ext cx="10885595" cy="4195481"/>
          </a:xfrm>
        </p:spPr>
        <p:txBody>
          <a:bodyPr>
            <a:noAutofit/>
          </a:bodyPr>
          <a:lstStyle/>
          <a:p>
            <a:r>
              <a:rPr lang="he-IL" sz="3200" dirty="0">
                <a:latin typeface="David" panose="020E0502060401010101" pitchFamily="34" charset="-79"/>
                <a:cs typeface="David" panose="020E0502060401010101" pitchFamily="34" charset="-79"/>
              </a:rPr>
              <a:t>גורמים גנטיים </a:t>
            </a:r>
            <a:r>
              <a:rPr lang="he-IL" sz="3200" dirty="0" err="1">
                <a:latin typeface="David" panose="020E0502060401010101" pitchFamily="34" charset="-79"/>
                <a:cs typeface="David" panose="020E0502060401010101" pitchFamily="34" charset="-79"/>
              </a:rPr>
              <a:t>ונוירוביולוגיים</a:t>
            </a:r>
            <a:r>
              <a:rPr lang="he-IL" sz="3200" dirty="0">
                <a:latin typeface="David" panose="020E0502060401010101" pitchFamily="34" charset="-79"/>
                <a:cs typeface="David" panose="020E0502060401010101" pitchFamily="34" charset="-79"/>
              </a:rPr>
              <a:t> התורמים לסגנונות טמפרמנט</a:t>
            </a:r>
          </a:p>
          <a:p>
            <a:r>
              <a:rPr lang="he-IL" sz="3200" dirty="0">
                <a:latin typeface="David" panose="020E0502060401010101" pitchFamily="34" charset="-79"/>
                <a:cs typeface="David" panose="020E0502060401010101" pitchFamily="34" charset="-79"/>
              </a:rPr>
              <a:t>נתיב גנטי להתפתחות נוירוטיות</a:t>
            </a:r>
          </a:p>
          <a:p>
            <a:pPr lvl="1"/>
            <a:r>
              <a:rPr lang="he-IL" sz="2800" dirty="0">
                <a:latin typeface="David" panose="020E0502060401010101" pitchFamily="34" charset="-79"/>
                <a:cs typeface="David" panose="020E0502060401010101" pitchFamily="34" charset="-79"/>
              </a:rPr>
              <a:t>תגובתיות יתר לגירוי אברסיבי (</a:t>
            </a:r>
            <a:r>
              <a:rPr lang="he-IL" sz="2800" dirty="0" err="1">
                <a:latin typeface="David" panose="020E0502060401010101" pitchFamily="34" charset="-79"/>
                <a:cs typeface="David" panose="020E0502060401010101" pitchFamily="34" charset="-79"/>
              </a:rPr>
              <a:t>אמיגדלה</a:t>
            </a:r>
            <a:r>
              <a:rPr lang="he-IL" sz="2800" dirty="0">
                <a:latin typeface="David" panose="020E0502060401010101" pitchFamily="34" charset="-79"/>
                <a:cs typeface="David" panose="020E0502060401010101" pitchFamily="34" charset="-79"/>
              </a:rPr>
              <a:t>)</a:t>
            </a:r>
          </a:p>
          <a:p>
            <a:pPr lvl="1"/>
            <a:r>
              <a:rPr lang="he-IL" sz="2800" dirty="0">
                <a:latin typeface="David" panose="020E0502060401010101" pitchFamily="34" charset="-79"/>
                <a:cs typeface="David" panose="020E0502060401010101" pitchFamily="34" charset="-79"/>
              </a:rPr>
              <a:t>יכולת מופחתת לנרמול לאחר הסרת איום (</a:t>
            </a:r>
            <a:r>
              <a:rPr lang="en-US" sz="2800" dirty="0">
                <a:latin typeface="David" panose="020E0502060401010101" pitchFamily="34" charset="-79"/>
                <a:cs typeface="David" panose="020E0502060401010101" pitchFamily="34" charset="-79"/>
              </a:rPr>
              <a:t>PF</a:t>
            </a:r>
            <a:r>
              <a:rPr lang="he-IL" sz="2800" dirty="0">
                <a:latin typeface="David" panose="020E0502060401010101" pitchFamily="34" charset="-79"/>
                <a:cs typeface="David" panose="020E0502060401010101" pitchFamily="34" charset="-79"/>
              </a:rPr>
              <a:t>)</a:t>
            </a:r>
          </a:p>
          <a:p>
            <a:r>
              <a:rPr lang="he-IL" sz="3200" dirty="0">
                <a:latin typeface="David" panose="020E0502060401010101" pitchFamily="34" charset="-79"/>
                <a:cs typeface="David" panose="020E0502060401010101" pitchFamily="34" charset="-79"/>
              </a:rPr>
              <a:t>עוררות אדפטיבית לכשעצמה – פתולוגי עקב העצמה/הכללה</a:t>
            </a:r>
          </a:p>
          <a:p>
            <a:r>
              <a:rPr lang="he-IL" sz="3200" dirty="0">
                <a:latin typeface="David" panose="020E0502060401010101" pitchFamily="34" charset="-79"/>
                <a:cs typeface="David" panose="020E0502060401010101" pitchFamily="34" charset="-79"/>
              </a:rPr>
              <a:t>שילוב </a:t>
            </a:r>
            <a:r>
              <a:rPr lang="he-IL" sz="3200" dirty="0" err="1">
                <a:latin typeface="David" panose="020E0502060401010101" pitchFamily="34" charset="-79"/>
                <a:cs typeface="David" panose="020E0502060401010101" pitchFamily="34" charset="-79"/>
              </a:rPr>
              <a:t>ראקטיביות</a:t>
            </a:r>
            <a:r>
              <a:rPr lang="he-IL" sz="3200" dirty="0">
                <a:latin typeface="David" panose="020E0502060401010101" pitchFamily="34" charset="-79"/>
                <a:cs typeface="David" panose="020E0502060401010101" pitchFamily="34" charset="-79"/>
              </a:rPr>
              <a:t> פיזיולוגית עם הגורם הפסיכולוגי הכללי</a:t>
            </a:r>
          </a:p>
          <a:p>
            <a:pPr lvl="1"/>
            <a:endParaRPr lang="he-IL" sz="28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6104810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latin typeface="David" panose="020E0502060401010101" pitchFamily="34" charset="-79"/>
                <a:cs typeface="David" panose="020E0502060401010101" pitchFamily="34" charset="-79"/>
              </a:rPr>
              <a:t>נוירוטיות</a:t>
            </a:r>
            <a:br>
              <a:rPr lang="he-IL" dirty="0">
                <a:latin typeface="David" panose="020E0502060401010101" pitchFamily="34" charset="-79"/>
                <a:cs typeface="David" panose="020E0502060401010101" pitchFamily="34" charset="-79"/>
              </a:rPr>
            </a:br>
            <a:r>
              <a:rPr lang="en-US" sz="3600" dirty="0">
                <a:latin typeface="David" panose="020E0502060401010101" pitchFamily="34" charset="-79"/>
                <a:cs typeface="David" panose="020E0502060401010101" pitchFamily="34" charset="-79"/>
              </a:rPr>
              <a:t>General psychological vulnerability</a:t>
            </a:r>
            <a:r>
              <a:rPr lang="he-IL" dirty="0">
                <a:latin typeface="David" panose="020E0502060401010101" pitchFamily="34" charset="-79"/>
                <a:cs typeface="David" panose="020E0502060401010101" pitchFamily="34" charset="-79"/>
              </a:rPr>
              <a:t/>
            </a:r>
            <a:br>
              <a:rPr lang="he-IL" dirty="0">
                <a:latin typeface="David" panose="020E0502060401010101" pitchFamily="34" charset="-79"/>
                <a:cs typeface="David" panose="020E0502060401010101" pitchFamily="34" charset="-79"/>
              </a:rPr>
            </a:br>
            <a:endParaRPr lang="he-IL" dirty="0">
              <a:latin typeface="David" panose="020E0502060401010101" pitchFamily="34" charset="-79"/>
              <a:cs typeface="David" panose="020E0502060401010101" pitchFamily="34" charset="-79"/>
            </a:endParaRPr>
          </a:p>
        </p:txBody>
      </p:sp>
      <p:sp>
        <p:nvSpPr>
          <p:cNvPr id="4" name="מציין מיקום של מספר שקופית 3"/>
          <p:cNvSpPr>
            <a:spLocks noGrp="1"/>
          </p:cNvSpPr>
          <p:nvPr>
            <p:ph type="sldNum" sz="quarter" idx="12"/>
          </p:nvPr>
        </p:nvSpPr>
        <p:spPr/>
        <p:txBody>
          <a:bodyPr/>
          <a:lstStyle/>
          <a:p>
            <a:fld id="{D57F1E4F-1CFF-5643-939E-217C01CDF565}" type="slidenum">
              <a:rPr lang="en-US" smtClean="0"/>
              <a:pPr/>
              <a:t>34</a:t>
            </a:fld>
            <a:endParaRPr lang="en-US" dirty="0"/>
          </a:p>
        </p:txBody>
      </p:sp>
      <p:sp>
        <p:nvSpPr>
          <p:cNvPr id="5" name="מלבן 4"/>
          <p:cNvSpPr/>
          <p:nvPr/>
        </p:nvSpPr>
        <p:spPr>
          <a:xfrm>
            <a:off x="320262" y="6308273"/>
            <a:ext cx="1936236" cy="375552"/>
          </a:xfrm>
          <a:prstGeom prst="rect">
            <a:avLst/>
          </a:prstGeom>
        </p:spPr>
        <p:txBody>
          <a:bodyPr wrap="none">
            <a:spAutoFit/>
          </a:bodyPr>
          <a:lstStyle/>
          <a:p>
            <a:pPr algn="l">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Barlow et al., 2014</a:t>
            </a:r>
          </a:p>
        </p:txBody>
      </p:sp>
      <p:sp>
        <p:nvSpPr>
          <p:cNvPr id="3" name="מציין מיקום תוכן 2"/>
          <p:cNvSpPr>
            <a:spLocks noGrp="1"/>
          </p:cNvSpPr>
          <p:nvPr>
            <p:ph idx="1"/>
          </p:nvPr>
        </p:nvSpPr>
        <p:spPr>
          <a:xfrm>
            <a:off x="78658" y="2112792"/>
            <a:ext cx="11593517" cy="4195481"/>
          </a:xfrm>
        </p:spPr>
        <p:txBody>
          <a:bodyPr>
            <a:normAutofit/>
          </a:bodyPr>
          <a:lstStyle/>
          <a:p>
            <a:r>
              <a:rPr lang="he-IL" sz="3200" dirty="0">
                <a:latin typeface="David" panose="020E0502060401010101" pitchFamily="34" charset="-79"/>
                <a:cs typeface="David" panose="020E0502060401010101" pitchFamily="34" charset="-79"/>
              </a:rPr>
              <a:t>תחושת חוסר שליטה וקושי בניבוי לצד תפיסה של חוסר יכולת להתמודד</a:t>
            </a:r>
          </a:p>
          <a:p>
            <a:r>
              <a:rPr lang="he-IL" sz="3200" dirty="0">
                <a:latin typeface="David" panose="020E0502060401010101" pitchFamily="34" charset="-79"/>
                <a:cs typeface="David" panose="020E0502060401010101" pitchFamily="34" charset="-79"/>
              </a:rPr>
              <a:t>חוויות המעוררות זאת תורמות להתפתחות </a:t>
            </a:r>
            <a:r>
              <a:rPr lang="he-IL" sz="3200" dirty="0" smtClean="0">
                <a:latin typeface="David" panose="020E0502060401010101" pitchFamily="34" charset="-79"/>
                <a:cs typeface="David" panose="020E0502060401010101" pitchFamily="34" charset="-79"/>
              </a:rPr>
              <a:t>נוירוטיות</a:t>
            </a:r>
            <a:endParaRPr lang="he-IL" sz="3200" dirty="0">
              <a:latin typeface="David" panose="020E0502060401010101" pitchFamily="34" charset="-79"/>
              <a:cs typeface="David" panose="020E0502060401010101" pitchFamily="34" charset="-79"/>
            </a:endParaRPr>
          </a:p>
          <a:p>
            <a:pPr lvl="1"/>
            <a:r>
              <a:rPr lang="he-IL" sz="3000" dirty="0">
                <a:latin typeface="David" panose="020E0502060401010101" pitchFamily="34" charset="-79"/>
                <a:cs typeface="David" panose="020E0502060401010101" pitchFamily="34" charset="-79"/>
                <a:sym typeface="Wingdings" panose="05000000000000000000" pitchFamily="2" charset="2"/>
              </a:rPr>
              <a:t> הפרעות מצב רוח</a:t>
            </a:r>
            <a:endParaRPr lang="he-IL" sz="3000" dirty="0">
              <a:latin typeface="David" panose="020E0502060401010101" pitchFamily="34" charset="-79"/>
              <a:cs typeface="David" panose="020E0502060401010101" pitchFamily="34" charset="-79"/>
            </a:endParaRPr>
          </a:p>
          <a:p>
            <a:r>
              <a:rPr lang="he-IL" sz="3200" dirty="0">
                <a:latin typeface="David" panose="020E0502060401010101" pitchFamily="34" charset="-79"/>
                <a:cs typeface="David" panose="020E0502060401010101" pitchFamily="34" charset="-79"/>
              </a:rPr>
              <a:t>"נוירוזה ניסויית" בחיות</a:t>
            </a:r>
          </a:p>
          <a:p>
            <a:r>
              <a:rPr lang="he-IL" sz="3200" dirty="0">
                <a:latin typeface="David" panose="020E0502060401010101" pitchFamily="34" charset="-79"/>
                <a:cs typeface="David" panose="020E0502060401010101" pitchFamily="34" charset="-79"/>
              </a:rPr>
              <a:t>סגנונות ייחוס</a:t>
            </a:r>
          </a:p>
          <a:p>
            <a:r>
              <a:rPr lang="he-IL" sz="3200" dirty="0">
                <a:latin typeface="David" panose="020E0502060401010101" pitchFamily="34" charset="-79"/>
                <a:cs typeface="David" panose="020E0502060401010101" pitchFamily="34" charset="-79"/>
              </a:rPr>
              <a:t>סגנונות הורות וטראומות ילדות</a:t>
            </a:r>
          </a:p>
        </p:txBody>
      </p:sp>
      <p:pic>
        <p:nvPicPr>
          <p:cNvPr id="6" name="תמונה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262" y="3741462"/>
            <a:ext cx="4332514" cy="2437039"/>
          </a:xfrm>
          <a:prstGeom prst="rect">
            <a:avLst/>
          </a:prstGeom>
        </p:spPr>
      </p:pic>
    </p:spTree>
    <p:extLst>
      <p:ext uri="{BB962C8B-B14F-4D97-AF65-F5344CB8AC3E}">
        <p14:creationId xmlns:p14="http://schemas.microsoft.com/office/powerpoint/2010/main" val="34165310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latin typeface="David" panose="020E0502060401010101" pitchFamily="34" charset="-79"/>
                <a:cs typeface="David" panose="020E0502060401010101" pitchFamily="34" charset="-79"/>
              </a:rPr>
              <a:t>נוירוטיות</a:t>
            </a:r>
            <a:br>
              <a:rPr lang="he-IL" dirty="0">
                <a:latin typeface="David" panose="020E0502060401010101" pitchFamily="34" charset="-79"/>
                <a:cs typeface="David" panose="020E0502060401010101" pitchFamily="34" charset="-79"/>
              </a:rPr>
            </a:br>
            <a:r>
              <a:rPr lang="he-IL" sz="3600" dirty="0">
                <a:latin typeface="David" panose="020E0502060401010101" pitchFamily="34" charset="-79"/>
                <a:cs typeface="David" panose="020E0502060401010101" pitchFamily="34" charset="-79"/>
              </a:rPr>
              <a:t>אינטראקציות בין שתי </a:t>
            </a:r>
            <a:r>
              <a:rPr lang="he-IL" sz="3600" dirty="0" err="1">
                <a:latin typeface="David" panose="020E0502060401010101" pitchFamily="34" charset="-79"/>
                <a:cs typeface="David" panose="020E0502060401010101" pitchFamily="34" charset="-79"/>
              </a:rPr>
              <a:t>הפגיעויות</a:t>
            </a:r>
            <a:r>
              <a:rPr lang="he-IL" sz="3600" dirty="0">
                <a:latin typeface="David" panose="020E0502060401010101" pitchFamily="34" charset="-79"/>
                <a:cs typeface="David" panose="020E0502060401010101" pitchFamily="34" charset="-79"/>
              </a:rPr>
              <a:t> הכלליות</a:t>
            </a:r>
            <a:r>
              <a:rPr lang="he-IL" dirty="0">
                <a:latin typeface="David" panose="020E0502060401010101" pitchFamily="34" charset="-79"/>
                <a:cs typeface="David" panose="020E0502060401010101" pitchFamily="34" charset="-79"/>
              </a:rPr>
              <a:t/>
            </a:r>
            <a:br>
              <a:rPr lang="he-IL" dirty="0">
                <a:latin typeface="David" panose="020E0502060401010101" pitchFamily="34" charset="-79"/>
                <a:cs typeface="David" panose="020E0502060401010101" pitchFamily="34" charset="-79"/>
              </a:rPr>
            </a:br>
            <a:endParaRPr lang="he-IL" dirty="0">
              <a:latin typeface="David" panose="020E0502060401010101" pitchFamily="34" charset="-79"/>
              <a:cs typeface="David" panose="020E0502060401010101" pitchFamily="34" charset="-79"/>
            </a:endParaRPr>
          </a:p>
        </p:txBody>
      </p:sp>
      <p:sp>
        <p:nvSpPr>
          <p:cNvPr id="4" name="מציין מיקום של מספר שקופית 3"/>
          <p:cNvSpPr>
            <a:spLocks noGrp="1"/>
          </p:cNvSpPr>
          <p:nvPr>
            <p:ph type="sldNum" sz="quarter" idx="12"/>
          </p:nvPr>
        </p:nvSpPr>
        <p:spPr/>
        <p:txBody>
          <a:bodyPr/>
          <a:lstStyle/>
          <a:p>
            <a:fld id="{D57F1E4F-1CFF-5643-939E-217C01CDF565}" type="slidenum">
              <a:rPr lang="en-US" smtClean="0"/>
              <a:pPr/>
              <a:t>35</a:t>
            </a:fld>
            <a:endParaRPr lang="en-US" dirty="0"/>
          </a:p>
        </p:txBody>
      </p:sp>
      <p:sp>
        <p:nvSpPr>
          <p:cNvPr id="5" name="מלבן 4"/>
          <p:cNvSpPr/>
          <p:nvPr/>
        </p:nvSpPr>
        <p:spPr>
          <a:xfrm>
            <a:off x="320262" y="6308273"/>
            <a:ext cx="1936236" cy="375552"/>
          </a:xfrm>
          <a:prstGeom prst="rect">
            <a:avLst/>
          </a:prstGeom>
        </p:spPr>
        <p:txBody>
          <a:bodyPr wrap="none">
            <a:spAutoFit/>
          </a:bodyPr>
          <a:lstStyle/>
          <a:p>
            <a:pPr algn="l">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Barlow et al., 2014</a:t>
            </a:r>
          </a:p>
        </p:txBody>
      </p:sp>
      <p:sp>
        <p:nvSpPr>
          <p:cNvPr id="3" name="מציין מיקום תוכן 2"/>
          <p:cNvSpPr>
            <a:spLocks noGrp="1"/>
          </p:cNvSpPr>
          <p:nvPr>
            <p:ph idx="1"/>
          </p:nvPr>
        </p:nvSpPr>
        <p:spPr>
          <a:xfrm>
            <a:off x="-98323" y="2052918"/>
            <a:ext cx="12172335" cy="4195481"/>
          </a:xfrm>
        </p:spPr>
        <p:txBody>
          <a:bodyPr>
            <a:noAutofit/>
          </a:bodyPr>
          <a:lstStyle/>
          <a:p>
            <a:r>
              <a:rPr lang="he-IL" sz="4000" dirty="0">
                <a:latin typeface="David" panose="020E0502060401010101" pitchFamily="34" charset="-79"/>
                <a:cs typeface="David" panose="020E0502060401010101" pitchFamily="34" charset="-79"/>
              </a:rPr>
              <a:t>מערכת יחסים דינמית בין שתי </a:t>
            </a:r>
            <a:r>
              <a:rPr lang="he-IL" sz="4000" dirty="0" err="1">
                <a:latin typeface="David" panose="020E0502060401010101" pitchFamily="34" charset="-79"/>
                <a:cs typeface="David" panose="020E0502060401010101" pitchFamily="34" charset="-79"/>
              </a:rPr>
              <a:t>הפגיעויות</a:t>
            </a:r>
            <a:r>
              <a:rPr lang="he-IL" sz="4000" dirty="0">
                <a:latin typeface="David" panose="020E0502060401010101" pitchFamily="34" charset="-79"/>
                <a:cs typeface="David" panose="020E0502060401010101" pitchFamily="34" charset="-79"/>
              </a:rPr>
              <a:t> הכלליות ונוירוטיות</a:t>
            </a:r>
          </a:p>
          <a:p>
            <a:r>
              <a:rPr lang="he-IL" sz="4000" dirty="0">
                <a:latin typeface="David" panose="020E0502060401010101" pitchFamily="34" charset="-79"/>
                <a:cs typeface="David" panose="020E0502060401010101" pitchFamily="34" charset="-79"/>
              </a:rPr>
              <a:t>תגובתיות יתר ללחץ + חוויות לחץ </a:t>
            </a:r>
            <a:r>
              <a:rPr lang="he-IL" sz="4000" dirty="0">
                <a:latin typeface="David" panose="020E0502060401010101" pitchFamily="34" charset="-79"/>
                <a:cs typeface="David" panose="020E0502060401010101" pitchFamily="34" charset="-79"/>
                <a:sym typeface="Wingdings" panose="05000000000000000000" pitchFamily="2" charset="2"/>
              </a:rPr>
              <a:t> הפחתת תחושת שליטה</a:t>
            </a:r>
            <a:endParaRPr lang="he-IL" sz="4000" dirty="0">
              <a:latin typeface="David" panose="020E0502060401010101" pitchFamily="34" charset="-79"/>
              <a:cs typeface="David" panose="020E0502060401010101" pitchFamily="34" charset="-79"/>
            </a:endParaRPr>
          </a:p>
          <a:p>
            <a:r>
              <a:rPr lang="he-IL" sz="4000" dirty="0" err="1">
                <a:latin typeface="David" panose="020E0502060401010101" pitchFamily="34" charset="-79"/>
                <a:cs typeface="David" panose="020E0502060401010101" pitchFamily="34" charset="-79"/>
              </a:rPr>
              <a:t>סנסיטיזציה</a:t>
            </a:r>
            <a:r>
              <a:rPr lang="he-IL" sz="4000" dirty="0">
                <a:latin typeface="David" panose="020E0502060401010101" pitchFamily="34" charset="-79"/>
                <a:cs typeface="David" panose="020E0502060401010101" pitchFamily="34" charset="-79"/>
              </a:rPr>
              <a:t> במעגלים עצביים של לחץ </a:t>
            </a:r>
            <a:r>
              <a:rPr lang="he-IL" sz="4000" dirty="0">
                <a:latin typeface="David" panose="020E0502060401010101" pitchFamily="34" charset="-79"/>
                <a:cs typeface="David" panose="020E0502060401010101" pitchFamily="34" charset="-79"/>
                <a:sym typeface="Wingdings" panose="05000000000000000000" pitchFamily="2" charset="2"/>
              </a:rPr>
              <a:t> </a:t>
            </a:r>
          </a:p>
          <a:p>
            <a:pPr lvl="1"/>
            <a:r>
              <a:rPr lang="he-IL" sz="3600" dirty="0">
                <a:latin typeface="David" panose="020E0502060401010101" pitchFamily="34" charset="-79"/>
                <a:cs typeface="David" panose="020E0502060401010101" pitchFamily="34" charset="-79"/>
              </a:rPr>
              <a:t>תגובה שונה ללחץ </a:t>
            </a:r>
            <a:r>
              <a:rPr lang="he-IL" sz="3600" dirty="0">
                <a:latin typeface="David" panose="020E0502060401010101" pitchFamily="34" charset="-79"/>
                <a:cs typeface="David" panose="020E0502060401010101" pitchFamily="34" charset="-79"/>
                <a:sym typeface="Wingdings" panose="05000000000000000000" pitchFamily="2" charset="2"/>
              </a:rPr>
              <a:t> </a:t>
            </a:r>
          </a:p>
          <a:p>
            <a:pPr lvl="2"/>
            <a:r>
              <a:rPr lang="he-IL" sz="3200" dirty="0">
                <a:latin typeface="David" panose="020E0502060401010101" pitchFamily="34" charset="-79"/>
                <a:cs typeface="David" panose="020E0502060401010101" pitchFamily="34" charset="-79"/>
                <a:sym typeface="Wingdings" panose="05000000000000000000" pitchFamily="2" charset="2"/>
              </a:rPr>
              <a:t>שינוי ב</a:t>
            </a:r>
            <a:r>
              <a:rPr lang="he-IL" sz="3200" dirty="0">
                <a:latin typeface="David" panose="020E0502060401010101" pitchFamily="34" charset="-79"/>
                <a:cs typeface="David" panose="020E0502060401010101" pitchFamily="34" charset="-79"/>
              </a:rPr>
              <a:t>התפתחות והארגון הנוירולוגי </a:t>
            </a:r>
            <a:r>
              <a:rPr lang="he-IL" sz="3200" dirty="0">
                <a:latin typeface="David" panose="020E0502060401010101" pitchFamily="34" charset="-79"/>
                <a:cs typeface="David" panose="020E0502060401010101" pitchFamily="34" charset="-79"/>
                <a:sym typeface="Wingdings" panose="05000000000000000000" pitchFamily="2" charset="2"/>
              </a:rPr>
              <a:t> </a:t>
            </a:r>
          </a:p>
          <a:p>
            <a:pPr lvl="3"/>
            <a:r>
              <a:rPr lang="he-IL" sz="2800" dirty="0">
                <a:latin typeface="David" panose="020E0502060401010101" pitchFamily="34" charset="-79"/>
                <a:cs typeface="David" panose="020E0502060401010101" pitchFamily="34" charset="-79"/>
                <a:sym typeface="Wingdings" panose="05000000000000000000" pitchFamily="2" charset="2"/>
              </a:rPr>
              <a:t>השפעות ארוכות טווח על אופן העיבוד ותגובה למידע מאיים (מאפיין נוירוטיות)</a:t>
            </a:r>
            <a:endParaRPr lang="he-IL" sz="28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8050208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latin typeface="David" panose="020E0502060401010101" pitchFamily="34" charset="-79"/>
                <a:cs typeface="David" panose="020E0502060401010101" pitchFamily="34" charset="-79"/>
              </a:rPr>
              <a:t>נוירוטיות</a:t>
            </a:r>
            <a:br>
              <a:rPr lang="he-IL" dirty="0">
                <a:latin typeface="David" panose="020E0502060401010101" pitchFamily="34" charset="-79"/>
                <a:cs typeface="David" panose="020E0502060401010101" pitchFamily="34" charset="-79"/>
              </a:rPr>
            </a:br>
            <a:r>
              <a:rPr lang="en-US" sz="3600" dirty="0">
                <a:latin typeface="David" panose="020E0502060401010101" pitchFamily="34" charset="-79"/>
                <a:cs typeface="David" panose="020E0502060401010101" pitchFamily="34" charset="-79"/>
              </a:rPr>
              <a:t>Triple Vulnerability Theory</a:t>
            </a:r>
            <a:r>
              <a:rPr lang="he-IL" dirty="0">
                <a:latin typeface="David" panose="020E0502060401010101" pitchFamily="34" charset="-79"/>
                <a:cs typeface="David" panose="020E0502060401010101" pitchFamily="34" charset="-79"/>
              </a:rPr>
              <a:t/>
            </a:r>
            <a:br>
              <a:rPr lang="he-IL" dirty="0">
                <a:latin typeface="David" panose="020E0502060401010101" pitchFamily="34" charset="-79"/>
                <a:cs typeface="David" panose="020E0502060401010101" pitchFamily="34" charset="-79"/>
              </a:rPr>
            </a:br>
            <a:endParaRPr lang="he-IL" dirty="0">
              <a:latin typeface="David" panose="020E0502060401010101" pitchFamily="34" charset="-79"/>
              <a:cs typeface="David" panose="020E0502060401010101" pitchFamily="34" charset="-79"/>
            </a:endParaRPr>
          </a:p>
        </p:txBody>
      </p:sp>
      <p:pic>
        <p:nvPicPr>
          <p:cNvPr id="6" name="מציין מיקום תוכן 5"/>
          <p:cNvPicPr>
            <a:picLocks noGrp="1" noChangeAspect="1"/>
          </p:cNvPicPr>
          <p:nvPr>
            <p:ph idx="1"/>
          </p:nvPr>
        </p:nvPicPr>
        <p:blipFill>
          <a:blip r:embed="rId3"/>
          <a:stretch>
            <a:fillRect/>
          </a:stretch>
        </p:blipFill>
        <p:spPr>
          <a:xfrm>
            <a:off x="3188498" y="1597610"/>
            <a:ext cx="5454058" cy="3637102"/>
          </a:xfrm>
        </p:spPr>
      </p:pic>
      <p:sp>
        <p:nvSpPr>
          <p:cNvPr id="4" name="מציין מיקום של מספר שקופית 3"/>
          <p:cNvSpPr>
            <a:spLocks noGrp="1"/>
          </p:cNvSpPr>
          <p:nvPr>
            <p:ph type="sldNum" sz="quarter" idx="12"/>
          </p:nvPr>
        </p:nvSpPr>
        <p:spPr/>
        <p:txBody>
          <a:bodyPr/>
          <a:lstStyle/>
          <a:p>
            <a:fld id="{D57F1E4F-1CFF-5643-939E-217C01CDF565}" type="slidenum">
              <a:rPr lang="en-US" smtClean="0"/>
              <a:pPr/>
              <a:t>36</a:t>
            </a:fld>
            <a:endParaRPr lang="en-US" dirty="0"/>
          </a:p>
        </p:txBody>
      </p:sp>
      <p:sp>
        <p:nvSpPr>
          <p:cNvPr id="5" name="מלבן 4"/>
          <p:cNvSpPr/>
          <p:nvPr/>
        </p:nvSpPr>
        <p:spPr>
          <a:xfrm>
            <a:off x="113784" y="6416427"/>
            <a:ext cx="1936236" cy="375552"/>
          </a:xfrm>
          <a:prstGeom prst="rect">
            <a:avLst/>
          </a:prstGeom>
        </p:spPr>
        <p:txBody>
          <a:bodyPr wrap="none">
            <a:spAutoFit/>
          </a:bodyPr>
          <a:lstStyle/>
          <a:p>
            <a:pPr algn="l">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Barlow et al., 2014</a:t>
            </a:r>
          </a:p>
        </p:txBody>
      </p:sp>
      <p:sp>
        <p:nvSpPr>
          <p:cNvPr id="7" name="מציין מיקום תוכן 2"/>
          <p:cNvSpPr txBox="1">
            <a:spLocks/>
          </p:cNvSpPr>
          <p:nvPr/>
        </p:nvSpPr>
        <p:spPr>
          <a:xfrm>
            <a:off x="216310" y="5321017"/>
            <a:ext cx="11729888" cy="1207601"/>
          </a:xfrm>
          <a:prstGeom prst="rect">
            <a:avLst/>
          </a:prstGeom>
        </p:spPr>
        <p:txBody>
          <a:bodyPr vert="horz" lIns="91440" tIns="45720" rIns="91440" bIns="45720" rtlCol="0">
            <a:noAutofit/>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he-IL" sz="3200" b="1" u="sng" dirty="0">
                <a:latin typeface="David" panose="020E0502060401010101" pitchFamily="34" charset="-79"/>
                <a:cs typeface="David" panose="020E0502060401010101" pitchFamily="34" charset="-79"/>
              </a:rPr>
              <a:t>הסבר לתרומת הטמפרמנט להתפתחות הפרעות חרדה:</a:t>
            </a:r>
          </a:p>
          <a:p>
            <a:pPr marL="0" indent="0">
              <a:buNone/>
            </a:pPr>
            <a:r>
              <a:rPr lang="he-IL" sz="3200" dirty="0">
                <a:latin typeface="David" panose="020E0502060401010101" pitchFamily="34" charset="-79"/>
                <a:cs typeface="David" panose="020E0502060401010101" pitchFamily="34" charset="-79"/>
              </a:rPr>
              <a:t>עוררות </a:t>
            </a:r>
            <a:r>
              <a:rPr lang="he-IL" sz="3200" dirty="0" smtClean="0">
                <a:latin typeface="David" panose="020E0502060401010101" pitchFamily="34" charset="-79"/>
                <a:cs typeface="David" panose="020E0502060401010101" pitchFamily="34" charset="-79"/>
              </a:rPr>
              <a:t>גבוהה</a:t>
            </a:r>
            <a:r>
              <a:rPr lang="he-IL" sz="3200" dirty="0">
                <a:latin typeface="David" panose="020E0502060401010101" pitchFamily="34" charset="-79"/>
                <a:cs typeface="David" panose="020E0502060401010101" pitchFamily="34" charset="-79"/>
                <a:sym typeface="Wingdings" panose="05000000000000000000" pitchFamily="2" charset="2"/>
              </a:rPr>
              <a:t> </a:t>
            </a:r>
            <a:r>
              <a:rPr lang="he-IL" sz="3200" dirty="0" smtClean="0">
                <a:latin typeface="David" panose="020E0502060401010101" pitchFamily="34" charset="-79"/>
                <a:cs typeface="David" panose="020E0502060401010101" pitchFamily="34" charset="-79"/>
                <a:sym typeface="Wingdings" panose="05000000000000000000" pitchFamily="2" charset="2"/>
              </a:rPr>
              <a:t> </a:t>
            </a:r>
            <a:r>
              <a:rPr lang="he-IL" sz="3200" dirty="0">
                <a:latin typeface="David" panose="020E0502060401010101" pitchFamily="34" charset="-79"/>
                <a:cs typeface="David" panose="020E0502060401010101" pitchFamily="34" charset="-79"/>
                <a:sym typeface="Wingdings" panose="05000000000000000000" pitchFamily="2" charset="2"/>
              </a:rPr>
              <a:t>רגישות ללמידה  למידה רגשית מהירה יותר</a:t>
            </a:r>
          </a:p>
        </p:txBody>
      </p:sp>
    </p:spTree>
    <p:extLst>
      <p:ext uri="{BB962C8B-B14F-4D97-AF65-F5344CB8AC3E}">
        <p14:creationId xmlns:p14="http://schemas.microsoft.com/office/powerpoint/2010/main" val="33829352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latin typeface="David" panose="020E0502060401010101" pitchFamily="34" charset="-79"/>
                <a:cs typeface="David" panose="020E0502060401010101" pitchFamily="34" charset="-79"/>
              </a:rPr>
              <a:t>טיפול</a:t>
            </a:r>
            <a:br>
              <a:rPr lang="he-IL" dirty="0">
                <a:latin typeface="David" panose="020E0502060401010101" pitchFamily="34" charset="-79"/>
                <a:cs typeface="David" panose="020E0502060401010101" pitchFamily="34" charset="-79"/>
              </a:rPr>
            </a:br>
            <a:r>
              <a:rPr lang="he-IL" sz="3600" dirty="0">
                <a:latin typeface="David" panose="020E0502060401010101" pitchFamily="34" charset="-79"/>
                <a:cs typeface="David" panose="020E0502060401010101" pitchFamily="34" charset="-79"/>
              </a:rPr>
              <a:t> סקירה רחבה ופרוטוקולים</a:t>
            </a:r>
            <a:endParaRPr lang="he-IL" dirty="0">
              <a:latin typeface="David" panose="020E0502060401010101" pitchFamily="34" charset="-79"/>
              <a:cs typeface="David" panose="020E0502060401010101" pitchFamily="34" charset="-79"/>
            </a:endParaRPr>
          </a:p>
        </p:txBody>
      </p:sp>
      <p:sp>
        <p:nvSpPr>
          <p:cNvPr id="4" name="מציין מיקום של מספר שקופית 3"/>
          <p:cNvSpPr>
            <a:spLocks noGrp="1"/>
          </p:cNvSpPr>
          <p:nvPr>
            <p:ph type="sldNum" sz="quarter" idx="12"/>
          </p:nvPr>
        </p:nvSpPr>
        <p:spPr/>
        <p:txBody>
          <a:bodyPr/>
          <a:lstStyle/>
          <a:p>
            <a:fld id="{D57F1E4F-1CFF-5643-939E-217C01CDF565}" type="slidenum">
              <a:rPr lang="en-US" smtClean="0"/>
              <a:pPr/>
              <a:t>37</a:t>
            </a:fld>
            <a:endParaRPr lang="en-US" dirty="0"/>
          </a:p>
        </p:txBody>
      </p:sp>
      <p:graphicFrame>
        <p:nvGraphicFramePr>
          <p:cNvPr id="6" name="דיאגרמה 5"/>
          <p:cNvGraphicFramePr/>
          <p:nvPr>
            <p:extLst>
              <p:ext uri="{D42A27DB-BD31-4B8C-83A1-F6EECF244321}">
                <p14:modId xmlns:p14="http://schemas.microsoft.com/office/powerpoint/2010/main" val="1830180112"/>
              </p:ext>
            </p:extLst>
          </p:nvPr>
        </p:nvGraphicFramePr>
        <p:xfrm>
          <a:off x="543697" y="1215816"/>
          <a:ext cx="11263183" cy="5845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163021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latin typeface="David" panose="020E0502060401010101" pitchFamily="34" charset="-79"/>
                <a:cs typeface="David" panose="020E0502060401010101" pitchFamily="34" charset="-79"/>
              </a:rPr>
              <a:t>טיפול</a:t>
            </a:r>
            <a:br>
              <a:rPr lang="he-IL" dirty="0">
                <a:latin typeface="David" panose="020E0502060401010101" pitchFamily="34" charset="-79"/>
                <a:cs typeface="David" panose="020E0502060401010101" pitchFamily="34" charset="-79"/>
              </a:rPr>
            </a:br>
            <a:r>
              <a:rPr lang="he-IL" sz="3600" dirty="0">
                <a:latin typeface="David" panose="020E0502060401010101" pitchFamily="34" charset="-79"/>
                <a:cs typeface="David" panose="020E0502060401010101" pitchFamily="34" charset="-79"/>
              </a:rPr>
              <a:t>פוביה ספציפית</a:t>
            </a:r>
          </a:p>
        </p:txBody>
      </p:sp>
      <p:sp>
        <p:nvSpPr>
          <p:cNvPr id="3" name="מציין מיקום תוכן 2"/>
          <p:cNvSpPr>
            <a:spLocks noGrp="1"/>
          </p:cNvSpPr>
          <p:nvPr>
            <p:ph idx="1"/>
          </p:nvPr>
        </p:nvSpPr>
        <p:spPr>
          <a:xfrm>
            <a:off x="793751" y="2283789"/>
            <a:ext cx="10747296" cy="3831262"/>
          </a:xfrm>
        </p:spPr>
        <p:txBody>
          <a:bodyPr>
            <a:normAutofit lnSpcReduction="10000"/>
          </a:bodyPr>
          <a:lstStyle/>
          <a:p>
            <a:r>
              <a:rPr lang="he-IL" sz="3200" dirty="0">
                <a:latin typeface="David" panose="020E0502060401010101" pitchFamily="34" charset="-79"/>
                <a:cs typeface="David" panose="020E0502060401010101" pitchFamily="34" charset="-79"/>
              </a:rPr>
              <a:t>מטה-אנליזה ערכה השוואה:</a:t>
            </a:r>
          </a:p>
          <a:p>
            <a:pPr lvl="1"/>
            <a:r>
              <a:rPr lang="he-IL" sz="3000" dirty="0">
                <a:latin typeface="David" panose="020E0502060401010101" pitchFamily="34" charset="-79"/>
                <a:cs typeface="David" panose="020E0502060401010101" pitchFamily="34" charset="-79"/>
              </a:rPr>
              <a:t>טיפולים הכוללים חשיפות </a:t>
            </a:r>
          </a:p>
          <a:p>
            <a:pPr lvl="1"/>
            <a:r>
              <a:rPr lang="he-IL" sz="3000" dirty="0">
                <a:latin typeface="David" panose="020E0502060401010101" pitchFamily="34" charset="-79"/>
                <a:cs typeface="David" panose="020E0502060401010101" pitchFamily="34" charset="-79"/>
              </a:rPr>
              <a:t>אינם כוללים חשיפות (כגון קוגניטיבי והרפיה)</a:t>
            </a:r>
          </a:p>
          <a:p>
            <a:pPr lvl="1"/>
            <a:r>
              <a:rPr lang="he-IL" sz="3000" dirty="0">
                <a:latin typeface="David" panose="020E0502060401010101" pitchFamily="34" charset="-79"/>
                <a:cs typeface="David" panose="020E0502060401010101" pitchFamily="34" charset="-79"/>
              </a:rPr>
              <a:t>ללא טיפול</a:t>
            </a:r>
          </a:p>
          <a:p>
            <a:r>
              <a:rPr lang="he-IL" sz="3200" dirty="0">
                <a:latin typeface="David" panose="020E0502060401010101" pitchFamily="34" charset="-79"/>
                <a:cs typeface="David" panose="020E0502060401010101" pitchFamily="34" charset="-79"/>
              </a:rPr>
              <a:t>יתרון מובהק לחשיפות (</a:t>
            </a:r>
            <a:r>
              <a:rPr lang="en-US" sz="3200" dirty="0">
                <a:latin typeface="David" panose="020E0502060401010101" pitchFamily="34" charset="-79"/>
                <a:cs typeface="David" panose="020E0502060401010101" pitchFamily="34" charset="-79"/>
              </a:rPr>
              <a:t>d=1.05</a:t>
            </a:r>
            <a:r>
              <a:rPr lang="he-IL" sz="3200" dirty="0">
                <a:latin typeface="David" panose="020E0502060401010101" pitchFamily="34" charset="-79"/>
                <a:cs typeface="David" panose="020E0502060401010101" pitchFamily="34" charset="-79"/>
              </a:rPr>
              <a:t>)</a:t>
            </a:r>
          </a:p>
          <a:p>
            <a:r>
              <a:rPr lang="en-US" sz="3200" dirty="0">
                <a:latin typeface="David" panose="020E0502060401010101" pitchFamily="34" charset="-79"/>
                <a:cs typeface="David" panose="020E0502060401010101" pitchFamily="34" charset="-79"/>
                <a:sym typeface="Wingdings" panose="05000000000000000000" pitchFamily="2" charset="2"/>
              </a:rPr>
              <a:t>TFCBT</a:t>
            </a:r>
            <a:r>
              <a:rPr lang="he-IL" sz="3200" dirty="0">
                <a:latin typeface="David" panose="020E0502060401010101" pitchFamily="34" charset="-79"/>
                <a:cs typeface="David" panose="020E0502060401010101" pitchFamily="34" charset="-79"/>
                <a:sym typeface="Wingdings" panose="05000000000000000000" pitchFamily="2" charset="2"/>
              </a:rPr>
              <a:t> ו-</a:t>
            </a:r>
            <a:r>
              <a:rPr lang="en-US" sz="3200" dirty="0">
                <a:latin typeface="David" panose="020E0502060401010101" pitchFamily="34" charset="-79"/>
                <a:cs typeface="David" panose="020E0502060401010101" pitchFamily="34" charset="-79"/>
                <a:sym typeface="Wingdings" panose="05000000000000000000" pitchFamily="2" charset="2"/>
              </a:rPr>
              <a:t>EMDR</a:t>
            </a:r>
            <a:r>
              <a:rPr lang="he-IL" sz="3200" dirty="0">
                <a:latin typeface="David" panose="020E0502060401010101" pitchFamily="34" charset="-79"/>
                <a:cs typeface="David" panose="020E0502060401010101" pitchFamily="34" charset="-79"/>
                <a:sym typeface="Wingdings" panose="05000000000000000000" pitchFamily="2" charset="2"/>
              </a:rPr>
              <a:t> יעילים </a:t>
            </a:r>
            <a:r>
              <a:rPr lang="he-IL" sz="3200" dirty="0" smtClean="0">
                <a:latin typeface="David" panose="020E0502060401010101" pitchFamily="34" charset="-79"/>
                <a:cs typeface="David" panose="020E0502060401010101" pitchFamily="34" charset="-79"/>
                <a:sym typeface="Wingdings" panose="05000000000000000000" pitchFamily="2" charset="2"/>
              </a:rPr>
              <a:t>בהפחתת חרדה אם התפתחה </a:t>
            </a:r>
            <a:r>
              <a:rPr lang="he-IL" sz="3200" dirty="0">
                <a:latin typeface="David" panose="020E0502060401010101" pitchFamily="34" charset="-79"/>
                <a:cs typeface="David" panose="020E0502060401010101" pitchFamily="34" charset="-79"/>
                <a:sym typeface="Wingdings" panose="05000000000000000000" pitchFamily="2" charset="2"/>
              </a:rPr>
              <a:t>בעקבות טראומה (</a:t>
            </a:r>
            <a:r>
              <a:rPr lang="en-US" sz="3200" dirty="0" err="1">
                <a:latin typeface="David" panose="020E0502060401010101" pitchFamily="34" charset="-79"/>
                <a:cs typeface="David" panose="020E0502060401010101" pitchFamily="34" charset="-79"/>
              </a:rPr>
              <a:t>Laugharne</a:t>
            </a:r>
            <a:r>
              <a:rPr lang="en-US" sz="3200" dirty="0">
                <a:latin typeface="David" panose="020E0502060401010101" pitchFamily="34" charset="-79"/>
                <a:cs typeface="David" panose="020E0502060401010101" pitchFamily="34" charset="-79"/>
              </a:rPr>
              <a:t> et al., 2010</a:t>
            </a:r>
            <a:r>
              <a:rPr lang="he-IL" sz="3200" dirty="0">
                <a:latin typeface="David" panose="020E0502060401010101" pitchFamily="34" charset="-79"/>
                <a:cs typeface="David" panose="020E0502060401010101" pitchFamily="34" charset="-79"/>
              </a:rPr>
              <a:t>)</a:t>
            </a:r>
            <a:endParaRPr lang="en-US" sz="3200" dirty="0">
              <a:latin typeface="David" panose="020E0502060401010101" pitchFamily="34" charset="-79"/>
              <a:cs typeface="David" panose="020E0502060401010101" pitchFamily="34" charset="-79"/>
            </a:endParaRPr>
          </a:p>
          <a:p>
            <a:endParaRPr lang="he-IL" sz="3200" dirty="0">
              <a:latin typeface="David" panose="020E0502060401010101" pitchFamily="34" charset="-79"/>
              <a:cs typeface="David" panose="020E0502060401010101" pitchFamily="34" charset="-79"/>
            </a:endParaRPr>
          </a:p>
        </p:txBody>
      </p:sp>
      <p:sp>
        <p:nvSpPr>
          <p:cNvPr id="4" name="מציין מיקום של מספר שקופית 3"/>
          <p:cNvSpPr>
            <a:spLocks noGrp="1"/>
          </p:cNvSpPr>
          <p:nvPr>
            <p:ph type="sldNum" sz="quarter" idx="12"/>
          </p:nvPr>
        </p:nvSpPr>
        <p:spPr/>
        <p:txBody>
          <a:bodyPr/>
          <a:lstStyle/>
          <a:p>
            <a:fld id="{D57F1E4F-1CFF-5643-939E-217C01CDF565}" type="slidenum">
              <a:rPr lang="en-US" smtClean="0"/>
              <a:pPr/>
              <a:t>38</a:t>
            </a:fld>
            <a:endParaRPr lang="en-US" dirty="0"/>
          </a:p>
        </p:txBody>
      </p:sp>
      <p:sp>
        <p:nvSpPr>
          <p:cNvPr id="5" name="מלבן 4"/>
          <p:cNvSpPr/>
          <p:nvPr/>
        </p:nvSpPr>
        <p:spPr>
          <a:xfrm>
            <a:off x="326023" y="6170040"/>
            <a:ext cx="2030236" cy="375552"/>
          </a:xfrm>
          <a:prstGeom prst="rect">
            <a:avLst/>
          </a:prstGeom>
        </p:spPr>
        <p:txBody>
          <a:bodyPr wrap="none">
            <a:spAutoFit/>
          </a:bodyPr>
          <a:lstStyle/>
          <a:p>
            <a:pPr algn="r" rtl="1">
              <a:lnSpc>
                <a:spcPct val="107000"/>
              </a:lnSpc>
              <a:spcAft>
                <a:spcPts val="800"/>
              </a:spcAft>
            </a:pPr>
            <a:r>
              <a:rPr lang="en-US" dirty="0" err="1">
                <a:latin typeface="Calibri" panose="020F0502020204030204" pitchFamily="34" charset="0"/>
                <a:ea typeface="Calibri" panose="020F0502020204030204" pitchFamily="34" charset="0"/>
                <a:cs typeface="Arial" panose="020B0604020202020204" pitchFamily="34" charset="0"/>
              </a:rPr>
              <a:t>Hunsley</a:t>
            </a:r>
            <a:r>
              <a:rPr lang="en-US" dirty="0">
                <a:latin typeface="Calibri" panose="020F0502020204030204" pitchFamily="34" charset="0"/>
                <a:ea typeface="Calibri" panose="020F0502020204030204" pitchFamily="34" charset="0"/>
                <a:cs typeface="Arial" panose="020B0604020202020204" pitchFamily="34" charset="0"/>
              </a:rPr>
              <a:t> et al., 2013</a:t>
            </a:r>
          </a:p>
        </p:txBody>
      </p:sp>
    </p:spTree>
    <p:extLst>
      <p:ext uri="{BB962C8B-B14F-4D97-AF65-F5344CB8AC3E}">
        <p14:creationId xmlns:p14="http://schemas.microsoft.com/office/powerpoint/2010/main" val="29611525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latin typeface="David" panose="020E0502060401010101" pitchFamily="34" charset="-79"/>
                <a:cs typeface="David" panose="020E0502060401010101" pitchFamily="34" charset="-79"/>
              </a:rPr>
              <a:t>טיפול</a:t>
            </a:r>
            <a:br>
              <a:rPr lang="he-IL" dirty="0">
                <a:latin typeface="David" panose="020E0502060401010101" pitchFamily="34" charset="-79"/>
                <a:cs typeface="David" panose="020E0502060401010101" pitchFamily="34" charset="-79"/>
              </a:rPr>
            </a:br>
            <a:r>
              <a:rPr lang="he-IL" sz="3200" dirty="0">
                <a:latin typeface="David" panose="020E0502060401010101" pitchFamily="34" charset="-79"/>
                <a:cs typeface="David" panose="020E0502060401010101" pitchFamily="34" charset="-79"/>
              </a:rPr>
              <a:t>הפרעת פאניקה</a:t>
            </a:r>
          </a:p>
        </p:txBody>
      </p:sp>
      <p:sp>
        <p:nvSpPr>
          <p:cNvPr id="3" name="מציין מיקום תוכן 2"/>
          <p:cNvSpPr>
            <a:spLocks noGrp="1"/>
          </p:cNvSpPr>
          <p:nvPr>
            <p:ph idx="1"/>
          </p:nvPr>
        </p:nvSpPr>
        <p:spPr>
          <a:xfrm>
            <a:off x="793751" y="2283789"/>
            <a:ext cx="10747296" cy="3831262"/>
          </a:xfrm>
        </p:spPr>
        <p:txBody>
          <a:bodyPr>
            <a:normAutofit/>
          </a:bodyPr>
          <a:lstStyle/>
          <a:p>
            <a:r>
              <a:rPr lang="he-IL" sz="3200" dirty="0">
                <a:latin typeface="David" panose="020E0502060401010101" pitchFamily="34" charset="-79"/>
                <a:cs typeface="David" panose="020E0502060401010101" pitchFamily="34" charset="-79"/>
              </a:rPr>
              <a:t>מטה אנליזה </a:t>
            </a:r>
          </a:p>
          <a:p>
            <a:pPr lvl="1"/>
            <a:r>
              <a:rPr lang="he-IL" sz="3000" dirty="0">
                <a:latin typeface="David" panose="020E0502060401010101" pitchFamily="34" charset="-79"/>
                <a:cs typeface="David" panose="020E0502060401010101" pitchFamily="34" charset="-79"/>
              </a:rPr>
              <a:t>התערבויות פסיכולוגיות יעילות מביקורת (</a:t>
            </a:r>
            <a:r>
              <a:rPr lang="en-US" sz="3000" dirty="0">
                <a:latin typeface="David" panose="020E0502060401010101" pitchFamily="34" charset="-79"/>
                <a:cs typeface="David" panose="020E0502060401010101" pitchFamily="34" charset="-79"/>
              </a:rPr>
              <a:t>d=0.78</a:t>
            </a:r>
            <a:r>
              <a:rPr lang="he-IL" sz="3000" dirty="0">
                <a:latin typeface="David" panose="020E0502060401010101" pitchFamily="34" charset="-79"/>
                <a:cs typeface="David" panose="020E0502060401010101" pitchFamily="34" charset="-79"/>
              </a:rPr>
              <a:t>)</a:t>
            </a:r>
          </a:p>
          <a:p>
            <a:pPr lvl="1"/>
            <a:r>
              <a:rPr lang="he-IL" sz="2800" dirty="0">
                <a:latin typeface="David" panose="020E0502060401010101" pitchFamily="34" charset="-79"/>
                <a:cs typeface="David" panose="020E0502060401010101" pitchFamily="34" charset="-79"/>
              </a:rPr>
              <a:t>באופן כללי </a:t>
            </a:r>
            <a:r>
              <a:rPr lang="en-US" sz="2800" dirty="0">
                <a:latin typeface="David" panose="020E0502060401010101" pitchFamily="34" charset="-79"/>
                <a:cs typeface="David" panose="020E0502060401010101" pitchFamily="34" charset="-79"/>
              </a:rPr>
              <a:t>CBT</a:t>
            </a:r>
            <a:r>
              <a:rPr lang="he-IL" sz="2800" dirty="0">
                <a:latin typeface="David" panose="020E0502060401010101" pitchFamily="34" charset="-79"/>
                <a:cs typeface="David" panose="020E0502060401010101" pitchFamily="34" charset="-79"/>
              </a:rPr>
              <a:t> נמצא יעיל (</a:t>
            </a:r>
            <a:r>
              <a:rPr lang="en-US" sz="2800" dirty="0">
                <a:latin typeface="David" panose="020E0502060401010101" pitchFamily="34" charset="-79"/>
                <a:cs typeface="David" panose="020E0502060401010101" pitchFamily="34" charset="-79"/>
              </a:rPr>
              <a:t>d=1.01</a:t>
            </a:r>
            <a:r>
              <a:rPr lang="he-IL" sz="2800" dirty="0">
                <a:latin typeface="David" panose="020E0502060401010101" pitchFamily="34" charset="-79"/>
                <a:cs typeface="David" panose="020E0502060401010101" pitchFamily="34" charset="-79"/>
              </a:rPr>
              <a:t>, לפני – אחרי)</a:t>
            </a:r>
          </a:p>
          <a:p>
            <a:pPr lvl="1"/>
            <a:r>
              <a:rPr lang="he-IL" sz="3000" dirty="0">
                <a:latin typeface="David" panose="020E0502060401010101" pitchFamily="34" charset="-79"/>
                <a:cs typeface="David" panose="020E0502060401010101" pitchFamily="34" charset="-79"/>
              </a:rPr>
              <a:t>בפרט – שילוב הרפיה וחשיפות לגירויים </a:t>
            </a:r>
            <a:r>
              <a:rPr lang="he-IL" sz="3000" dirty="0" err="1">
                <a:latin typeface="David" panose="020E0502060401010101" pitchFamily="34" charset="-79"/>
                <a:cs typeface="David" panose="020E0502060401010101" pitchFamily="34" charset="-79"/>
              </a:rPr>
              <a:t>אינטרוצפטיביים</a:t>
            </a:r>
            <a:r>
              <a:rPr lang="he-IL" sz="3000" dirty="0">
                <a:latin typeface="David" panose="020E0502060401010101" pitchFamily="34" charset="-79"/>
                <a:cs typeface="David" panose="020E0502060401010101" pitchFamily="34" charset="-79"/>
              </a:rPr>
              <a:t> (</a:t>
            </a:r>
            <a:r>
              <a:rPr lang="en-US" sz="3000" dirty="0">
                <a:latin typeface="David" panose="020E0502060401010101" pitchFamily="34" charset="-79"/>
                <a:cs typeface="David" panose="020E0502060401010101" pitchFamily="34" charset="-79"/>
              </a:rPr>
              <a:t>d=1.8</a:t>
            </a:r>
            <a:r>
              <a:rPr lang="he-IL" sz="3000" dirty="0">
                <a:latin typeface="David" panose="020E0502060401010101" pitchFamily="34" charset="-79"/>
                <a:cs typeface="David" panose="020E0502060401010101" pitchFamily="34" charset="-79"/>
              </a:rPr>
              <a:t>)</a:t>
            </a:r>
          </a:p>
        </p:txBody>
      </p:sp>
      <p:sp>
        <p:nvSpPr>
          <p:cNvPr id="4" name="מציין מיקום של מספר שקופית 3"/>
          <p:cNvSpPr>
            <a:spLocks noGrp="1"/>
          </p:cNvSpPr>
          <p:nvPr>
            <p:ph type="sldNum" sz="quarter" idx="12"/>
          </p:nvPr>
        </p:nvSpPr>
        <p:spPr/>
        <p:txBody>
          <a:bodyPr/>
          <a:lstStyle/>
          <a:p>
            <a:fld id="{D57F1E4F-1CFF-5643-939E-217C01CDF565}" type="slidenum">
              <a:rPr lang="en-US" smtClean="0"/>
              <a:pPr/>
              <a:t>39</a:t>
            </a:fld>
            <a:endParaRPr lang="en-US" dirty="0"/>
          </a:p>
        </p:txBody>
      </p:sp>
      <p:sp>
        <p:nvSpPr>
          <p:cNvPr id="5" name="מלבן 4"/>
          <p:cNvSpPr/>
          <p:nvPr/>
        </p:nvSpPr>
        <p:spPr>
          <a:xfrm>
            <a:off x="326023" y="6179184"/>
            <a:ext cx="2030236" cy="375552"/>
          </a:xfrm>
          <a:prstGeom prst="rect">
            <a:avLst/>
          </a:prstGeom>
        </p:spPr>
        <p:txBody>
          <a:bodyPr wrap="none">
            <a:spAutoFit/>
          </a:bodyPr>
          <a:lstStyle/>
          <a:p>
            <a:pPr algn="r" rtl="1">
              <a:lnSpc>
                <a:spcPct val="107000"/>
              </a:lnSpc>
              <a:spcAft>
                <a:spcPts val="800"/>
              </a:spcAft>
            </a:pPr>
            <a:r>
              <a:rPr lang="en-US" dirty="0" err="1">
                <a:latin typeface="Calibri" panose="020F0502020204030204" pitchFamily="34" charset="0"/>
                <a:ea typeface="Calibri" panose="020F0502020204030204" pitchFamily="34" charset="0"/>
                <a:cs typeface="Arial" panose="020B0604020202020204" pitchFamily="34" charset="0"/>
              </a:rPr>
              <a:t>Hunsley</a:t>
            </a:r>
            <a:r>
              <a:rPr lang="en-US" dirty="0">
                <a:latin typeface="Calibri" panose="020F0502020204030204" pitchFamily="34" charset="0"/>
                <a:ea typeface="Calibri" panose="020F0502020204030204" pitchFamily="34" charset="0"/>
                <a:cs typeface="Arial" panose="020B0604020202020204" pitchFamily="34" charset="0"/>
              </a:rPr>
              <a:t> et al., 2013</a:t>
            </a:r>
          </a:p>
        </p:txBody>
      </p:sp>
      <p:pic>
        <p:nvPicPr>
          <p:cNvPr id="6" name="תמונה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3449" y="4878336"/>
            <a:ext cx="2247900" cy="1676400"/>
          </a:xfrm>
          <a:prstGeom prst="rect">
            <a:avLst/>
          </a:prstGeom>
        </p:spPr>
      </p:pic>
    </p:spTree>
    <p:extLst>
      <p:ext uri="{BB962C8B-B14F-4D97-AF65-F5344CB8AC3E}">
        <p14:creationId xmlns:p14="http://schemas.microsoft.com/office/powerpoint/2010/main" val="521364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latin typeface="David" panose="020E0502060401010101" pitchFamily="34" charset="-79"/>
                <a:cs typeface="David" panose="020E0502060401010101" pitchFamily="34" charset="-79"/>
              </a:rPr>
              <a:t>  </a:t>
            </a:r>
            <a:r>
              <a:rPr lang="en-US" dirty="0">
                <a:latin typeface="David" panose="020E0502060401010101" pitchFamily="34" charset="-79"/>
                <a:cs typeface="David" panose="020E0502060401010101" pitchFamily="34" charset="-79"/>
              </a:rPr>
              <a:t>F 40.2</a:t>
            </a:r>
            <a:r>
              <a:rPr lang="he-IL" dirty="0">
                <a:latin typeface="David" panose="020E0502060401010101" pitchFamily="34" charset="-79"/>
                <a:cs typeface="David" panose="020E0502060401010101" pitchFamily="34" charset="-79"/>
              </a:rPr>
              <a:t> – פוביה ספציפית</a:t>
            </a:r>
            <a:r>
              <a:rPr lang="en-US" dirty="0">
                <a:latin typeface="David" panose="020E0502060401010101" pitchFamily="34" charset="-79"/>
                <a:cs typeface="David" panose="020E0502060401010101" pitchFamily="34" charset="-79"/>
              </a:rPr>
              <a:t/>
            </a:r>
            <a:br>
              <a:rPr lang="en-US" dirty="0">
                <a:latin typeface="David" panose="020E0502060401010101" pitchFamily="34" charset="-79"/>
                <a:cs typeface="David" panose="020E0502060401010101" pitchFamily="34" charset="-79"/>
              </a:rPr>
            </a:br>
            <a:r>
              <a:rPr lang="he-IL" dirty="0">
                <a:latin typeface="David" panose="020E0502060401010101" pitchFamily="34" charset="-79"/>
                <a:cs typeface="David" panose="020E0502060401010101" pitchFamily="34" charset="-79"/>
              </a:rPr>
              <a:t>אבחנת </a:t>
            </a:r>
            <a:r>
              <a:rPr lang="en-US" dirty="0">
                <a:latin typeface="David" panose="020E0502060401010101" pitchFamily="34" charset="-79"/>
                <a:cs typeface="David" panose="020E0502060401010101" pitchFamily="34" charset="-79"/>
              </a:rPr>
              <a:t>ICD</a:t>
            </a:r>
            <a:endParaRPr lang="he-IL" dirty="0">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a:xfrm>
            <a:off x="1104293" y="2018194"/>
            <a:ext cx="8946541" cy="4195481"/>
          </a:xfrm>
        </p:spPr>
        <p:txBody>
          <a:bodyPr>
            <a:normAutofit/>
          </a:bodyPr>
          <a:lstStyle/>
          <a:p>
            <a:r>
              <a:rPr lang="he-IL" dirty="0">
                <a:latin typeface="David" panose="020E0502060401010101" pitchFamily="34" charset="-79"/>
                <a:cs typeface="David" panose="020E0502060401010101" pitchFamily="34" charset="-79"/>
              </a:rPr>
              <a:t>החרדה מתעוררת בעיקר במסגרת סיטואציות או אובייקטים מוגדרים היטב, שאינם מסוכנים באותו הרגע. כתוצאה מכך, יש הימנעות או כל מפגש עם הגירוי </a:t>
            </a:r>
            <a:r>
              <a:rPr lang="he-IL" dirty="0" err="1">
                <a:latin typeface="David" panose="020E0502060401010101" pitchFamily="34" charset="-79"/>
                <a:cs typeface="David" panose="020E0502060401010101" pitchFamily="34" charset="-79"/>
              </a:rPr>
              <a:t>הפובי</a:t>
            </a:r>
            <a:r>
              <a:rPr lang="he-IL" dirty="0">
                <a:latin typeface="David" panose="020E0502060401010101" pitchFamily="34" charset="-79"/>
                <a:cs typeface="David" panose="020E0502060401010101" pitchFamily="34" charset="-79"/>
              </a:rPr>
              <a:t> מעלה אימה. </a:t>
            </a:r>
          </a:p>
          <a:p>
            <a:r>
              <a:rPr lang="he-IL" dirty="0">
                <a:latin typeface="David" panose="020E0502060401010101" pitchFamily="34" charset="-79"/>
                <a:cs typeface="David" panose="020E0502060401010101" pitchFamily="34" charset="-79"/>
              </a:rPr>
              <a:t>חרדה </a:t>
            </a:r>
            <a:r>
              <a:rPr lang="he-IL" dirty="0" err="1">
                <a:latin typeface="David" panose="020E0502060401010101" pitchFamily="34" charset="-79"/>
                <a:cs typeface="David" panose="020E0502060401010101" pitchFamily="34" charset="-79"/>
              </a:rPr>
              <a:t>פובית</a:t>
            </a:r>
            <a:r>
              <a:rPr lang="he-IL" dirty="0">
                <a:latin typeface="David" panose="020E0502060401010101" pitchFamily="34" charset="-79"/>
                <a:cs typeface="David" panose="020E0502060401010101" pitchFamily="34" charset="-79"/>
              </a:rPr>
              <a:t> היא בלתי מובחנת מבחינה סובייקטיבית, פיזיולוגית והתנהגותית מסוגי חרדה אחרים, ויכולה לנוע מחוסר נוחות ועוד אימה. </a:t>
            </a:r>
          </a:p>
          <a:p>
            <a:r>
              <a:rPr lang="he-IL" dirty="0">
                <a:latin typeface="David" panose="020E0502060401010101" pitchFamily="34" charset="-79"/>
                <a:cs typeface="David" panose="020E0502060401010101" pitchFamily="34" charset="-79"/>
              </a:rPr>
              <a:t>העובדה כי אחרים אינם מתייחסים לגירוי כמסוכן לא עוזרת. הגירוי צריך להיות חיצוני לאדם.</a:t>
            </a:r>
          </a:p>
          <a:p>
            <a:r>
              <a:rPr lang="he-IL" dirty="0">
                <a:latin typeface="David" panose="020E0502060401010101" pitchFamily="34" charset="-79"/>
                <a:cs typeface="David" panose="020E0502060401010101" pitchFamily="34" charset="-79"/>
              </a:rPr>
              <a:t>הגירוי </a:t>
            </a:r>
            <a:r>
              <a:rPr lang="he-IL" dirty="0" err="1">
                <a:latin typeface="David" panose="020E0502060401010101" pitchFamily="34" charset="-79"/>
                <a:cs typeface="David" panose="020E0502060401010101" pitchFamily="34" charset="-79"/>
              </a:rPr>
              <a:t>הפובי</a:t>
            </a:r>
            <a:r>
              <a:rPr lang="he-IL" dirty="0">
                <a:latin typeface="David" panose="020E0502060401010101" pitchFamily="34" charset="-79"/>
                <a:cs typeface="David" panose="020E0502060401010101" pitchFamily="34" charset="-79"/>
              </a:rPr>
              <a:t> מתוחם וברור, אך כל מגע או מחשבה על מגע </a:t>
            </a:r>
            <a:r>
              <a:rPr lang="he-IL" dirty="0" err="1">
                <a:latin typeface="David" panose="020E0502060401010101" pitchFamily="34" charset="-79"/>
                <a:cs typeface="David" panose="020E0502060401010101" pitchFamily="34" charset="-79"/>
              </a:rPr>
              <a:t>עימו</a:t>
            </a:r>
            <a:r>
              <a:rPr lang="he-IL" dirty="0">
                <a:latin typeface="David" panose="020E0502060401010101" pitchFamily="34" charset="-79"/>
                <a:cs typeface="David" panose="020E0502060401010101" pitchFamily="34" charset="-79"/>
              </a:rPr>
              <a:t> מעוררת את החרדה. לרוב מתעורר בילדות או בגרות מוקדמת ויכול להימשך לחודשים אם לא מטופל. חומרת המגבלה נובעת ממידת הקלות להימנע מהגירוי </a:t>
            </a:r>
            <a:r>
              <a:rPr lang="he-IL" dirty="0" err="1">
                <a:latin typeface="David" panose="020E0502060401010101" pitchFamily="34" charset="-79"/>
                <a:cs typeface="David" panose="020E0502060401010101" pitchFamily="34" charset="-79"/>
              </a:rPr>
              <a:t>הפובי</a:t>
            </a:r>
            <a:r>
              <a:rPr lang="he-IL" dirty="0">
                <a:latin typeface="David" panose="020E0502060401010101" pitchFamily="34" charset="-79"/>
                <a:cs typeface="David" panose="020E0502060401010101" pitchFamily="34" charset="-79"/>
              </a:rPr>
              <a:t>. </a:t>
            </a:r>
          </a:p>
          <a:p>
            <a:r>
              <a:rPr lang="he-IL" dirty="0">
                <a:latin typeface="David" panose="020E0502060401010101" pitchFamily="34" charset="-79"/>
                <a:cs typeface="David" panose="020E0502060401010101" pitchFamily="34" charset="-79"/>
              </a:rPr>
              <a:t>הסימפטומים הפסיכולוגיים או אוטונומיים צריכים להיות ביטויים ראשיים של החרדה, ולא משניים לסימפטומים כגון דלוזיה או אובססיה. </a:t>
            </a:r>
          </a:p>
        </p:txBody>
      </p:sp>
      <p:sp>
        <p:nvSpPr>
          <p:cNvPr id="4" name="מציין מיקום של מספר שקופית 3"/>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470136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latin typeface="David" panose="020E0502060401010101" pitchFamily="34" charset="-79"/>
                <a:cs typeface="David" panose="020E0502060401010101" pitchFamily="34" charset="-79"/>
              </a:rPr>
              <a:t>טיפול</a:t>
            </a:r>
            <a:br>
              <a:rPr lang="he-IL" dirty="0">
                <a:latin typeface="David" panose="020E0502060401010101" pitchFamily="34" charset="-79"/>
                <a:cs typeface="David" panose="020E0502060401010101" pitchFamily="34" charset="-79"/>
              </a:rPr>
            </a:br>
            <a:r>
              <a:rPr lang="en-US" sz="3600" dirty="0">
                <a:latin typeface="David" panose="020E0502060401010101" pitchFamily="34" charset="-79"/>
                <a:cs typeface="David" panose="020E0502060401010101" pitchFamily="34" charset="-79"/>
              </a:rPr>
              <a:t>GAD</a:t>
            </a:r>
            <a:endParaRPr lang="he-IL" sz="3600" dirty="0">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a:xfrm>
            <a:off x="793751" y="2283789"/>
            <a:ext cx="10747296" cy="3831262"/>
          </a:xfrm>
        </p:spPr>
        <p:txBody>
          <a:bodyPr>
            <a:normAutofit/>
          </a:bodyPr>
          <a:lstStyle/>
          <a:p>
            <a:r>
              <a:rPr lang="he-IL" sz="3200" dirty="0">
                <a:latin typeface="David" panose="020E0502060401010101" pitchFamily="34" charset="-79"/>
                <a:cs typeface="David" panose="020E0502060401010101" pitchFamily="34" charset="-79"/>
              </a:rPr>
              <a:t>הקשה ביותר לטיפול מהפרעות החרדה (% שיפור קליני משמעותי)</a:t>
            </a:r>
          </a:p>
          <a:p>
            <a:r>
              <a:rPr lang="he-IL" sz="3200" dirty="0">
                <a:latin typeface="David" panose="020E0502060401010101" pitchFamily="34" charset="-79"/>
                <a:cs typeface="David" panose="020E0502060401010101" pitchFamily="34" charset="-79"/>
              </a:rPr>
              <a:t>מטה-אנליזות:</a:t>
            </a:r>
          </a:p>
          <a:p>
            <a:pPr lvl="1"/>
            <a:r>
              <a:rPr lang="en-US" sz="3000" dirty="0">
                <a:latin typeface="David" panose="020E0502060401010101" pitchFamily="34" charset="-79"/>
                <a:cs typeface="David" panose="020E0502060401010101" pitchFamily="34" charset="-79"/>
              </a:rPr>
              <a:t>CBT</a:t>
            </a:r>
            <a:r>
              <a:rPr lang="he-IL" sz="3000" dirty="0">
                <a:latin typeface="David" panose="020E0502060401010101" pitchFamily="34" charset="-79"/>
                <a:cs typeface="David" panose="020E0502060401010101" pitchFamily="34" charset="-79"/>
              </a:rPr>
              <a:t> מפחית </a:t>
            </a:r>
            <a:r>
              <a:rPr lang="en-US" sz="3000" dirty="0">
                <a:latin typeface="David" panose="020E0502060401010101" pitchFamily="34" charset="-79"/>
                <a:cs typeface="David" panose="020E0502060401010101" pitchFamily="34" charset="-79"/>
              </a:rPr>
              <a:t>GAD</a:t>
            </a:r>
            <a:r>
              <a:rPr lang="he-IL" sz="3000" dirty="0">
                <a:latin typeface="David" panose="020E0502060401010101" pitchFamily="34" charset="-79"/>
                <a:cs typeface="David" panose="020E0502060401010101" pitchFamily="34" charset="-79"/>
              </a:rPr>
              <a:t> </a:t>
            </a:r>
            <a:r>
              <a:rPr lang="he-IL" sz="3000" dirty="0" smtClean="0">
                <a:latin typeface="David" panose="020E0502060401010101" pitchFamily="34" charset="-79"/>
                <a:cs typeface="David" panose="020E0502060401010101" pitchFamily="34" charset="-79"/>
              </a:rPr>
              <a:t>והפרעות </a:t>
            </a:r>
            <a:r>
              <a:rPr lang="he-IL" sz="3000" dirty="0" err="1" smtClean="0">
                <a:latin typeface="David" panose="020E0502060401010101" pitchFamily="34" charset="-79"/>
                <a:cs typeface="David" panose="020E0502060401010101" pitchFamily="34" charset="-79"/>
              </a:rPr>
              <a:t>קומורבידיות</a:t>
            </a:r>
            <a:r>
              <a:rPr lang="he-IL" sz="3000" dirty="0" smtClean="0">
                <a:latin typeface="David" panose="020E0502060401010101" pitchFamily="34" charset="-79"/>
                <a:cs typeface="David" panose="020E0502060401010101" pitchFamily="34" charset="-79"/>
              </a:rPr>
              <a:t>, </a:t>
            </a:r>
            <a:r>
              <a:rPr lang="he-IL" sz="3000" dirty="0">
                <a:latin typeface="David" panose="020E0502060401010101" pitchFamily="34" charset="-79"/>
                <a:cs typeface="David" panose="020E0502060401010101" pitchFamily="34" charset="-79"/>
              </a:rPr>
              <a:t>עדיף ביחס לתרפיות לא-ספציפיות, רשימות המתנה ו-</a:t>
            </a:r>
            <a:r>
              <a:rPr lang="en-US" sz="3000" dirty="0">
                <a:latin typeface="David" panose="020E0502060401010101" pitchFamily="34" charset="-79"/>
                <a:cs typeface="David" panose="020E0502060401010101" pitchFamily="34" charset="-79"/>
              </a:rPr>
              <a:t>TAU</a:t>
            </a:r>
            <a:endParaRPr lang="he-IL" sz="3000" dirty="0">
              <a:latin typeface="David" panose="020E0502060401010101" pitchFamily="34" charset="-79"/>
              <a:cs typeface="David" panose="020E0502060401010101" pitchFamily="34" charset="-79"/>
            </a:endParaRPr>
          </a:p>
          <a:p>
            <a:pPr lvl="1"/>
            <a:r>
              <a:rPr lang="he-IL" sz="3000" dirty="0">
                <a:latin typeface="David" panose="020E0502060401010101" pitchFamily="34" charset="-79"/>
                <a:cs typeface="David" panose="020E0502060401010101" pitchFamily="34" charset="-79"/>
              </a:rPr>
              <a:t>לפני לעומת אחרי: </a:t>
            </a:r>
            <a:r>
              <a:rPr lang="en-US" sz="3000" dirty="0">
                <a:latin typeface="David" panose="020E0502060401010101" pitchFamily="34" charset="-79"/>
                <a:cs typeface="David" panose="020E0502060401010101" pitchFamily="34" charset="-79"/>
              </a:rPr>
              <a:t>d=0.92</a:t>
            </a:r>
            <a:r>
              <a:rPr lang="he-IL" sz="3000" dirty="0">
                <a:latin typeface="David" panose="020E0502060401010101" pitchFamily="34" charset="-79"/>
                <a:cs typeface="David" panose="020E0502060401010101" pitchFamily="34" charset="-79"/>
              </a:rPr>
              <a:t> (</a:t>
            </a:r>
            <a:r>
              <a:rPr lang="en-US" sz="3000" dirty="0" err="1">
                <a:latin typeface="David" panose="020E0502060401010101" pitchFamily="34" charset="-79"/>
                <a:cs typeface="David" panose="020E0502060401010101" pitchFamily="34" charset="-79"/>
              </a:rPr>
              <a:t>Hunsley</a:t>
            </a:r>
            <a:r>
              <a:rPr lang="en-US" sz="3000" dirty="0">
                <a:latin typeface="David" panose="020E0502060401010101" pitchFamily="34" charset="-79"/>
                <a:cs typeface="David" panose="020E0502060401010101" pitchFamily="34" charset="-79"/>
              </a:rPr>
              <a:t> et al., 2013</a:t>
            </a:r>
            <a:r>
              <a:rPr lang="he-IL" sz="3000" dirty="0">
                <a:latin typeface="David" panose="020E0502060401010101" pitchFamily="34" charset="-79"/>
                <a:cs typeface="David" panose="020E0502060401010101" pitchFamily="34" charset="-79"/>
              </a:rPr>
              <a:t>)</a:t>
            </a:r>
          </a:p>
          <a:p>
            <a:r>
              <a:rPr lang="en-US" sz="3200" dirty="0">
                <a:latin typeface="David" panose="020E0502060401010101" pitchFamily="34" charset="-79"/>
                <a:cs typeface="David" panose="020E0502060401010101" pitchFamily="34" charset="-79"/>
              </a:rPr>
              <a:t>SSRI &amp; SNRI</a:t>
            </a:r>
            <a:r>
              <a:rPr lang="he-IL" sz="3200" dirty="0">
                <a:latin typeface="David" panose="020E0502060401010101" pitchFamily="34" charset="-79"/>
                <a:cs typeface="David" panose="020E0502060401010101" pitchFamily="34" charset="-79"/>
              </a:rPr>
              <a:t> – קו טיפול תרופתי ראשון. </a:t>
            </a:r>
          </a:p>
        </p:txBody>
      </p:sp>
      <p:sp>
        <p:nvSpPr>
          <p:cNvPr id="4" name="מציין מיקום של מספר שקופית 3"/>
          <p:cNvSpPr>
            <a:spLocks noGrp="1"/>
          </p:cNvSpPr>
          <p:nvPr>
            <p:ph type="sldNum" sz="quarter" idx="12"/>
          </p:nvPr>
        </p:nvSpPr>
        <p:spPr/>
        <p:txBody>
          <a:bodyPr/>
          <a:lstStyle/>
          <a:p>
            <a:fld id="{D57F1E4F-1CFF-5643-939E-217C01CDF565}" type="slidenum">
              <a:rPr lang="en-US" smtClean="0"/>
              <a:pPr/>
              <a:t>40</a:t>
            </a:fld>
            <a:endParaRPr lang="en-US" dirty="0"/>
          </a:p>
        </p:txBody>
      </p:sp>
      <p:sp>
        <p:nvSpPr>
          <p:cNvPr id="12" name="מלבן 11"/>
          <p:cNvSpPr/>
          <p:nvPr/>
        </p:nvSpPr>
        <p:spPr>
          <a:xfrm>
            <a:off x="563815" y="6170040"/>
            <a:ext cx="2126736" cy="375552"/>
          </a:xfrm>
          <a:prstGeom prst="rect">
            <a:avLst/>
          </a:prstGeom>
        </p:spPr>
        <p:txBody>
          <a:bodyPr wrap="none">
            <a:spAutoFit/>
          </a:bodyPr>
          <a:lstStyle/>
          <a:p>
            <a:pPr algn="r" rtl="1">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Newman et al., 2013</a:t>
            </a:r>
          </a:p>
        </p:txBody>
      </p:sp>
    </p:spTree>
    <p:extLst>
      <p:ext uri="{BB962C8B-B14F-4D97-AF65-F5344CB8AC3E}">
        <p14:creationId xmlns:p14="http://schemas.microsoft.com/office/powerpoint/2010/main" val="29414302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latin typeface="David" panose="020E0502060401010101" pitchFamily="34" charset="-79"/>
                <a:cs typeface="David" panose="020E0502060401010101" pitchFamily="34" charset="-79"/>
              </a:rPr>
              <a:t>טיפול</a:t>
            </a:r>
            <a:br>
              <a:rPr lang="he-IL" dirty="0">
                <a:latin typeface="David" panose="020E0502060401010101" pitchFamily="34" charset="-79"/>
                <a:cs typeface="David" panose="020E0502060401010101" pitchFamily="34" charset="-79"/>
              </a:rPr>
            </a:br>
            <a:r>
              <a:rPr lang="he-IL" sz="3600" dirty="0" err="1">
                <a:latin typeface="David" panose="020E0502060401010101" pitchFamily="34" charset="-79"/>
                <a:cs typeface="David" panose="020E0502060401010101" pitchFamily="34" charset="-79"/>
              </a:rPr>
              <a:t>טיפול</a:t>
            </a:r>
            <a:r>
              <a:rPr lang="he-IL" sz="3600" dirty="0">
                <a:latin typeface="David" panose="020E0502060401010101" pitchFamily="34" charset="-79"/>
                <a:cs typeface="David" panose="020E0502060401010101" pitchFamily="34" charset="-79"/>
              </a:rPr>
              <a:t> </a:t>
            </a:r>
            <a:r>
              <a:rPr lang="he-IL" sz="3600" dirty="0" err="1">
                <a:latin typeface="David" panose="020E0502060401010101" pitchFamily="34" charset="-79"/>
                <a:cs typeface="David" panose="020E0502060401010101" pitchFamily="34" charset="-79"/>
              </a:rPr>
              <a:t>פסיכודינאמי</a:t>
            </a:r>
            <a:r>
              <a:rPr lang="he-IL" sz="3600" dirty="0">
                <a:latin typeface="David" panose="020E0502060401010101" pitchFamily="34" charset="-79"/>
                <a:cs typeface="David" panose="020E0502060401010101" pitchFamily="34" charset="-79"/>
              </a:rPr>
              <a:t> (ב-</a:t>
            </a:r>
            <a:r>
              <a:rPr lang="en-US" sz="3600" dirty="0">
                <a:latin typeface="David" panose="020E0502060401010101" pitchFamily="34" charset="-79"/>
                <a:cs typeface="David" panose="020E0502060401010101" pitchFamily="34" charset="-79"/>
              </a:rPr>
              <a:t>GAD</a:t>
            </a:r>
            <a:r>
              <a:rPr lang="he-IL" sz="3600" dirty="0">
                <a:latin typeface="David" panose="020E0502060401010101" pitchFamily="34" charset="-79"/>
                <a:cs typeface="David" panose="020E0502060401010101" pitchFamily="34" charset="-79"/>
              </a:rPr>
              <a:t>)</a:t>
            </a:r>
            <a:endParaRPr lang="he-IL" sz="2400" dirty="0">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a:xfrm>
            <a:off x="254142" y="1971042"/>
            <a:ext cx="11652665" cy="3831262"/>
          </a:xfrm>
        </p:spPr>
        <p:txBody>
          <a:bodyPr>
            <a:normAutofit fontScale="92500"/>
          </a:bodyPr>
          <a:lstStyle/>
          <a:p>
            <a:r>
              <a:rPr lang="he-IL" sz="5100" b="1" dirty="0">
                <a:latin typeface="David" panose="020E0502060401010101" pitchFamily="34" charset="-79"/>
                <a:cs typeface="David" panose="020E0502060401010101" pitchFamily="34" charset="-79"/>
              </a:rPr>
              <a:t>אבל </a:t>
            </a:r>
          </a:p>
          <a:p>
            <a:pPr lvl="1"/>
            <a:r>
              <a:rPr lang="he-IL" sz="2800" dirty="0">
                <a:latin typeface="David" panose="020E0502060401010101" pitchFamily="34" charset="-79"/>
                <a:cs typeface="David" panose="020E0502060401010101" pitchFamily="34" charset="-79"/>
              </a:rPr>
              <a:t>דינמי ו-</a:t>
            </a:r>
            <a:r>
              <a:rPr lang="en-US" sz="2800" dirty="0">
                <a:latin typeface="David" panose="020E0502060401010101" pitchFamily="34" charset="-79"/>
                <a:cs typeface="David" panose="020E0502060401010101" pitchFamily="34" charset="-79"/>
              </a:rPr>
              <a:t>CBT</a:t>
            </a:r>
            <a:r>
              <a:rPr lang="he-IL" sz="2800" dirty="0">
                <a:latin typeface="David" panose="020E0502060401010101" pitchFamily="34" charset="-79"/>
                <a:cs typeface="David" panose="020E0502060401010101" pitchFamily="34" charset="-79"/>
              </a:rPr>
              <a:t> </a:t>
            </a:r>
            <a:r>
              <a:rPr lang="he-IL" sz="2800" dirty="0">
                <a:latin typeface="David" panose="020E0502060401010101" pitchFamily="34" charset="-79"/>
                <a:cs typeface="David" panose="020E0502060401010101" pitchFamily="34" charset="-79"/>
                <a:sym typeface="Wingdings" panose="05000000000000000000" pitchFamily="2" charset="2"/>
              </a:rPr>
              <a:t></a:t>
            </a:r>
            <a:r>
              <a:rPr lang="he-IL" sz="2800" dirty="0">
                <a:latin typeface="David" panose="020E0502060401010101" pitchFamily="34" charset="-79"/>
                <a:cs typeface="David" panose="020E0502060401010101" pitchFamily="34" charset="-79"/>
              </a:rPr>
              <a:t> שקולים בהפחתת סימפטומים (ל-</a:t>
            </a:r>
            <a:r>
              <a:rPr lang="en-US" sz="2800" dirty="0">
                <a:latin typeface="David" panose="020E0502060401010101" pitchFamily="34" charset="-79"/>
                <a:cs typeface="David" panose="020E0502060401010101" pitchFamily="34" charset="-79"/>
              </a:rPr>
              <a:t>CBT</a:t>
            </a:r>
            <a:r>
              <a:rPr lang="he-IL" sz="2800" dirty="0">
                <a:latin typeface="David" panose="020E0502060401010101" pitchFamily="34" charset="-79"/>
                <a:cs typeface="David" panose="020E0502060401010101" pitchFamily="34" charset="-79"/>
              </a:rPr>
              <a:t> יתרון בהפחתת חרדה תכונתית)</a:t>
            </a:r>
          </a:p>
          <a:p>
            <a:pPr lvl="1"/>
            <a:r>
              <a:rPr lang="he-IL" sz="2800" dirty="0">
                <a:latin typeface="David" panose="020E0502060401010101" pitchFamily="34" charset="-79"/>
                <a:cs typeface="David" panose="020E0502060401010101" pitchFamily="34" charset="-79"/>
              </a:rPr>
              <a:t>מחשבות על תהליך החיפוש: הכוונה בחיפוש, תנאי הביקורת, מחקרים מעניינים בנושא</a:t>
            </a:r>
          </a:p>
          <a:p>
            <a:r>
              <a:rPr lang="he-IL" sz="3200" dirty="0">
                <a:latin typeface="David" panose="020E0502060401010101" pitchFamily="34" charset="-79"/>
                <a:cs typeface="David" panose="020E0502060401010101" pitchFamily="34" charset="-79"/>
              </a:rPr>
              <a:t>משך טיפול: דינמי קצר </a:t>
            </a:r>
            <a:r>
              <a:rPr lang="en-US" sz="3200" dirty="0">
                <a:latin typeface="David" panose="020E0502060401010101" pitchFamily="34" charset="-79"/>
                <a:cs typeface="David" panose="020E0502060401010101" pitchFamily="34" charset="-79"/>
              </a:rPr>
              <a:t>vs.</a:t>
            </a:r>
            <a:r>
              <a:rPr lang="he-IL" sz="3200" dirty="0">
                <a:latin typeface="David" panose="020E0502060401010101" pitchFamily="34" charset="-79"/>
                <a:cs typeface="David" panose="020E0502060401010101" pitchFamily="34" charset="-79"/>
              </a:rPr>
              <a:t> דינמי ארוך </a:t>
            </a:r>
            <a:r>
              <a:rPr lang="en-US" sz="3200" dirty="0">
                <a:latin typeface="David" panose="020E0502060401010101" pitchFamily="34" charset="-79"/>
                <a:cs typeface="David" panose="020E0502060401010101" pitchFamily="34" charset="-79"/>
              </a:rPr>
              <a:t>vs.</a:t>
            </a:r>
            <a:r>
              <a:rPr lang="he-IL" sz="3200" dirty="0">
                <a:latin typeface="David" panose="020E0502060401010101" pitchFamily="34" charset="-79"/>
                <a:cs typeface="David" panose="020E0502060401010101" pitchFamily="34" charset="-79"/>
              </a:rPr>
              <a:t> מוכוון פתרון קצר </a:t>
            </a:r>
          </a:p>
          <a:p>
            <a:pPr lvl="1"/>
            <a:r>
              <a:rPr lang="he-IL" sz="2800" dirty="0">
                <a:latin typeface="David" panose="020E0502060401010101" pitchFamily="34" charset="-79"/>
                <a:cs typeface="David" panose="020E0502060401010101" pitchFamily="34" charset="-79"/>
              </a:rPr>
              <a:t>בטווח הקצר יתרון לקצרים, לאחר 5 שנים יתרון קל לארוך</a:t>
            </a:r>
            <a:endParaRPr lang="he-IL" sz="3000" dirty="0">
              <a:latin typeface="David" panose="020E0502060401010101" pitchFamily="34" charset="-79"/>
              <a:cs typeface="David" panose="020E0502060401010101" pitchFamily="34" charset="-79"/>
            </a:endParaRPr>
          </a:p>
          <a:p>
            <a:r>
              <a:rPr lang="he-IL" sz="3200" dirty="0">
                <a:latin typeface="David" panose="020E0502060401010101" pitchFamily="34" charset="-79"/>
                <a:cs typeface="David" panose="020E0502060401010101" pitchFamily="34" charset="-79"/>
              </a:rPr>
              <a:t>גורמים שנמצאו קשורים לשיפור בסוף הטיפול:</a:t>
            </a:r>
          </a:p>
        </p:txBody>
      </p:sp>
      <p:sp>
        <p:nvSpPr>
          <p:cNvPr id="4" name="מציין מיקום של מספר שקופית 3"/>
          <p:cNvSpPr>
            <a:spLocks noGrp="1"/>
          </p:cNvSpPr>
          <p:nvPr>
            <p:ph type="sldNum" sz="quarter" idx="12"/>
          </p:nvPr>
        </p:nvSpPr>
        <p:spPr/>
        <p:txBody>
          <a:bodyPr/>
          <a:lstStyle/>
          <a:p>
            <a:fld id="{D57F1E4F-1CFF-5643-939E-217C01CDF565}" type="slidenum">
              <a:rPr lang="en-US" smtClean="0"/>
              <a:pPr/>
              <a:t>41</a:t>
            </a:fld>
            <a:endParaRPr lang="en-US" dirty="0"/>
          </a:p>
        </p:txBody>
      </p:sp>
      <p:sp>
        <p:nvSpPr>
          <p:cNvPr id="5" name="TextBox 4"/>
          <p:cNvSpPr txBox="1"/>
          <p:nvPr/>
        </p:nvSpPr>
        <p:spPr>
          <a:xfrm>
            <a:off x="-137160" y="5615491"/>
            <a:ext cx="6501384" cy="769441"/>
          </a:xfrm>
          <a:prstGeom prst="rect">
            <a:avLst/>
          </a:prstGeom>
          <a:noFill/>
        </p:spPr>
        <p:txBody>
          <a:bodyPr wrap="square" rtlCol="1">
            <a:spAutoFit/>
          </a:bodyPr>
          <a:lstStyle/>
          <a:p>
            <a:pPr marL="800100" lvl="1" indent="-342900" algn="r" rtl="1">
              <a:buFont typeface="Wingdings" panose="05000000000000000000" pitchFamily="2" charset="2"/>
              <a:buChar char="Ø"/>
            </a:pPr>
            <a:r>
              <a:rPr lang="he-IL" sz="2200" dirty="0">
                <a:solidFill>
                  <a:schemeClr val="accent1">
                    <a:lumMod val="60000"/>
                    <a:lumOff val="40000"/>
                  </a:schemeClr>
                </a:solidFill>
                <a:latin typeface="David" panose="020E0502060401010101" pitchFamily="34" charset="-79"/>
                <a:cs typeface="David" panose="020E0502060401010101" pitchFamily="34" charset="-79"/>
              </a:rPr>
              <a:t>הדגשת דפוסים של המטופל במערכות יחסים שונות</a:t>
            </a:r>
          </a:p>
          <a:p>
            <a:pPr marL="800100" lvl="1" indent="-342900" algn="r" rtl="1">
              <a:buFont typeface="Wingdings" panose="05000000000000000000" pitchFamily="2" charset="2"/>
              <a:buChar char="Ø"/>
            </a:pPr>
            <a:r>
              <a:rPr lang="he-IL" sz="2200" dirty="0">
                <a:solidFill>
                  <a:schemeClr val="accent1">
                    <a:lumMod val="60000"/>
                    <a:lumOff val="40000"/>
                  </a:schemeClr>
                </a:solidFill>
                <a:latin typeface="David" panose="020E0502060401010101" pitchFamily="34" charset="-79"/>
                <a:cs typeface="David" panose="020E0502060401010101" pitchFamily="34" charset="-79"/>
              </a:rPr>
              <a:t>סיוע למטופלים להבין את חוויותיהם בדרכים שונות</a:t>
            </a:r>
          </a:p>
        </p:txBody>
      </p:sp>
      <p:sp>
        <p:nvSpPr>
          <p:cNvPr id="6" name="TextBox 5"/>
          <p:cNvSpPr txBox="1"/>
          <p:nvPr/>
        </p:nvSpPr>
        <p:spPr>
          <a:xfrm>
            <a:off x="5884824" y="5628565"/>
            <a:ext cx="6501384" cy="769441"/>
          </a:xfrm>
          <a:prstGeom prst="rect">
            <a:avLst/>
          </a:prstGeom>
          <a:noFill/>
        </p:spPr>
        <p:txBody>
          <a:bodyPr wrap="square" rtlCol="1">
            <a:spAutoFit/>
          </a:bodyPr>
          <a:lstStyle/>
          <a:p>
            <a:pPr marL="800100" lvl="1" indent="-342900" algn="r" rtl="1">
              <a:buFont typeface="Wingdings" panose="05000000000000000000" pitchFamily="2" charset="2"/>
              <a:buChar char="Ø"/>
            </a:pPr>
            <a:r>
              <a:rPr lang="he-IL" sz="2200" dirty="0">
                <a:solidFill>
                  <a:schemeClr val="accent1">
                    <a:lumMod val="60000"/>
                    <a:lumOff val="40000"/>
                  </a:schemeClr>
                </a:solidFill>
                <a:latin typeface="David" panose="020E0502060401010101" pitchFamily="34" charset="-79"/>
                <a:cs typeface="David" panose="020E0502060401010101" pitchFamily="34" charset="-79"/>
              </a:rPr>
              <a:t>עיסוק במשאלות, פנטזיות, חלומות </a:t>
            </a:r>
            <a:r>
              <a:rPr lang="he-IL" sz="2200" dirty="0" err="1">
                <a:solidFill>
                  <a:schemeClr val="accent1">
                    <a:lumMod val="60000"/>
                    <a:lumOff val="40000"/>
                  </a:schemeClr>
                </a:solidFill>
                <a:latin typeface="David" panose="020E0502060401010101" pitchFamily="34" charset="-79"/>
                <a:cs typeface="David" panose="020E0502060401010101" pitchFamily="34" charset="-79"/>
              </a:rPr>
              <a:t>וזכרונות</a:t>
            </a:r>
            <a:r>
              <a:rPr lang="he-IL" sz="2200" dirty="0">
                <a:solidFill>
                  <a:schemeClr val="accent1">
                    <a:lumMod val="60000"/>
                    <a:lumOff val="40000"/>
                  </a:schemeClr>
                </a:solidFill>
                <a:latin typeface="David" panose="020E0502060401010101" pitchFamily="34" charset="-79"/>
                <a:cs typeface="David" panose="020E0502060401010101" pitchFamily="34" charset="-79"/>
              </a:rPr>
              <a:t> מוקדמים</a:t>
            </a:r>
          </a:p>
          <a:p>
            <a:pPr marL="800100" lvl="1" indent="-342900" algn="r" rtl="1">
              <a:buFont typeface="Wingdings" panose="05000000000000000000" pitchFamily="2" charset="2"/>
              <a:buChar char="Ø"/>
            </a:pPr>
            <a:r>
              <a:rPr lang="he-IL" sz="2200" dirty="0">
                <a:solidFill>
                  <a:schemeClr val="accent1">
                    <a:lumMod val="60000"/>
                    <a:lumOff val="40000"/>
                  </a:schemeClr>
                </a:solidFill>
                <a:latin typeface="David" panose="020E0502060401010101" pitchFamily="34" charset="-79"/>
                <a:cs typeface="David" panose="020E0502060401010101" pitchFamily="34" charset="-79"/>
              </a:rPr>
              <a:t>קישור תחושות ותפיסות בהווה לעבר</a:t>
            </a:r>
          </a:p>
        </p:txBody>
      </p:sp>
      <p:sp>
        <p:nvSpPr>
          <p:cNvPr id="7" name="מלבן 6"/>
          <p:cNvSpPr/>
          <p:nvPr/>
        </p:nvSpPr>
        <p:spPr>
          <a:xfrm>
            <a:off x="254142" y="4496609"/>
            <a:ext cx="2654637" cy="981423"/>
          </a:xfrm>
          <a:prstGeom prst="rect">
            <a:avLst/>
          </a:prstGeom>
        </p:spPr>
        <p:txBody>
          <a:bodyPr wrap="none">
            <a:spAutoFit/>
          </a:bodyPr>
          <a:lstStyle/>
          <a:p>
            <a:pPr algn="l">
              <a:lnSpc>
                <a:spcPct val="107000"/>
              </a:lnSpc>
              <a:spcAft>
                <a:spcPts val="800"/>
              </a:spcAft>
            </a:pPr>
            <a:r>
              <a:rPr lang="en-US" dirty="0" err="1">
                <a:latin typeface="Calibri" panose="020F0502020204030204" pitchFamily="34" charset="0"/>
                <a:ea typeface="Calibri" panose="020F0502020204030204" pitchFamily="34" charset="0"/>
                <a:cs typeface="Arial" panose="020B0604020202020204" pitchFamily="34" charset="0"/>
              </a:rPr>
              <a:t>Salzer</a:t>
            </a:r>
            <a:r>
              <a:rPr lang="en-US" dirty="0">
                <a:latin typeface="Calibri" panose="020F0502020204030204" pitchFamily="34" charset="0"/>
                <a:ea typeface="Calibri" panose="020F0502020204030204" pitchFamily="34" charset="0"/>
                <a:cs typeface="Arial" panose="020B0604020202020204" pitchFamily="34" charset="0"/>
              </a:rPr>
              <a:t> et al., 2011</a:t>
            </a:r>
            <a:br>
              <a:rPr lang="en-US" dirty="0">
                <a:latin typeface="Calibri" panose="020F0502020204030204" pitchFamily="34" charset="0"/>
                <a:ea typeface="Calibri" panose="020F0502020204030204" pitchFamily="34" charset="0"/>
                <a:cs typeface="Arial" panose="020B0604020202020204" pitchFamily="34" charset="0"/>
              </a:rPr>
            </a:br>
            <a:r>
              <a:rPr lang="en-US" dirty="0" err="1">
                <a:latin typeface="Calibri" panose="020F0502020204030204" pitchFamily="34" charset="0"/>
                <a:ea typeface="Calibri" panose="020F0502020204030204" pitchFamily="34" charset="0"/>
                <a:cs typeface="Arial" panose="020B0604020202020204" pitchFamily="34" charset="0"/>
              </a:rPr>
              <a:t>Leichsenring</a:t>
            </a:r>
            <a:r>
              <a:rPr lang="en-US" dirty="0">
                <a:latin typeface="Calibri" panose="020F0502020204030204" pitchFamily="34" charset="0"/>
                <a:ea typeface="Calibri" panose="020F0502020204030204" pitchFamily="34" charset="0"/>
                <a:cs typeface="Arial" panose="020B0604020202020204" pitchFamily="34" charset="0"/>
              </a:rPr>
              <a:t> et al., 2009</a:t>
            </a:r>
            <a:br>
              <a:rPr lang="en-US" dirty="0">
                <a:latin typeface="Calibri" panose="020F0502020204030204" pitchFamily="34" charset="0"/>
                <a:ea typeface="Calibri" panose="020F0502020204030204" pitchFamily="34" charset="0"/>
                <a:cs typeface="Arial" panose="020B0604020202020204" pitchFamily="34" charset="0"/>
              </a:rPr>
            </a:br>
            <a:r>
              <a:rPr lang="en-US" dirty="0" err="1">
                <a:latin typeface="Calibri" panose="020F0502020204030204" pitchFamily="34" charset="0"/>
                <a:ea typeface="Calibri" panose="020F0502020204030204" pitchFamily="34" charset="0"/>
                <a:cs typeface="Arial" panose="020B0604020202020204" pitchFamily="34" charset="0"/>
              </a:rPr>
              <a:t>Slavin-Mulford</a:t>
            </a:r>
            <a:r>
              <a:rPr lang="en-US" dirty="0">
                <a:latin typeface="Calibri" panose="020F0502020204030204" pitchFamily="34" charset="0"/>
                <a:ea typeface="Calibri" panose="020F0502020204030204" pitchFamily="34" charset="0"/>
                <a:cs typeface="Arial" panose="020B0604020202020204" pitchFamily="34" charset="0"/>
              </a:rPr>
              <a:t> et al., 2011</a:t>
            </a:r>
          </a:p>
        </p:txBody>
      </p:sp>
    </p:spTree>
    <p:extLst>
      <p:ext uri="{BB962C8B-B14F-4D97-AF65-F5344CB8AC3E}">
        <p14:creationId xmlns:p14="http://schemas.microsoft.com/office/powerpoint/2010/main" val="18052449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a:latin typeface="David" panose="020E0502060401010101" pitchFamily="34" charset="-79"/>
                <a:cs typeface="David" panose="020E0502060401010101" pitchFamily="34" charset="-79"/>
              </a:rPr>
              <a:t>THM</a:t>
            </a:r>
            <a:endParaRPr lang="he-IL" sz="2400" dirty="0">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a:xfrm>
            <a:off x="157316" y="1971041"/>
            <a:ext cx="11906807" cy="4724727"/>
          </a:xfrm>
        </p:spPr>
        <p:txBody>
          <a:bodyPr>
            <a:normAutofit/>
          </a:bodyPr>
          <a:lstStyle/>
          <a:p>
            <a:r>
              <a:rPr lang="he-IL" sz="3200" dirty="0">
                <a:latin typeface="David" panose="020E0502060401010101" pitchFamily="34" charset="-79"/>
                <a:cs typeface="David" panose="020E0502060401010101" pitchFamily="34" charset="-79"/>
              </a:rPr>
              <a:t>הפרעות החרדה מאופיינות בתגובת פחד או חרדה חריגה בעלת מוקד המשתנה כתלות בהפרעה</a:t>
            </a:r>
          </a:p>
          <a:p>
            <a:r>
              <a:rPr lang="he-IL" sz="3200" dirty="0">
                <a:latin typeface="David" panose="020E0502060401010101" pitchFamily="34" charset="-79"/>
                <a:cs typeface="David" panose="020E0502060401010101" pitchFamily="34" charset="-79"/>
              </a:rPr>
              <a:t>גורם בסיסי המשותף להפרעות החרדה הוא טמפרמנט נוירוטי, בעל בסיס גנטי משמעותי וסביבתי מוקדם, אך לצד זאת המתאם עמו מבחין ביניהן</a:t>
            </a:r>
          </a:p>
          <a:p>
            <a:r>
              <a:rPr lang="he-IL" sz="3200" dirty="0">
                <a:latin typeface="David" panose="020E0502060401010101" pitchFamily="34" charset="-79"/>
                <a:cs typeface="David" panose="020E0502060401010101" pitchFamily="34" charset="-79"/>
              </a:rPr>
              <a:t>גורמים משפחתיים והוריים בעלי השפעה מכרעת על התפתחות ההפרעות</a:t>
            </a:r>
          </a:p>
          <a:p>
            <a:r>
              <a:rPr lang="he-IL" sz="3200" dirty="0">
                <a:latin typeface="David" panose="020E0502060401010101" pitchFamily="34" charset="-79"/>
                <a:cs typeface="David" panose="020E0502060401010101" pitchFamily="34" charset="-79"/>
              </a:rPr>
              <a:t>פקטורים ספציפיים יש תפקיד דיפרנציאלי בקביעת סוג ההפרעה המתפתחת</a:t>
            </a:r>
          </a:p>
          <a:p>
            <a:r>
              <a:rPr lang="he-IL" sz="3200" dirty="0">
                <a:latin typeface="David" panose="020E0502060401010101" pitchFamily="34" charset="-79"/>
                <a:cs typeface="David" panose="020E0502060401010101" pitchFamily="34" charset="-79"/>
              </a:rPr>
              <a:t>טיפול </a:t>
            </a:r>
            <a:r>
              <a:rPr lang="en-US" sz="3200" dirty="0">
                <a:latin typeface="David" panose="020E0502060401010101" pitchFamily="34" charset="-79"/>
                <a:cs typeface="David" panose="020E0502060401010101" pitchFamily="34" charset="-79"/>
              </a:rPr>
              <a:t>CBT</a:t>
            </a:r>
            <a:r>
              <a:rPr lang="he-IL" sz="3200" dirty="0">
                <a:latin typeface="David" panose="020E0502060401010101" pitchFamily="34" charset="-79"/>
                <a:cs typeface="David" panose="020E0502060401010101" pitchFamily="34" charset="-79"/>
              </a:rPr>
              <a:t> יעיל ככלל עבור שלושתן, כאשר טיפול דינאמי יעיל גם עבור </a:t>
            </a:r>
            <a:r>
              <a:rPr lang="en-US" sz="3200" dirty="0">
                <a:latin typeface="David" panose="020E0502060401010101" pitchFamily="34" charset="-79"/>
                <a:cs typeface="David" panose="020E0502060401010101" pitchFamily="34" charset="-79"/>
              </a:rPr>
              <a:t>GAD</a:t>
            </a:r>
            <a:endParaRPr lang="he-IL" sz="3200" dirty="0">
              <a:latin typeface="David" panose="020E0502060401010101" pitchFamily="34" charset="-79"/>
              <a:cs typeface="David" panose="020E0502060401010101" pitchFamily="34" charset="-79"/>
            </a:endParaRPr>
          </a:p>
          <a:p>
            <a:endParaRPr lang="he-IL" sz="3200" dirty="0">
              <a:latin typeface="David" panose="020E0502060401010101" pitchFamily="34" charset="-79"/>
              <a:cs typeface="David" panose="020E0502060401010101" pitchFamily="34" charset="-79"/>
            </a:endParaRPr>
          </a:p>
          <a:p>
            <a:endParaRPr lang="he-IL" sz="3200" dirty="0">
              <a:latin typeface="David" panose="020E0502060401010101" pitchFamily="34" charset="-79"/>
              <a:cs typeface="David" panose="020E0502060401010101" pitchFamily="34" charset="-79"/>
            </a:endParaRPr>
          </a:p>
          <a:p>
            <a:endParaRPr lang="he-IL" sz="3200" dirty="0">
              <a:latin typeface="David" panose="020E0502060401010101" pitchFamily="34" charset="-79"/>
              <a:cs typeface="David" panose="020E0502060401010101" pitchFamily="34" charset="-79"/>
            </a:endParaRPr>
          </a:p>
          <a:p>
            <a:endParaRPr lang="he-IL" sz="1600" dirty="0">
              <a:latin typeface="David" panose="020E0502060401010101" pitchFamily="34" charset="-79"/>
              <a:cs typeface="David" panose="020E0502060401010101" pitchFamily="34" charset="-79"/>
            </a:endParaRPr>
          </a:p>
        </p:txBody>
      </p:sp>
      <p:sp>
        <p:nvSpPr>
          <p:cNvPr id="4" name="מציין מיקום של מספר שקופית 3"/>
          <p:cNvSpPr>
            <a:spLocks noGrp="1"/>
          </p:cNvSpPr>
          <p:nvPr>
            <p:ph type="sldNum" sz="quarter" idx="12"/>
          </p:nvPr>
        </p:nvSpPr>
        <p:spPr/>
        <p:txBody>
          <a:bodyPr/>
          <a:lstStyle/>
          <a:p>
            <a:fld id="{D57F1E4F-1CFF-5643-939E-217C01CDF565}" type="slidenum">
              <a:rPr lang="en-US" smtClean="0"/>
              <a:pPr/>
              <a:t>42</a:t>
            </a:fld>
            <a:endParaRPr lang="en-US" dirty="0"/>
          </a:p>
        </p:txBody>
      </p:sp>
    </p:spTree>
    <p:extLst>
      <p:ext uri="{BB962C8B-B14F-4D97-AF65-F5344CB8AC3E}">
        <p14:creationId xmlns:p14="http://schemas.microsoft.com/office/powerpoint/2010/main" val="36769947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latin typeface="David" panose="020E0502060401010101" pitchFamily="34" charset="-79"/>
                <a:cs typeface="David" panose="020E0502060401010101" pitchFamily="34" charset="-79"/>
              </a:rPr>
              <a:t>דיון</a:t>
            </a:r>
            <a:endParaRPr lang="he-IL" sz="2400" dirty="0">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a:xfrm>
            <a:off x="363794" y="1971042"/>
            <a:ext cx="11543013" cy="3831262"/>
          </a:xfrm>
        </p:spPr>
        <p:txBody>
          <a:bodyPr>
            <a:normAutofit/>
          </a:bodyPr>
          <a:lstStyle/>
          <a:p>
            <a:r>
              <a:rPr lang="he-IL" sz="3200" dirty="0">
                <a:latin typeface="David" panose="020E0502060401010101" pitchFamily="34" charset="-79"/>
                <a:cs typeface="David" panose="020E0502060401010101" pitchFamily="34" charset="-79"/>
              </a:rPr>
              <a:t>חקר מאפיין ליבה משותף (נוירוטיות) לעומת חקר ההפרעות הספציפיות</a:t>
            </a:r>
            <a:endParaRPr lang="he-IL" sz="1600" dirty="0">
              <a:latin typeface="David" panose="020E0502060401010101" pitchFamily="34" charset="-79"/>
              <a:cs typeface="David" panose="020E0502060401010101" pitchFamily="34" charset="-79"/>
            </a:endParaRPr>
          </a:p>
          <a:p>
            <a:r>
              <a:rPr lang="he-IL" sz="3200" dirty="0">
                <a:latin typeface="David" panose="020E0502060401010101" pitchFamily="34" charset="-79"/>
                <a:cs typeface="David" panose="020E0502060401010101" pitchFamily="34" charset="-79"/>
              </a:rPr>
              <a:t>שאלת סיווג – מה המקום של </a:t>
            </a:r>
            <a:r>
              <a:rPr lang="en-US" sz="3200" dirty="0">
                <a:latin typeface="David" panose="020E0502060401010101" pitchFamily="34" charset="-79"/>
                <a:cs typeface="David" panose="020E0502060401010101" pitchFamily="34" charset="-79"/>
              </a:rPr>
              <a:t>GAD</a:t>
            </a:r>
            <a:r>
              <a:rPr lang="he-IL" sz="3200" dirty="0">
                <a:latin typeface="David" panose="020E0502060401010101" pitchFamily="34" charset="-79"/>
                <a:cs typeface="David" panose="020E0502060401010101" pitchFamily="34" charset="-79"/>
              </a:rPr>
              <a:t> בקטגוריה זו?</a:t>
            </a:r>
          </a:p>
          <a:p>
            <a:r>
              <a:rPr lang="he-IL" sz="3200" dirty="0">
                <a:latin typeface="David" panose="020E0502060401010101" pitchFamily="34" charset="-79"/>
                <a:cs typeface="David" panose="020E0502060401010101" pitchFamily="34" charset="-79"/>
              </a:rPr>
              <a:t>כיצד ניתן לחקור את המקור של </a:t>
            </a:r>
            <a:r>
              <a:rPr lang="en-US" sz="3200" dirty="0">
                <a:latin typeface="David" panose="020E0502060401010101" pitchFamily="34" charset="-79"/>
                <a:cs typeface="David" panose="020E0502060401010101" pitchFamily="34" charset="-79"/>
              </a:rPr>
              <a:t>SP</a:t>
            </a:r>
            <a:r>
              <a:rPr lang="he-IL" sz="3200" dirty="0">
                <a:latin typeface="David" panose="020E0502060401010101" pitchFamily="34" charset="-79"/>
                <a:cs typeface="David" panose="020E0502060401010101" pitchFamily="34" charset="-79"/>
              </a:rPr>
              <a:t>?</a:t>
            </a:r>
          </a:p>
          <a:p>
            <a:r>
              <a:rPr lang="he-IL" sz="3200" dirty="0">
                <a:latin typeface="David" panose="020E0502060401010101" pitchFamily="34" charset="-79"/>
                <a:cs typeface="David" panose="020E0502060401010101" pitchFamily="34" charset="-79"/>
              </a:rPr>
              <a:t>איך נוכל לדעת מה הטיפול המתאים ביותר להפרעה? (על תהליך החיפוש)</a:t>
            </a:r>
            <a:endParaRPr lang="he-IL" sz="5400" dirty="0">
              <a:latin typeface="David" panose="020E0502060401010101" pitchFamily="34" charset="-79"/>
              <a:cs typeface="David" panose="020E0502060401010101" pitchFamily="34" charset="-79"/>
            </a:endParaRPr>
          </a:p>
        </p:txBody>
      </p:sp>
      <p:sp>
        <p:nvSpPr>
          <p:cNvPr id="4" name="מציין מיקום של מספר שקופית 3"/>
          <p:cNvSpPr>
            <a:spLocks noGrp="1"/>
          </p:cNvSpPr>
          <p:nvPr>
            <p:ph type="sldNum" sz="quarter" idx="12"/>
          </p:nvPr>
        </p:nvSpPr>
        <p:spPr/>
        <p:txBody>
          <a:bodyPr/>
          <a:lstStyle/>
          <a:p>
            <a:fld id="{D57F1E4F-1CFF-5643-939E-217C01CDF565}" type="slidenum">
              <a:rPr lang="en-US" smtClean="0"/>
              <a:pPr/>
              <a:t>43</a:t>
            </a:fld>
            <a:endParaRPr lang="en-US" dirty="0"/>
          </a:p>
        </p:txBody>
      </p:sp>
    </p:spTree>
    <p:extLst>
      <p:ext uri="{BB962C8B-B14F-4D97-AF65-F5344CB8AC3E}">
        <p14:creationId xmlns:p14="http://schemas.microsoft.com/office/powerpoint/2010/main" val="18721326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4774291" y="563144"/>
            <a:ext cx="2247502" cy="744546"/>
          </a:xfrm>
        </p:spPr>
        <p:txBody>
          <a:bodyPr>
            <a:noAutofit/>
          </a:bodyPr>
          <a:lstStyle/>
          <a:p>
            <a:pPr marL="0" indent="0" algn="ctr">
              <a:buNone/>
            </a:pPr>
            <a:r>
              <a:rPr lang="he-IL" sz="4800" dirty="0">
                <a:latin typeface="David" panose="020E0502060401010101" pitchFamily="34" charset="-79"/>
                <a:cs typeface="David" panose="020E0502060401010101" pitchFamily="34" charset="-79"/>
              </a:rPr>
              <a:t>תודה!</a:t>
            </a:r>
            <a:endParaRPr lang="he-IL" sz="4400" dirty="0">
              <a:latin typeface="David" panose="020E0502060401010101" pitchFamily="34" charset="-79"/>
              <a:cs typeface="David" panose="020E0502060401010101" pitchFamily="34" charset="-79"/>
            </a:endParaRPr>
          </a:p>
        </p:txBody>
      </p:sp>
      <p:sp>
        <p:nvSpPr>
          <p:cNvPr id="4" name="מציין מיקום של מספר שקופית 3"/>
          <p:cNvSpPr>
            <a:spLocks noGrp="1"/>
          </p:cNvSpPr>
          <p:nvPr>
            <p:ph type="sldNum" sz="quarter" idx="12"/>
          </p:nvPr>
        </p:nvSpPr>
        <p:spPr/>
        <p:txBody>
          <a:bodyPr/>
          <a:lstStyle/>
          <a:p>
            <a:fld id="{D57F1E4F-1CFF-5643-939E-217C01CDF565}" type="slidenum">
              <a:rPr lang="en-US" smtClean="0"/>
              <a:pPr/>
              <a:t>44</a:t>
            </a:fld>
            <a:endParaRPr lang="en-US" dirty="0"/>
          </a:p>
        </p:txBody>
      </p:sp>
      <p:pic>
        <p:nvPicPr>
          <p:cNvPr id="6" name="תמונה 5"/>
          <p:cNvPicPr>
            <a:picLocks noChangeAspect="1"/>
          </p:cNvPicPr>
          <p:nvPr/>
        </p:nvPicPr>
        <p:blipFill>
          <a:blip r:embed="rId3"/>
          <a:stretch>
            <a:fillRect/>
          </a:stretch>
        </p:blipFill>
        <p:spPr>
          <a:xfrm>
            <a:off x="4318121" y="1661651"/>
            <a:ext cx="3159842" cy="4213123"/>
          </a:xfrm>
          <a:prstGeom prst="rect">
            <a:avLst/>
          </a:prstGeom>
        </p:spPr>
      </p:pic>
      <p:sp>
        <p:nvSpPr>
          <p:cNvPr id="2" name="TextBox 1"/>
          <p:cNvSpPr txBox="1"/>
          <p:nvPr/>
        </p:nvSpPr>
        <p:spPr>
          <a:xfrm>
            <a:off x="2970798" y="6044069"/>
            <a:ext cx="5854488" cy="369332"/>
          </a:xfrm>
          <a:prstGeom prst="rect">
            <a:avLst/>
          </a:prstGeom>
          <a:noFill/>
        </p:spPr>
        <p:txBody>
          <a:bodyPr wrap="none" rtlCol="1">
            <a:spAutoFit/>
          </a:bodyPr>
          <a:lstStyle/>
          <a:p>
            <a:r>
              <a:rPr lang="en-US" dirty="0"/>
              <a:t>https://www.youtube.com/watch?v=-ozbX-yM8ao</a:t>
            </a:r>
            <a:endParaRPr lang="he-IL" dirty="0"/>
          </a:p>
        </p:txBody>
      </p:sp>
    </p:spTree>
    <p:extLst>
      <p:ext uri="{BB962C8B-B14F-4D97-AF65-F5344CB8AC3E}">
        <p14:creationId xmlns:p14="http://schemas.microsoft.com/office/powerpoint/2010/main" val="68563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latin typeface="David" panose="020E0502060401010101" pitchFamily="34" charset="-79"/>
                <a:cs typeface="David" panose="020E0502060401010101" pitchFamily="34" charset="-79"/>
              </a:rPr>
              <a:t>אטיולוגיה</a:t>
            </a:r>
            <a:br>
              <a:rPr lang="he-IL" dirty="0">
                <a:latin typeface="David" panose="020E0502060401010101" pitchFamily="34" charset="-79"/>
                <a:cs typeface="David" panose="020E0502060401010101" pitchFamily="34" charset="-79"/>
              </a:rPr>
            </a:br>
            <a:r>
              <a:rPr lang="he-IL" sz="3600" dirty="0">
                <a:latin typeface="David" panose="020E0502060401010101" pitchFamily="34" charset="-79"/>
                <a:cs typeface="David" panose="020E0502060401010101" pitchFamily="34" charset="-79"/>
              </a:rPr>
              <a:t>למידה אסוציאטיבית - </a:t>
            </a:r>
            <a:r>
              <a:rPr lang="en-US" sz="3600" dirty="0">
                <a:latin typeface="David" panose="020E0502060401010101" pitchFamily="34" charset="-79"/>
                <a:cs typeface="David" panose="020E0502060401010101" pitchFamily="34" charset="-79"/>
              </a:rPr>
              <a:t>PD</a:t>
            </a:r>
            <a:endParaRPr lang="he-IL" dirty="0">
              <a:latin typeface="David" panose="020E0502060401010101" pitchFamily="34" charset="-79"/>
              <a:cs typeface="David" panose="020E0502060401010101" pitchFamily="34" charset="-79"/>
            </a:endParaRPr>
          </a:p>
        </p:txBody>
      </p:sp>
      <p:sp>
        <p:nvSpPr>
          <p:cNvPr id="4" name="מציין מיקום של מספר שקופית 3"/>
          <p:cNvSpPr>
            <a:spLocks noGrp="1"/>
          </p:cNvSpPr>
          <p:nvPr>
            <p:ph type="sldNum" sz="quarter" idx="12"/>
          </p:nvPr>
        </p:nvSpPr>
        <p:spPr/>
        <p:txBody>
          <a:bodyPr/>
          <a:lstStyle/>
          <a:p>
            <a:fld id="{D57F1E4F-1CFF-5643-939E-217C01CDF565}" type="slidenum">
              <a:rPr lang="en-US" smtClean="0"/>
              <a:pPr/>
              <a:t>45</a:t>
            </a:fld>
            <a:endParaRPr lang="en-US" dirty="0"/>
          </a:p>
        </p:txBody>
      </p:sp>
      <p:sp>
        <p:nvSpPr>
          <p:cNvPr id="6" name="מציין מיקום תוכן 2"/>
          <p:cNvSpPr txBox="1">
            <a:spLocks/>
          </p:cNvSpPr>
          <p:nvPr/>
        </p:nvSpPr>
        <p:spPr>
          <a:xfrm>
            <a:off x="73152" y="2078318"/>
            <a:ext cx="11850143" cy="4195481"/>
          </a:xfrm>
          <a:prstGeom prst="rect">
            <a:avLst/>
          </a:prstGeom>
        </p:spPr>
        <p:txBody>
          <a:bodyPr vert="horz" lIns="91440" tIns="45720" rIns="91440" bIns="45720" rtlCol="0">
            <a:normAutofit lnSpcReduction="10000"/>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buFont typeface="Wingdings" panose="05000000000000000000" pitchFamily="2" charset="2"/>
              <a:buChar char="v"/>
            </a:pPr>
            <a:r>
              <a:rPr lang="he-IL" sz="4000" dirty="0">
                <a:latin typeface="David" panose="020E0502060401010101" pitchFamily="34" charset="-79"/>
                <a:cs typeface="David" panose="020E0502060401010101" pitchFamily="34" charset="-79"/>
              </a:rPr>
              <a:t>דיווח על מחלות ותסמיני חרדה</a:t>
            </a:r>
          </a:p>
          <a:p>
            <a:pPr>
              <a:buFont typeface="Wingdings" panose="05000000000000000000" pitchFamily="2" charset="2"/>
              <a:buChar char="v"/>
            </a:pPr>
            <a:r>
              <a:rPr lang="en-US" sz="4000" dirty="0">
                <a:latin typeface="David" panose="020E0502060401010101" pitchFamily="34" charset="-79"/>
                <a:cs typeface="David" panose="020E0502060401010101" pitchFamily="34" charset="-79"/>
              </a:rPr>
              <a:t>The </a:t>
            </a:r>
            <a:r>
              <a:rPr lang="en-US" sz="4000" dirty="0" err="1">
                <a:latin typeface="David" panose="020E0502060401010101" pitchFamily="34" charset="-79"/>
                <a:cs typeface="David" panose="020E0502060401010101" pitchFamily="34" charset="-79"/>
              </a:rPr>
              <a:t>interoceptive</a:t>
            </a:r>
            <a:r>
              <a:rPr lang="en-US" sz="4000" dirty="0">
                <a:latin typeface="David" panose="020E0502060401010101" pitchFamily="34" charset="-79"/>
                <a:cs typeface="David" panose="020E0502060401010101" pitchFamily="34" charset="-79"/>
              </a:rPr>
              <a:t> conditioning model</a:t>
            </a:r>
          </a:p>
          <a:p>
            <a:pPr lvl="1">
              <a:buFont typeface="Wingdings" panose="05000000000000000000" pitchFamily="2" charset="2"/>
              <a:buChar char="v"/>
            </a:pPr>
            <a:r>
              <a:rPr lang="he-IL" sz="3800" dirty="0">
                <a:latin typeface="David" panose="020E0502060401010101" pitchFamily="34" charset="-79"/>
                <a:cs typeface="David" panose="020E0502060401010101" pitchFamily="34" charset="-79"/>
              </a:rPr>
              <a:t>תסמיני </a:t>
            </a:r>
            <a:r>
              <a:rPr lang="en-US" sz="3800" dirty="0">
                <a:latin typeface="David" panose="020E0502060401010101" pitchFamily="34" charset="-79"/>
                <a:cs typeface="David" panose="020E0502060401010101" pitchFamily="34" charset="-79"/>
              </a:rPr>
              <a:t>PD</a:t>
            </a:r>
            <a:r>
              <a:rPr lang="he-IL" sz="3800" dirty="0">
                <a:latin typeface="David" panose="020E0502060401010101" pitchFamily="34" charset="-79"/>
                <a:cs typeface="David" panose="020E0502060401010101" pitchFamily="34" charset="-79"/>
              </a:rPr>
              <a:t> נקשרים לחרדה (</a:t>
            </a:r>
            <a:r>
              <a:rPr lang="he-IL" sz="3800" dirty="0" err="1">
                <a:latin typeface="David" panose="020E0502060401010101" pitchFamily="34" charset="-79"/>
                <a:cs typeface="David" panose="020E0502060401010101" pitchFamily="34" charset="-79"/>
              </a:rPr>
              <a:t>אקספליציטית</a:t>
            </a:r>
            <a:r>
              <a:rPr lang="he-IL" sz="3800" dirty="0">
                <a:latin typeface="David" panose="020E0502060401010101" pitchFamily="34" charset="-79"/>
                <a:cs typeface="David" panose="020E0502060401010101" pitchFamily="34" charset="-79"/>
              </a:rPr>
              <a:t> </a:t>
            </a:r>
            <a:r>
              <a:rPr lang="he-IL" sz="3800" dirty="0" err="1">
                <a:latin typeface="David" panose="020E0502060401010101" pitchFamily="34" charset="-79"/>
                <a:cs typeface="David" panose="020E0502060401010101" pitchFamily="34" charset="-79"/>
              </a:rPr>
              <a:t>ואימפליציטית</a:t>
            </a:r>
            <a:r>
              <a:rPr lang="he-IL" sz="3800" dirty="0">
                <a:latin typeface="David" panose="020E0502060401010101" pitchFamily="34" charset="-79"/>
                <a:cs typeface="David" panose="020E0502060401010101" pitchFamily="34" charset="-79"/>
              </a:rPr>
              <a:t>) </a:t>
            </a:r>
          </a:p>
          <a:p>
            <a:pPr lvl="1">
              <a:buFont typeface="Wingdings" panose="05000000000000000000" pitchFamily="2" charset="2"/>
              <a:buChar char="v"/>
            </a:pPr>
            <a:r>
              <a:rPr lang="he-IL" sz="3800" dirty="0">
                <a:latin typeface="David" panose="020E0502060401010101" pitchFamily="34" charset="-79"/>
                <a:cs typeface="David" panose="020E0502060401010101" pitchFamily="34" charset="-79"/>
              </a:rPr>
              <a:t>סימפטומים גופניים דומים </a:t>
            </a:r>
            <a:r>
              <a:rPr lang="he-IL" sz="3800" dirty="0">
                <a:latin typeface="David" panose="020E0502060401010101" pitchFamily="34" charset="-79"/>
                <a:cs typeface="David" panose="020E0502060401010101" pitchFamily="34" charset="-79"/>
                <a:sym typeface="Wingdings" panose="05000000000000000000" pitchFamily="2" charset="2"/>
              </a:rPr>
              <a:t> </a:t>
            </a:r>
            <a:r>
              <a:rPr lang="he-IL" sz="3800" dirty="0">
                <a:latin typeface="David" panose="020E0502060401010101" pitchFamily="34" charset="-79"/>
                <a:cs typeface="David" panose="020E0502060401010101" pitchFamily="34" charset="-79"/>
              </a:rPr>
              <a:t>התקף הפאניקה </a:t>
            </a:r>
          </a:p>
          <a:p>
            <a:pPr>
              <a:buFont typeface="Wingdings" panose="05000000000000000000" pitchFamily="2" charset="2"/>
              <a:buChar char="v"/>
            </a:pPr>
            <a:r>
              <a:rPr lang="en-US" sz="4000" dirty="0">
                <a:latin typeface="David" panose="020E0502060401010101" pitchFamily="34" charset="-79"/>
                <a:cs typeface="David" panose="020E0502060401010101" pitchFamily="34" charset="-79"/>
              </a:rPr>
              <a:t>The catastrophic appraisal model</a:t>
            </a:r>
            <a:r>
              <a:rPr lang="he-IL" sz="4000" dirty="0">
                <a:latin typeface="David" panose="020E0502060401010101" pitchFamily="34" charset="-79"/>
                <a:cs typeface="David" panose="020E0502060401010101" pitchFamily="34" charset="-79"/>
              </a:rPr>
              <a:t> </a:t>
            </a:r>
          </a:p>
          <a:p>
            <a:pPr lvl="1">
              <a:buFont typeface="Wingdings" panose="05000000000000000000" pitchFamily="2" charset="2"/>
              <a:buChar char="v"/>
            </a:pPr>
            <a:r>
              <a:rPr lang="he-IL" sz="3800" dirty="0">
                <a:latin typeface="David" panose="020E0502060401010101" pitchFamily="34" charset="-79"/>
                <a:cs typeface="David" panose="020E0502060401010101" pitchFamily="34" charset="-79"/>
              </a:rPr>
              <a:t>פרשנות שגויה של תסמיני הפאניקה (הגברת הלמידה הנרכשת)</a:t>
            </a:r>
          </a:p>
          <a:p>
            <a:endParaRPr lang="he-IL" sz="4000" dirty="0">
              <a:latin typeface="David" panose="020E0502060401010101" pitchFamily="34" charset="-79"/>
              <a:cs typeface="David" panose="020E0502060401010101" pitchFamily="34" charset="-79"/>
            </a:endParaRPr>
          </a:p>
        </p:txBody>
      </p:sp>
      <p:sp>
        <p:nvSpPr>
          <p:cNvPr id="7" name="מלבן 6"/>
          <p:cNvSpPr/>
          <p:nvPr/>
        </p:nvSpPr>
        <p:spPr>
          <a:xfrm>
            <a:off x="320262" y="6308273"/>
            <a:ext cx="2356799" cy="375552"/>
          </a:xfrm>
          <a:prstGeom prst="rect">
            <a:avLst/>
          </a:prstGeom>
        </p:spPr>
        <p:txBody>
          <a:bodyPr wrap="none">
            <a:spAutoFit/>
          </a:bodyPr>
          <a:lstStyle/>
          <a:p>
            <a:pPr algn="l">
              <a:lnSpc>
                <a:spcPct val="107000"/>
              </a:lnSpc>
              <a:spcAft>
                <a:spcPts val="800"/>
              </a:spcAft>
            </a:pPr>
            <a:r>
              <a:rPr lang="en-US" dirty="0" err="1">
                <a:latin typeface="Calibri" panose="020F0502020204030204" pitchFamily="34" charset="0"/>
                <a:ea typeface="Calibri" panose="020F0502020204030204" pitchFamily="34" charset="0"/>
                <a:cs typeface="Arial" panose="020B0604020202020204" pitchFamily="34" charset="0"/>
              </a:rPr>
              <a:t>Craske</a:t>
            </a:r>
            <a:r>
              <a:rPr lang="en-US" dirty="0">
                <a:latin typeface="Calibri" panose="020F0502020204030204" pitchFamily="34" charset="0"/>
                <a:ea typeface="Calibri" panose="020F0502020204030204" pitchFamily="34" charset="0"/>
                <a:cs typeface="Arial" panose="020B0604020202020204" pitchFamily="34" charset="0"/>
              </a:rPr>
              <a:t> &amp; Waters, 2005</a:t>
            </a:r>
          </a:p>
        </p:txBody>
      </p:sp>
    </p:spTree>
    <p:extLst>
      <p:ext uri="{BB962C8B-B14F-4D97-AF65-F5344CB8AC3E}">
        <p14:creationId xmlns:p14="http://schemas.microsoft.com/office/powerpoint/2010/main" val="210914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latin typeface="David" panose="020E0502060401010101" pitchFamily="34" charset="-79"/>
                <a:cs typeface="David" panose="020E0502060401010101" pitchFamily="34" charset="-79"/>
              </a:rPr>
              <a:t>נוירוטיות</a:t>
            </a:r>
            <a:br>
              <a:rPr lang="he-IL" dirty="0">
                <a:latin typeface="David" panose="020E0502060401010101" pitchFamily="34" charset="-79"/>
                <a:cs typeface="David" panose="020E0502060401010101" pitchFamily="34" charset="-79"/>
              </a:rPr>
            </a:br>
            <a:r>
              <a:rPr lang="en-US" sz="3600" dirty="0">
                <a:latin typeface="David" panose="020E0502060401010101" pitchFamily="34" charset="-79"/>
                <a:cs typeface="David" panose="020E0502060401010101" pitchFamily="34" charset="-79"/>
              </a:rPr>
              <a:t>Specific psychological vulnerability</a:t>
            </a:r>
            <a:r>
              <a:rPr lang="he-IL" dirty="0">
                <a:latin typeface="David" panose="020E0502060401010101" pitchFamily="34" charset="-79"/>
                <a:cs typeface="David" panose="020E0502060401010101" pitchFamily="34" charset="-79"/>
              </a:rPr>
              <a:t/>
            </a:r>
            <a:br>
              <a:rPr lang="he-IL" dirty="0">
                <a:latin typeface="David" panose="020E0502060401010101" pitchFamily="34" charset="-79"/>
                <a:cs typeface="David" panose="020E0502060401010101" pitchFamily="34" charset="-79"/>
              </a:rPr>
            </a:br>
            <a:endParaRPr lang="he-IL" dirty="0">
              <a:latin typeface="David" panose="020E0502060401010101" pitchFamily="34" charset="-79"/>
              <a:cs typeface="David" panose="020E0502060401010101" pitchFamily="34" charset="-79"/>
            </a:endParaRPr>
          </a:p>
        </p:txBody>
      </p:sp>
      <p:sp>
        <p:nvSpPr>
          <p:cNvPr id="4" name="מציין מיקום של מספר שקופית 3"/>
          <p:cNvSpPr>
            <a:spLocks noGrp="1"/>
          </p:cNvSpPr>
          <p:nvPr>
            <p:ph type="sldNum" sz="quarter" idx="12"/>
          </p:nvPr>
        </p:nvSpPr>
        <p:spPr/>
        <p:txBody>
          <a:bodyPr/>
          <a:lstStyle/>
          <a:p>
            <a:fld id="{D57F1E4F-1CFF-5643-939E-217C01CDF565}" type="slidenum">
              <a:rPr lang="en-US" smtClean="0"/>
              <a:pPr/>
              <a:t>46</a:t>
            </a:fld>
            <a:endParaRPr lang="en-US" dirty="0"/>
          </a:p>
        </p:txBody>
      </p:sp>
      <p:sp>
        <p:nvSpPr>
          <p:cNvPr id="5" name="מלבן 4"/>
          <p:cNvSpPr/>
          <p:nvPr/>
        </p:nvSpPr>
        <p:spPr>
          <a:xfrm>
            <a:off x="320262" y="6308273"/>
            <a:ext cx="1936236" cy="375552"/>
          </a:xfrm>
          <a:prstGeom prst="rect">
            <a:avLst/>
          </a:prstGeom>
        </p:spPr>
        <p:txBody>
          <a:bodyPr wrap="none">
            <a:spAutoFit/>
          </a:bodyPr>
          <a:lstStyle/>
          <a:p>
            <a:pPr algn="l">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Barlow et al., 2014</a:t>
            </a:r>
          </a:p>
        </p:txBody>
      </p:sp>
      <p:sp>
        <p:nvSpPr>
          <p:cNvPr id="3" name="מציין מיקום תוכן 2"/>
          <p:cNvSpPr>
            <a:spLocks noGrp="1"/>
          </p:cNvSpPr>
          <p:nvPr>
            <p:ph idx="1"/>
          </p:nvPr>
        </p:nvSpPr>
        <p:spPr>
          <a:xfrm>
            <a:off x="501444" y="2300568"/>
            <a:ext cx="11444745" cy="4195481"/>
          </a:xfrm>
        </p:spPr>
        <p:txBody>
          <a:bodyPr>
            <a:normAutofit/>
          </a:bodyPr>
          <a:lstStyle/>
          <a:p>
            <a:r>
              <a:rPr lang="he-IL" sz="3200" dirty="0">
                <a:latin typeface="David" panose="020E0502060401010101" pitchFamily="34" charset="-79"/>
                <a:cs typeface="David" panose="020E0502060401010101" pitchFamily="34" charset="-79"/>
              </a:rPr>
              <a:t>שתי </a:t>
            </a:r>
            <a:r>
              <a:rPr lang="he-IL" sz="3200" dirty="0" err="1">
                <a:latin typeface="David" panose="020E0502060401010101" pitchFamily="34" charset="-79"/>
                <a:cs typeface="David" panose="020E0502060401010101" pitchFamily="34" charset="-79"/>
              </a:rPr>
              <a:t>הפגיעויות</a:t>
            </a:r>
            <a:r>
              <a:rPr lang="he-IL" sz="3200" dirty="0">
                <a:latin typeface="David" panose="020E0502060401010101" pitchFamily="34" charset="-79"/>
                <a:cs typeface="David" panose="020E0502060401010101" pitchFamily="34" charset="-79"/>
              </a:rPr>
              <a:t> הכלליות </a:t>
            </a:r>
            <a:r>
              <a:rPr lang="he-IL" sz="3200" dirty="0">
                <a:latin typeface="David" panose="020E0502060401010101" pitchFamily="34" charset="-79"/>
                <a:cs typeface="David" panose="020E0502060401010101" pitchFamily="34" charset="-79"/>
                <a:sym typeface="Wingdings" panose="05000000000000000000" pitchFamily="2" charset="2"/>
              </a:rPr>
              <a:t> </a:t>
            </a:r>
            <a:r>
              <a:rPr lang="en-US" sz="3200" dirty="0">
                <a:latin typeface="David" panose="020E0502060401010101" pitchFamily="34" charset="-79"/>
                <a:cs typeface="David" panose="020E0502060401010101" pitchFamily="34" charset="-79"/>
              </a:rPr>
              <a:t>GAD</a:t>
            </a:r>
            <a:r>
              <a:rPr lang="he-IL" sz="3200" dirty="0">
                <a:latin typeface="David" panose="020E0502060401010101" pitchFamily="34" charset="-79"/>
                <a:cs typeface="David" panose="020E0502060401010101" pitchFamily="34" charset="-79"/>
              </a:rPr>
              <a:t> ודיכאון (כשמלווה באפקט חיובי מועט)</a:t>
            </a:r>
          </a:p>
          <a:p>
            <a:r>
              <a:rPr lang="he-IL" sz="3200" dirty="0">
                <a:latin typeface="David" panose="020E0502060401010101" pitchFamily="34" charset="-79"/>
                <a:cs typeface="David" panose="020E0502060401010101" pitchFamily="34" charset="-79"/>
              </a:rPr>
              <a:t>הפרעות אחרות תלויות במוקד החרדה/מצוקה, תלוי </a:t>
            </a:r>
            <a:r>
              <a:rPr lang="he-IL" sz="3200" dirty="0" err="1">
                <a:latin typeface="David" panose="020E0502060401010101" pitchFamily="34" charset="-79"/>
                <a:cs typeface="David" panose="020E0502060401010101" pitchFamily="34" charset="-79"/>
              </a:rPr>
              <a:t>נסיון</a:t>
            </a:r>
            <a:endParaRPr lang="he-IL" sz="3200" dirty="0">
              <a:latin typeface="David" panose="020E0502060401010101" pitchFamily="34" charset="-79"/>
              <a:cs typeface="David" panose="020E0502060401010101" pitchFamily="34" charset="-79"/>
            </a:endParaRPr>
          </a:p>
          <a:p>
            <a:r>
              <a:rPr lang="he-IL" sz="3200" dirty="0">
                <a:latin typeface="David" panose="020E0502060401010101" pitchFamily="34" charset="-79"/>
                <a:cs typeface="David" panose="020E0502060401010101" pitchFamily="34" charset="-79"/>
              </a:rPr>
              <a:t>טמפרמנט ממתן תהליכי למידה רגשית</a:t>
            </a:r>
          </a:p>
          <a:p>
            <a:pPr lvl="1"/>
            <a:r>
              <a:rPr lang="he-IL" sz="2800" dirty="0">
                <a:latin typeface="David" panose="020E0502060401010101" pitchFamily="34" charset="-79"/>
                <a:cs typeface="David" panose="020E0502060401010101" pitchFamily="34" charset="-79"/>
              </a:rPr>
              <a:t>הרגישות הגבוהה</a:t>
            </a:r>
            <a:r>
              <a:rPr lang="he-IL" sz="2800" dirty="0">
                <a:latin typeface="David" panose="020E0502060401010101" pitchFamily="34" charset="-79"/>
                <a:cs typeface="David" panose="020E0502060401010101" pitchFamily="34" charset="-79"/>
                <a:sym typeface="Wingdings" panose="05000000000000000000" pitchFamily="2" charset="2"/>
              </a:rPr>
              <a:t> ללמידה מיוחסת לעוררות הגבוהה שמאפיינת נוירוטיים</a:t>
            </a:r>
            <a:endParaRPr lang="he-IL" sz="2800" dirty="0">
              <a:latin typeface="David" panose="020E0502060401010101" pitchFamily="34" charset="-79"/>
              <a:cs typeface="David" panose="020E0502060401010101" pitchFamily="34" charset="-79"/>
            </a:endParaRPr>
          </a:p>
          <a:p>
            <a:r>
              <a:rPr lang="he-IL" sz="3200" dirty="0">
                <a:latin typeface="David" panose="020E0502060401010101" pitchFamily="34" charset="-79"/>
                <a:cs typeface="David" panose="020E0502060401010101" pitchFamily="34" charset="-79"/>
              </a:rPr>
              <a:t>התניה קלאסית ותצפיתית משחקת תפקיד חשוב</a:t>
            </a:r>
          </a:p>
        </p:txBody>
      </p:sp>
    </p:spTree>
    <p:extLst>
      <p:ext uri="{BB962C8B-B14F-4D97-AF65-F5344CB8AC3E}">
        <p14:creationId xmlns:p14="http://schemas.microsoft.com/office/powerpoint/2010/main" val="3810879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latin typeface="David" panose="020E0502060401010101" pitchFamily="34" charset="-79"/>
                <a:cs typeface="David" panose="020E0502060401010101" pitchFamily="34" charset="-79"/>
              </a:rPr>
              <a:t>טיפול</a:t>
            </a:r>
            <a:br>
              <a:rPr lang="he-IL" dirty="0">
                <a:latin typeface="David" panose="020E0502060401010101" pitchFamily="34" charset="-79"/>
                <a:cs typeface="David" panose="020E0502060401010101" pitchFamily="34" charset="-79"/>
              </a:rPr>
            </a:br>
            <a:r>
              <a:rPr lang="he-IL" sz="3600" dirty="0">
                <a:latin typeface="David" panose="020E0502060401010101" pitchFamily="34" charset="-79"/>
                <a:cs typeface="David" panose="020E0502060401010101" pitchFamily="34" charset="-79"/>
              </a:rPr>
              <a:t> מחשבות על תהליך החיפוש</a:t>
            </a:r>
            <a:endParaRPr lang="he-IL" dirty="0">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a:xfrm>
            <a:off x="793751" y="2283789"/>
            <a:ext cx="10747296" cy="3831262"/>
          </a:xfrm>
        </p:spPr>
        <p:txBody>
          <a:bodyPr>
            <a:normAutofit/>
          </a:bodyPr>
          <a:lstStyle/>
          <a:p>
            <a:r>
              <a:rPr lang="he-IL" sz="3200" b="1" dirty="0">
                <a:latin typeface="David" panose="020E0502060401010101" pitchFamily="34" charset="-79"/>
                <a:cs typeface="David" panose="020E0502060401010101" pitchFamily="34" charset="-79"/>
              </a:rPr>
              <a:t>ברירות מחדל והכוונה בחיפוש</a:t>
            </a:r>
          </a:p>
          <a:p>
            <a:r>
              <a:rPr lang="en-US" sz="3200" b="1" dirty="0">
                <a:latin typeface="David" panose="020E0502060401010101" pitchFamily="34" charset="-79"/>
                <a:cs typeface="David" panose="020E0502060401010101" pitchFamily="34" charset="-79"/>
              </a:rPr>
              <a:t>TAU</a:t>
            </a:r>
            <a:r>
              <a:rPr lang="he-IL" sz="3200" b="1" dirty="0">
                <a:latin typeface="David" panose="020E0502060401010101" pitchFamily="34" charset="-79"/>
                <a:cs typeface="David" panose="020E0502060401010101" pitchFamily="34" charset="-79"/>
              </a:rPr>
              <a:t> (</a:t>
            </a:r>
            <a:r>
              <a:rPr lang="en-US" sz="3200" b="1" dirty="0">
                <a:latin typeface="David" panose="020E0502060401010101" pitchFamily="34" charset="-79"/>
                <a:cs typeface="David" panose="020E0502060401010101" pitchFamily="34" charset="-79"/>
              </a:rPr>
              <a:t>Watts et al., 2015</a:t>
            </a:r>
            <a:r>
              <a:rPr lang="he-IL" sz="3200" b="1" dirty="0">
                <a:latin typeface="David" panose="020E0502060401010101" pitchFamily="34" charset="-79"/>
                <a:cs typeface="David" panose="020E0502060401010101" pitchFamily="34" charset="-79"/>
              </a:rPr>
              <a:t>)</a:t>
            </a:r>
          </a:p>
          <a:p>
            <a:r>
              <a:rPr lang="he-IL" sz="3200" b="1" dirty="0">
                <a:latin typeface="David" panose="020E0502060401010101" pitchFamily="34" charset="-79"/>
                <a:cs typeface="David" panose="020E0502060401010101" pitchFamily="34" charset="-79"/>
              </a:rPr>
              <a:t>יעילות טיפול </a:t>
            </a:r>
            <a:r>
              <a:rPr lang="he-IL" sz="3200" b="1" dirty="0" err="1">
                <a:latin typeface="David" panose="020E0502060401010101" pitchFamily="34" charset="-79"/>
                <a:cs typeface="David" panose="020E0502060401010101" pitchFamily="34" charset="-79"/>
              </a:rPr>
              <a:t>פסיכודינאמי</a:t>
            </a:r>
            <a:r>
              <a:rPr lang="he-IL" sz="3200" b="1" dirty="0">
                <a:latin typeface="David" panose="020E0502060401010101" pitchFamily="34" charset="-79"/>
                <a:cs typeface="David" panose="020E0502060401010101" pitchFamily="34" charset="-79"/>
              </a:rPr>
              <a:t> (</a:t>
            </a:r>
            <a:r>
              <a:rPr lang="en-US" sz="3200" b="1" dirty="0" err="1">
                <a:latin typeface="David" panose="020E0502060401010101" pitchFamily="34" charset="-79"/>
                <a:cs typeface="David" panose="020E0502060401010101" pitchFamily="34" charset="-79"/>
              </a:rPr>
              <a:t>Shedler</a:t>
            </a:r>
            <a:r>
              <a:rPr lang="en-US" sz="3200" b="1" dirty="0">
                <a:latin typeface="David" panose="020E0502060401010101" pitchFamily="34" charset="-79"/>
                <a:cs typeface="David" panose="020E0502060401010101" pitchFamily="34" charset="-79"/>
              </a:rPr>
              <a:t>, 2012; </a:t>
            </a:r>
            <a:r>
              <a:rPr lang="en-US" sz="3200" b="1" dirty="0" err="1">
                <a:latin typeface="David" panose="020E0502060401010101" pitchFamily="34" charset="-79"/>
                <a:cs typeface="David" panose="020E0502060401010101" pitchFamily="34" charset="-79"/>
              </a:rPr>
              <a:t>Fonagy</a:t>
            </a:r>
            <a:r>
              <a:rPr lang="en-US" sz="3200" b="1" dirty="0">
                <a:latin typeface="David" panose="020E0502060401010101" pitchFamily="34" charset="-79"/>
                <a:cs typeface="David" panose="020E0502060401010101" pitchFamily="34" charset="-79"/>
              </a:rPr>
              <a:t>, 2015</a:t>
            </a:r>
            <a:r>
              <a:rPr lang="he-IL" sz="3200" b="1" dirty="0">
                <a:latin typeface="David" panose="020E0502060401010101" pitchFamily="34" charset="-79"/>
                <a:cs typeface="David" panose="020E0502060401010101" pitchFamily="34" charset="-79"/>
              </a:rPr>
              <a:t>)</a:t>
            </a:r>
          </a:p>
        </p:txBody>
      </p:sp>
      <p:sp>
        <p:nvSpPr>
          <p:cNvPr id="4" name="מציין מיקום של מספר שקופית 3"/>
          <p:cNvSpPr>
            <a:spLocks noGrp="1"/>
          </p:cNvSpPr>
          <p:nvPr>
            <p:ph type="sldNum" sz="quarter" idx="12"/>
          </p:nvPr>
        </p:nvSpPr>
        <p:spPr/>
        <p:txBody>
          <a:bodyPr/>
          <a:lstStyle/>
          <a:p>
            <a:fld id="{D57F1E4F-1CFF-5643-939E-217C01CDF565}" type="slidenum">
              <a:rPr lang="en-US" smtClean="0"/>
              <a:pPr/>
              <a:t>47</a:t>
            </a:fld>
            <a:endParaRPr lang="en-US" dirty="0"/>
          </a:p>
        </p:txBody>
      </p:sp>
    </p:spTree>
    <p:extLst>
      <p:ext uri="{BB962C8B-B14F-4D97-AF65-F5344CB8AC3E}">
        <p14:creationId xmlns:p14="http://schemas.microsoft.com/office/powerpoint/2010/main" val="2124060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latin typeface="David" panose="020E0502060401010101" pitchFamily="34" charset="-79"/>
                <a:cs typeface="David" panose="020E0502060401010101" pitchFamily="34" charset="-79"/>
              </a:rPr>
              <a:t>טיפול</a:t>
            </a:r>
            <a:br>
              <a:rPr lang="he-IL" dirty="0">
                <a:latin typeface="David" panose="020E0502060401010101" pitchFamily="34" charset="-79"/>
                <a:cs typeface="David" panose="020E0502060401010101" pitchFamily="34" charset="-79"/>
              </a:rPr>
            </a:br>
            <a:r>
              <a:rPr lang="en-US" sz="3200" dirty="0">
                <a:latin typeface="David" panose="020E0502060401010101" pitchFamily="34" charset="-79"/>
                <a:cs typeface="David" panose="020E0502060401010101" pitchFamily="34" charset="-79"/>
              </a:rPr>
              <a:t>CBT</a:t>
            </a:r>
            <a:endParaRPr lang="he-IL" sz="3200" dirty="0">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a:xfrm>
            <a:off x="91440" y="2283789"/>
            <a:ext cx="11942064" cy="3831262"/>
          </a:xfrm>
        </p:spPr>
        <p:txBody>
          <a:bodyPr>
            <a:normAutofit lnSpcReduction="10000"/>
          </a:bodyPr>
          <a:lstStyle/>
          <a:p>
            <a:r>
              <a:rPr lang="en-US" sz="3200" dirty="0">
                <a:latin typeface="David" panose="020E0502060401010101" pitchFamily="34" charset="-79"/>
                <a:cs typeface="David" panose="020E0502060401010101" pitchFamily="34" charset="-79"/>
                <a:sym typeface="Wingdings" panose="05000000000000000000" pitchFamily="2" charset="2"/>
              </a:rPr>
              <a:t>TFCBT</a:t>
            </a:r>
            <a:r>
              <a:rPr lang="he-IL" sz="3200" dirty="0">
                <a:latin typeface="David" panose="020E0502060401010101" pitchFamily="34" charset="-79"/>
                <a:cs typeface="David" panose="020E0502060401010101" pitchFamily="34" charset="-79"/>
                <a:sym typeface="Wingdings" panose="05000000000000000000" pitchFamily="2" charset="2"/>
              </a:rPr>
              <a:t> ו-</a:t>
            </a:r>
            <a:r>
              <a:rPr lang="en-US" sz="3200" dirty="0">
                <a:latin typeface="David" panose="020E0502060401010101" pitchFamily="34" charset="-79"/>
                <a:cs typeface="David" panose="020E0502060401010101" pitchFamily="34" charset="-79"/>
                <a:sym typeface="Wingdings" panose="05000000000000000000" pitchFamily="2" charset="2"/>
              </a:rPr>
              <a:t>EMDR</a:t>
            </a:r>
            <a:r>
              <a:rPr lang="he-IL" sz="3200" dirty="0">
                <a:latin typeface="David" panose="020E0502060401010101" pitchFamily="34" charset="-79"/>
                <a:cs typeface="David" panose="020E0502060401010101" pitchFamily="34" charset="-79"/>
                <a:sym typeface="Wingdings" panose="05000000000000000000" pitchFamily="2" charset="2"/>
              </a:rPr>
              <a:t> יעילים בהפחתת דיכאון, חרדה ו-</a:t>
            </a:r>
            <a:r>
              <a:rPr lang="en-US" sz="3200" dirty="0">
                <a:latin typeface="David" panose="020E0502060401010101" pitchFamily="34" charset="-79"/>
                <a:cs typeface="David" panose="020E0502060401010101" pitchFamily="34" charset="-79"/>
                <a:sym typeface="Wingdings" panose="05000000000000000000" pitchFamily="2" charset="2"/>
              </a:rPr>
              <a:t>PTSD</a:t>
            </a:r>
            <a:r>
              <a:rPr lang="he-IL" sz="3200" dirty="0">
                <a:latin typeface="David" panose="020E0502060401010101" pitchFamily="34" charset="-79"/>
                <a:cs typeface="David" panose="020E0502060401010101" pitchFamily="34" charset="-79"/>
                <a:sym typeface="Wingdings" panose="05000000000000000000" pitchFamily="2" charset="2"/>
              </a:rPr>
              <a:t> (כשעקב טראומה)</a:t>
            </a:r>
            <a:endParaRPr lang="he-IL" sz="3200" dirty="0">
              <a:latin typeface="David" panose="020E0502060401010101" pitchFamily="34" charset="-79"/>
              <a:cs typeface="David" panose="020E0502060401010101" pitchFamily="34" charset="-79"/>
            </a:endParaRPr>
          </a:p>
          <a:p>
            <a:r>
              <a:rPr lang="he-IL" sz="3200" dirty="0">
                <a:latin typeface="David" panose="020E0502060401010101" pitchFamily="34" charset="-79"/>
                <a:cs typeface="David" panose="020E0502060401010101" pitchFamily="34" charset="-79"/>
              </a:rPr>
              <a:t>באופן כללי, </a:t>
            </a:r>
            <a:r>
              <a:rPr lang="en-US" sz="3200" dirty="0">
                <a:latin typeface="David" panose="020E0502060401010101" pitchFamily="34" charset="-79"/>
                <a:cs typeface="David" panose="020E0502060401010101" pitchFamily="34" charset="-79"/>
              </a:rPr>
              <a:t>CBT</a:t>
            </a:r>
            <a:r>
              <a:rPr lang="he-IL" sz="3200" dirty="0">
                <a:latin typeface="David" panose="020E0502060401010101" pitchFamily="34" charset="-79"/>
                <a:cs typeface="David" panose="020E0502060401010101" pitchFamily="34" charset="-79"/>
              </a:rPr>
              <a:t> יעיל עבור שלושת ההפרעות </a:t>
            </a:r>
          </a:p>
          <a:p>
            <a:pPr lvl="1"/>
            <a:r>
              <a:rPr lang="he-IL" sz="3000" b="1" dirty="0">
                <a:latin typeface="David" panose="020E0502060401010101" pitchFamily="34" charset="-79"/>
                <a:cs typeface="David" panose="020E0502060401010101" pitchFamily="34" charset="-79"/>
              </a:rPr>
              <a:t>אבל </a:t>
            </a:r>
            <a:r>
              <a:rPr lang="he-IL" sz="3000" dirty="0">
                <a:latin typeface="David" panose="020E0502060401010101" pitchFamily="34" charset="-79"/>
                <a:cs typeface="David" panose="020E0502060401010101" pitchFamily="34" charset="-79"/>
              </a:rPr>
              <a:t>תנאי הביקורת לרוב </a:t>
            </a:r>
            <a:r>
              <a:rPr lang="en-US" sz="3000" dirty="0">
                <a:latin typeface="David" panose="020E0502060401010101" pitchFamily="34" charset="-79"/>
                <a:cs typeface="David" panose="020E0502060401010101" pitchFamily="34" charset="-79"/>
              </a:rPr>
              <a:t>WL/TAU</a:t>
            </a:r>
            <a:endParaRPr lang="he-IL" sz="3200" dirty="0">
              <a:latin typeface="David" panose="020E0502060401010101" pitchFamily="34" charset="-79"/>
              <a:cs typeface="David" panose="020E0502060401010101" pitchFamily="34" charset="-79"/>
            </a:endParaRPr>
          </a:p>
          <a:p>
            <a:pPr lvl="1"/>
            <a:r>
              <a:rPr lang="he-IL" sz="3000" dirty="0">
                <a:latin typeface="David" panose="020E0502060401010101" pitchFamily="34" charset="-79"/>
                <a:cs typeface="David" panose="020E0502060401010101" pitchFamily="34" charset="-79"/>
              </a:rPr>
              <a:t>בחינת יעילות </a:t>
            </a:r>
            <a:r>
              <a:rPr lang="en-US" sz="3000" dirty="0">
                <a:latin typeface="David" panose="020E0502060401010101" pitchFamily="34" charset="-79"/>
                <a:cs typeface="David" panose="020E0502060401010101" pitchFamily="34" charset="-79"/>
              </a:rPr>
              <a:t>CBT</a:t>
            </a:r>
            <a:endParaRPr lang="he-IL" sz="3000" dirty="0">
              <a:latin typeface="David" panose="020E0502060401010101" pitchFamily="34" charset="-79"/>
              <a:cs typeface="David" panose="020E0502060401010101" pitchFamily="34" charset="-79"/>
            </a:endParaRPr>
          </a:p>
          <a:p>
            <a:r>
              <a:rPr lang="he-IL" sz="3200" b="1" dirty="0">
                <a:latin typeface="David" panose="020E0502060401010101" pitchFamily="34" charset="-79"/>
                <a:cs typeface="David" panose="020E0502060401010101" pitchFamily="34" charset="-79"/>
              </a:rPr>
              <a:t>ההפרעות מובחנות זו מזו במידה בה </a:t>
            </a:r>
            <a:r>
              <a:rPr lang="en-US" sz="3200" b="1" dirty="0">
                <a:latin typeface="David" panose="020E0502060401010101" pitchFamily="34" charset="-79"/>
                <a:cs typeface="David" panose="020E0502060401010101" pitchFamily="34" charset="-79"/>
              </a:rPr>
              <a:t>CBT</a:t>
            </a:r>
            <a:r>
              <a:rPr lang="he-IL" sz="3200" b="1" dirty="0">
                <a:latin typeface="David" panose="020E0502060401010101" pitchFamily="34" charset="-79"/>
                <a:cs typeface="David" panose="020E0502060401010101" pitchFamily="34" charset="-79"/>
              </a:rPr>
              <a:t> הוא הטיפול הנבחר</a:t>
            </a:r>
          </a:p>
          <a:p>
            <a:pPr lvl="1"/>
            <a:r>
              <a:rPr lang="he-IL" sz="3000" b="1" dirty="0">
                <a:latin typeface="David" panose="020E0502060401010101" pitchFamily="34" charset="-79"/>
                <a:cs typeface="David" panose="020E0502060401010101" pitchFamily="34" charset="-79"/>
              </a:rPr>
              <a:t>מסקנה מתהליך החיפוש </a:t>
            </a:r>
          </a:p>
          <a:p>
            <a:pPr lvl="1"/>
            <a:r>
              <a:rPr lang="he-IL" sz="3000" b="1" dirty="0">
                <a:latin typeface="David" panose="020E0502060401010101" pitchFamily="34" charset="-79"/>
                <a:cs typeface="David" panose="020E0502060401010101" pitchFamily="34" charset="-79"/>
              </a:rPr>
              <a:t>טעמים אטיולוגיים או פוליטיים</a:t>
            </a:r>
          </a:p>
        </p:txBody>
      </p:sp>
      <p:sp>
        <p:nvSpPr>
          <p:cNvPr id="4" name="מציין מיקום של מספר שקופית 3"/>
          <p:cNvSpPr>
            <a:spLocks noGrp="1"/>
          </p:cNvSpPr>
          <p:nvPr>
            <p:ph type="sldNum" sz="quarter" idx="12"/>
          </p:nvPr>
        </p:nvSpPr>
        <p:spPr/>
        <p:txBody>
          <a:bodyPr/>
          <a:lstStyle/>
          <a:p>
            <a:fld id="{D57F1E4F-1CFF-5643-939E-217C01CDF565}" type="slidenum">
              <a:rPr lang="en-US" smtClean="0"/>
              <a:pPr/>
              <a:t>48</a:t>
            </a:fld>
            <a:endParaRPr lang="en-US" dirty="0"/>
          </a:p>
        </p:txBody>
      </p:sp>
      <p:sp>
        <p:nvSpPr>
          <p:cNvPr id="6" name="מלבן 5"/>
          <p:cNvSpPr/>
          <p:nvPr/>
        </p:nvSpPr>
        <p:spPr>
          <a:xfrm>
            <a:off x="91440" y="6243192"/>
            <a:ext cx="2270558" cy="375552"/>
          </a:xfrm>
          <a:prstGeom prst="rect">
            <a:avLst/>
          </a:prstGeom>
        </p:spPr>
        <p:txBody>
          <a:bodyPr wrap="none">
            <a:spAutoFit/>
          </a:bodyPr>
          <a:lstStyle/>
          <a:p>
            <a:pPr algn="r" rtl="1">
              <a:lnSpc>
                <a:spcPct val="107000"/>
              </a:lnSpc>
              <a:spcAft>
                <a:spcPts val="800"/>
              </a:spcAft>
            </a:pPr>
            <a:r>
              <a:rPr lang="en-US" dirty="0" err="1">
                <a:latin typeface="Calibri" panose="020F0502020204030204" pitchFamily="34" charset="0"/>
                <a:ea typeface="Calibri" panose="020F0502020204030204" pitchFamily="34" charset="0"/>
                <a:cs typeface="Arial" panose="020B0604020202020204" pitchFamily="34" charset="0"/>
              </a:rPr>
              <a:t>Laugharne</a:t>
            </a:r>
            <a:r>
              <a:rPr lang="en-US" dirty="0">
                <a:latin typeface="Calibri" panose="020F0502020204030204" pitchFamily="34" charset="0"/>
                <a:ea typeface="Calibri" panose="020F0502020204030204" pitchFamily="34" charset="0"/>
                <a:cs typeface="Arial" panose="020B0604020202020204" pitchFamily="34" charset="0"/>
              </a:rPr>
              <a:t> et al., 2010</a:t>
            </a:r>
          </a:p>
        </p:txBody>
      </p:sp>
    </p:spTree>
    <p:extLst>
      <p:ext uri="{BB962C8B-B14F-4D97-AF65-F5344CB8AC3E}">
        <p14:creationId xmlns:p14="http://schemas.microsoft.com/office/powerpoint/2010/main" val="1467625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latin typeface="David" panose="020E0502060401010101" pitchFamily="34" charset="-79"/>
                <a:cs typeface="David" panose="020E0502060401010101" pitchFamily="34" charset="-79"/>
              </a:rPr>
              <a:t>אטיולוגיה</a:t>
            </a:r>
            <a:br>
              <a:rPr lang="he-IL" dirty="0">
                <a:latin typeface="David" panose="020E0502060401010101" pitchFamily="34" charset="-79"/>
                <a:cs typeface="David" panose="020E0502060401010101" pitchFamily="34" charset="-79"/>
              </a:rPr>
            </a:br>
            <a:r>
              <a:rPr lang="he-IL" sz="3600" dirty="0">
                <a:latin typeface="David" panose="020E0502060401010101" pitchFamily="34" charset="-79"/>
                <a:cs typeface="David" panose="020E0502060401010101" pitchFamily="34" charset="-79"/>
              </a:rPr>
              <a:t>קוגניטיבי – נבדל</a:t>
            </a:r>
            <a:endParaRPr lang="he-IL" dirty="0">
              <a:latin typeface="David" panose="020E0502060401010101" pitchFamily="34" charset="-79"/>
              <a:cs typeface="David" panose="020E0502060401010101" pitchFamily="34" charset="-79"/>
            </a:endParaRPr>
          </a:p>
        </p:txBody>
      </p:sp>
      <p:sp>
        <p:nvSpPr>
          <p:cNvPr id="4" name="מציין מיקום של מספר שקופית 3"/>
          <p:cNvSpPr>
            <a:spLocks noGrp="1"/>
          </p:cNvSpPr>
          <p:nvPr>
            <p:ph type="sldNum" sz="quarter" idx="12"/>
          </p:nvPr>
        </p:nvSpPr>
        <p:spPr/>
        <p:txBody>
          <a:bodyPr/>
          <a:lstStyle/>
          <a:p>
            <a:fld id="{D57F1E4F-1CFF-5643-939E-217C01CDF565}" type="slidenum">
              <a:rPr lang="en-US" smtClean="0"/>
              <a:pPr/>
              <a:t>49</a:t>
            </a:fld>
            <a:endParaRPr lang="en-US" dirty="0"/>
          </a:p>
        </p:txBody>
      </p:sp>
      <p:sp>
        <p:nvSpPr>
          <p:cNvPr id="6" name="מציין מיקום תוכן 2"/>
          <p:cNvSpPr txBox="1">
            <a:spLocks/>
          </p:cNvSpPr>
          <p:nvPr/>
        </p:nvSpPr>
        <p:spPr>
          <a:xfrm>
            <a:off x="73152" y="2078318"/>
            <a:ext cx="11850143" cy="4195481"/>
          </a:xfrm>
          <a:prstGeom prst="rect">
            <a:avLst/>
          </a:prstGeom>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buFont typeface="Wingdings" panose="05000000000000000000" pitchFamily="2" charset="2"/>
              <a:buChar char="v"/>
            </a:pPr>
            <a:r>
              <a:rPr lang="he-IL" sz="4000" dirty="0">
                <a:latin typeface="David" panose="020E0502060401010101" pitchFamily="34" charset="-79"/>
                <a:cs typeface="David" panose="020E0502060401010101" pitchFamily="34" charset="-79"/>
              </a:rPr>
              <a:t>תוכן ההטיות הקוגניטיביות</a:t>
            </a:r>
          </a:p>
          <a:p>
            <a:pPr>
              <a:buFont typeface="Wingdings" panose="05000000000000000000" pitchFamily="2" charset="2"/>
              <a:buChar char="v"/>
            </a:pPr>
            <a:r>
              <a:rPr lang="he-IL" sz="4000" dirty="0">
                <a:latin typeface="David" panose="020E0502060401010101" pitchFamily="34" charset="-79"/>
                <a:cs typeface="David" panose="020E0502060401010101" pitchFamily="34" charset="-79"/>
              </a:rPr>
              <a:t>הימנעות מאיום בשלבי עיבוד מתקדמים </a:t>
            </a:r>
          </a:p>
          <a:p>
            <a:pPr lvl="1">
              <a:buFont typeface="Wingdings" panose="05000000000000000000" pitchFamily="2" charset="2"/>
              <a:buChar char="v"/>
            </a:pPr>
            <a:r>
              <a:rPr lang="he-IL" sz="3800" dirty="0">
                <a:latin typeface="David" panose="020E0502060401010101" pitchFamily="34" charset="-79"/>
                <a:cs typeface="David" panose="020E0502060401010101" pitchFamily="34" charset="-79"/>
              </a:rPr>
              <a:t>מאפיין יותר </a:t>
            </a:r>
            <a:r>
              <a:rPr lang="en-US" sz="3800" dirty="0">
                <a:latin typeface="David" panose="020E0502060401010101" pitchFamily="34" charset="-79"/>
                <a:cs typeface="David" panose="020E0502060401010101" pitchFamily="34" charset="-79"/>
              </a:rPr>
              <a:t>SP</a:t>
            </a:r>
            <a:r>
              <a:rPr lang="he-IL" sz="3800" dirty="0">
                <a:latin typeface="David" panose="020E0502060401010101" pitchFamily="34" charset="-79"/>
                <a:cs typeface="David" panose="020E0502060401010101" pitchFamily="34" charset="-79"/>
              </a:rPr>
              <a:t> ופחות </a:t>
            </a:r>
            <a:r>
              <a:rPr lang="en-US" sz="3800" dirty="0">
                <a:latin typeface="David" panose="020E0502060401010101" pitchFamily="34" charset="-79"/>
                <a:cs typeface="David" panose="020E0502060401010101" pitchFamily="34" charset="-79"/>
              </a:rPr>
              <a:t>GAD</a:t>
            </a:r>
            <a:r>
              <a:rPr lang="he-IL" sz="3800" dirty="0">
                <a:latin typeface="David" panose="020E0502060401010101" pitchFamily="34" charset="-79"/>
                <a:cs typeface="David" panose="020E0502060401010101" pitchFamily="34" charset="-79"/>
              </a:rPr>
              <a:t> </a:t>
            </a:r>
          </a:p>
          <a:p>
            <a:pPr lvl="1">
              <a:buFont typeface="Wingdings" panose="05000000000000000000" pitchFamily="2" charset="2"/>
              <a:buChar char="v"/>
            </a:pPr>
            <a:r>
              <a:rPr lang="he-IL" sz="3800" dirty="0">
                <a:latin typeface="David" panose="020E0502060401010101" pitchFamily="34" charset="-79"/>
                <a:cs typeface="David" panose="020E0502060401010101" pitchFamily="34" charset="-79"/>
              </a:rPr>
              <a:t>יכולת שליטה </a:t>
            </a:r>
            <a:r>
              <a:rPr lang="he-IL" sz="3800" dirty="0" err="1">
                <a:latin typeface="David" panose="020E0502060401010101" pitchFamily="34" charset="-79"/>
                <a:cs typeface="David" panose="020E0502060401010101" pitchFamily="34" charset="-79"/>
              </a:rPr>
              <a:t>קשבית</a:t>
            </a:r>
            <a:r>
              <a:rPr lang="he-IL" sz="3800" dirty="0">
                <a:latin typeface="David" panose="020E0502060401010101" pitchFamily="34" charset="-79"/>
                <a:cs typeface="David" panose="020E0502060401010101" pitchFamily="34" charset="-79"/>
              </a:rPr>
              <a:t> המאפיינת סוגי חרדה שונים (?)</a:t>
            </a:r>
            <a:endParaRPr lang="en-US" sz="3800" dirty="0">
              <a:latin typeface="David" panose="020E0502060401010101" pitchFamily="34" charset="-79"/>
              <a:cs typeface="David" panose="020E0502060401010101" pitchFamily="34" charset="-79"/>
            </a:endParaRPr>
          </a:p>
        </p:txBody>
      </p:sp>
      <p:sp>
        <p:nvSpPr>
          <p:cNvPr id="7" name="מלבן 6"/>
          <p:cNvSpPr/>
          <p:nvPr/>
        </p:nvSpPr>
        <p:spPr>
          <a:xfrm>
            <a:off x="320262" y="6308273"/>
            <a:ext cx="2356799" cy="375552"/>
          </a:xfrm>
          <a:prstGeom prst="rect">
            <a:avLst/>
          </a:prstGeom>
        </p:spPr>
        <p:txBody>
          <a:bodyPr wrap="none">
            <a:spAutoFit/>
          </a:bodyPr>
          <a:lstStyle/>
          <a:p>
            <a:pPr algn="l">
              <a:lnSpc>
                <a:spcPct val="107000"/>
              </a:lnSpc>
              <a:spcAft>
                <a:spcPts val="800"/>
              </a:spcAft>
            </a:pPr>
            <a:r>
              <a:rPr lang="en-US" dirty="0" err="1">
                <a:latin typeface="Calibri" panose="020F0502020204030204" pitchFamily="34" charset="0"/>
                <a:ea typeface="Calibri" panose="020F0502020204030204" pitchFamily="34" charset="0"/>
                <a:cs typeface="Arial" panose="020B0604020202020204" pitchFamily="34" charset="0"/>
              </a:rPr>
              <a:t>Craske</a:t>
            </a:r>
            <a:r>
              <a:rPr lang="en-US" dirty="0">
                <a:latin typeface="Calibri" panose="020F0502020204030204" pitchFamily="34" charset="0"/>
                <a:ea typeface="Calibri" panose="020F0502020204030204" pitchFamily="34" charset="0"/>
                <a:cs typeface="Arial" panose="020B0604020202020204" pitchFamily="34" charset="0"/>
              </a:rPr>
              <a:t> &amp; Waters, 2005</a:t>
            </a:r>
          </a:p>
        </p:txBody>
      </p:sp>
    </p:spTree>
    <p:extLst>
      <p:ext uri="{BB962C8B-B14F-4D97-AF65-F5344CB8AC3E}">
        <p14:creationId xmlns:p14="http://schemas.microsoft.com/office/powerpoint/2010/main" val="38112061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latin typeface="David" panose="020E0502060401010101" pitchFamily="34" charset="-79"/>
                <a:cs typeface="David" panose="020E0502060401010101" pitchFamily="34" charset="-79"/>
              </a:rPr>
              <a:t>הפרעת פאניקה – קריטריונים לאבחנה</a:t>
            </a:r>
            <a:br>
              <a:rPr lang="he-IL" dirty="0">
                <a:latin typeface="David" panose="020E0502060401010101" pitchFamily="34" charset="-79"/>
                <a:cs typeface="David" panose="020E0502060401010101" pitchFamily="34" charset="-79"/>
              </a:rPr>
            </a:br>
            <a:r>
              <a:rPr lang="en-US" dirty="0">
                <a:latin typeface="David" panose="020E0502060401010101" pitchFamily="34" charset="-79"/>
                <a:cs typeface="David" panose="020E0502060401010101" pitchFamily="34" charset="-79"/>
              </a:rPr>
              <a:t>DSM V</a:t>
            </a:r>
            <a:endParaRPr lang="he-IL" dirty="0">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a:xfrm>
            <a:off x="1104293" y="2018194"/>
            <a:ext cx="8946541" cy="4195481"/>
          </a:xfrm>
        </p:spPr>
        <p:txBody>
          <a:bodyPr>
            <a:normAutofit fontScale="92500" lnSpcReduction="20000"/>
          </a:bodyPr>
          <a:lstStyle/>
          <a:p>
            <a:r>
              <a:rPr lang="he-IL" dirty="0">
                <a:latin typeface="David" panose="020E0502060401010101" pitchFamily="34" charset="-79"/>
                <a:cs typeface="David" panose="020E0502060401010101" pitchFamily="34" charset="-79"/>
              </a:rPr>
              <a:t>התקפי פאניקה חוזרים ונשנים באופן שאינו צפוי. </a:t>
            </a:r>
          </a:p>
          <a:p>
            <a:r>
              <a:rPr lang="he-IL" dirty="0">
                <a:latin typeface="David" panose="020E0502060401010101" pitchFamily="34" charset="-79"/>
                <a:cs typeface="David" panose="020E0502060401010101" pitchFamily="34" charset="-79"/>
              </a:rPr>
              <a:t>התקף פאניקה הוא פרץ פחד עז שמגיע לשיא תוך דקות, ובמהלך זמן זה לפחות ארבעה מהבאים מתרחש: דפיקות לב מועצמות/מואצות, הזעה, רעידות, קוצר נשימה, חנק, כאב בחזה, בחילה, סחרחורות, גלי חום וקור, נימול, </a:t>
            </a:r>
            <a:r>
              <a:rPr lang="he-IL" dirty="0" err="1">
                <a:latin typeface="David" panose="020E0502060401010101" pitchFamily="34" charset="-79"/>
                <a:cs typeface="David" panose="020E0502060401010101" pitchFamily="34" charset="-79"/>
              </a:rPr>
              <a:t>דראליזציה</a:t>
            </a:r>
            <a:r>
              <a:rPr lang="he-IL" dirty="0">
                <a:latin typeface="David" panose="020E0502060401010101" pitchFamily="34" charset="-79"/>
                <a:cs typeface="David" panose="020E0502060401010101" pitchFamily="34" charset="-79"/>
              </a:rPr>
              <a:t> </a:t>
            </a:r>
            <a:r>
              <a:rPr lang="he-IL" dirty="0" err="1">
                <a:latin typeface="David" panose="020E0502060401010101" pitchFamily="34" charset="-79"/>
                <a:cs typeface="David" panose="020E0502060401010101" pitchFamily="34" charset="-79"/>
              </a:rPr>
              <a:t>ודפרסונליזציה</a:t>
            </a:r>
            <a:r>
              <a:rPr lang="he-IL" dirty="0">
                <a:latin typeface="David" panose="020E0502060401010101" pitchFamily="34" charset="-79"/>
                <a:cs typeface="David" panose="020E0502060401010101" pitchFamily="34" charset="-79"/>
              </a:rPr>
              <a:t>, פחד משיגעון ואובדן שליטה, פחד ממוות. </a:t>
            </a:r>
          </a:p>
          <a:p>
            <a:r>
              <a:rPr lang="he-IL" dirty="0">
                <a:latin typeface="David" panose="020E0502060401010101" pitchFamily="34" charset="-79"/>
                <a:cs typeface="David" panose="020E0502060401010101" pitchFamily="34" charset="-79"/>
              </a:rPr>
              <a:t>לפחות לאחר אחד מההתקפים הייתה תקופה של דאגה בנוגע להתקפים נוספים ו/או שינויים התנהגותיים </a:t>
            </a:r>
            <a:r>
              <a:rPr lang="he-IL" dirty="0" err="1">
                <a:latin typeface="David" panose="020E0502060401010101" pitchFamily="34" charset="-79"/>
                <a:cs typeface="David" panose="020E0502060401010101" pitchFamily="34" charset="-79"/>
              </a:rPr>
              <a:t>מאלאדפטיביים</a:t>
            </a:r>
            <a:r>
              <a:rPr lang="he-IL" dirty="0">
                <a:latin typeface="David" panose="020E0502060401010101" pitchFamily="34" charset="-79"/>
                <a:cs typeface="David" panose="020E0502060401010101" pitchFamily="34" charset="-79"/>
              </a:rPr>
              <a:t> ביחס להתקפים (ניסיון להימנע מהטריגרים). תקופת הדאגה חייבת להימשך לפחות חודש.</a:t>
            </a:r>
          </a:p>
          <a:p>
            <a:r>
              <a:rPr lang="he-IL" dirty="0">
                <a:latin typeface="David" panose="020E0502060401010101" pitchFamily="34" charset="-79"/>
                <a:cs typeface="David" panose="020E0502060401010101" pitchFamily="34" charset="-79"/>
              </a:rPr>
              <a:t>ייתכנו גם התקפים צפויים, או כאלו פחות חמורים (בעלי פחות מ-4 סימפטומים), אבל נדרש לפחות התקף חמור אחד בלתי צפוי לצורך קבלת האבחנה. </a:t>
            </a:r>
          </a:p>
          <a:p>
            <a:r>
              <a:rPr lang="he-IL" dirty="0">
                <a:latin typeface="David" panose="020E0502060401010101" pitchFamily="34" charset="-79"/>
                <a:cs typeface="David" panose="020E0502060401010101" pitchFamily="34" charset="-79"/>
              </a:rPr>
              <a:t>התקף פאניקה לילי – סוג נוסף. קורה אצל שליש מהמאובחנים. לרובם יש גם התקפי יום. </a:t>
            </a:r>
          </a:p>
          <a:p>
            <a:r>
              <a:rPr lang="he-IL" dirty="0">
                <a:latin typeface="David" panose="020E0502060401010101" pitchFamily="34" charset="-79"/>
                <a:cs typeface="David" panose="020E0502060401010101" pitchFamily="34" charset="-79"/>
              </a:rPr>
              <a:t>ההפרעה כרונית, עליות וירידות. תדירויות ההתקפים משתנות על פרקי זמן שונים. </a:t>
            </a:r>
          </a:p>
          <a:p>
            <a:r>
              <a:rPr lang="he-IL" dirty="0">
                <a:latin typeface="David" panose="020E0502060401010101" pitchFamily="34" charset="-79"/>
                <a:cs typeface="David" panose="020E0502060401010101" pitchFamily="34" charset="-79"/>
              </a:rPr>
              <a:t>התקפים יכולים ללוות גם הפרעות חרדה אחרות או הפרעות פסיכוטיות. כשזה מלווה הפרעה אחרת צריך לציין בהפרעה האחרת כ-</a:t>
            </a:r>
            <a:r>
              <a:rPr lang="en-US" dirty="0">
                <a:latin typeface="David" panose="020E0502060401010101" pitchFamily="34" charset="-79"/>
                <a:cs typeface="David" panose="020E0502060401010101" pitchFamily="34" charset="-79"/>
              </a:rPr>
              <a:t>specifier</a:t>
            </a:r>
            <a:r>
              <a:rPr lang="he-IL" dirty="0">
                <a:latin typeface="David" panose="020E0502060401010101" pitchFamily="34" charset="-79"/>
                <a:cs typeface="David" panose="020E0502060401010101" pitchFamily="34" charset="-79"/>
              </a:rPr>
              <a:t>. </a:t>
            </a:r>
          </a:p>
        </p:txBody>
      </p:sp>
      <p:sp>
        <p:nvSpPr>
          <p:cNvPr id="4" name="מציין מיקום של מספר שקופית 3"/>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630867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latin typeface="David" panose="020E0502060401010101" pitchFamily="34" charset="-79"/>
                <a:cs typeface="David" panose="020E0502060401010101" pitchFamily="34" charset="-79"/>
              </a:rPr>
              <a:t>  </a:t>
            </a:r>
            <a:r>
              <a:rPr lang="en-US" dirty="0">
                <a:latin typeface="David" panose="020E0502060401010101" pitchFamily="34" charset="-79"/>
                <a:cs typeface="David" panose="020E0502060401010101" pitchFamily="34" charset="-79"/>
              </a:rPr>
              <a:t>F 41.0</a:t>
            </a:r>
            <a:r>
              <a:rPr lang="he-IL" dirty="0">
                <a:latin typeface="David" panose="020E0502060401010101" pitchFamily="34" charset="-79"/>
                <a:cs typeface="David" panose="020E0502060401010101" pitchFamily="34" charset="-79"/>
              </a:rPr>
              <a:t> – הפרעת פאניקה</a:t>
            </a:r>
            <a:r>
              <a:rPr lang="en-US" dirty="0">
                <a:latin typeface="David" panose="020E0502060401010101" pitchFamily="34" charset="-79"/>
                <a:cs typeface="David" panose="020E0502060401010101" pitchFamily="34" charset="-79"/>
              </a:rPr>
              <a:t/>
            </a:r>
            <a:br>
              <a:rPr lang="en-US" dirty="0">
                <a:latin typeface="David" panose="020E0502060401010101" pitchFamily="34" charset="-79"/>
                <a:cs typeface="David" panose="020E0502060401010101" pitchFamily="34" charset="-79"/>
              </a:rPr>
            </a:br>
            <a:r>
              <a:rPr lang="he-IL" dirty="0">
                <a:latin typeface="David" panose="020E0502060401010101" pitchFamily="34" charset="-79"/>
                <a:cs typeface="David" panose="020E0502060401010101" pitchFamily="34" charset="-79"/>
              </a:rPr>
              <a:t>אבחנת </a:t>
            </a:r>
            <a:r>
              <a:rPr lang="en-US" dirty="0">
                <a:latin typeface="David" panose="020E0502060401010101" pitchFamily="34" charset="-79"/>
                <a:cs typeface="David" panose="020E0502060401010101" pitchFamily="34" charset="-79"/>
              </a:rPr>
              <a:t>ICD</a:t>
            </a:r>
            <a:endParaRPr lang="he-IL" dirty="0">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a:xfrm>
            <a:off x="1104293" y="2018194"/>
            <a:ext cx="8946541" cy="4195481"/>
          </a:xfrm>
        </p:spPr>
        <p:txBody>
          <a:bodyPr>
            <a:normAutofit fontScale="92500" lnSpcReduction="20000"/>
          </a:bodyPr>
          <a:lstStyle/>
          <a:p>
            <a:r>
              <a:rPr lang="he-IL" dirty="0">
                <a:latin typeface="David" panose="020E0502060401010101" pitchFamily="34" charset="-79"/>
                <a:cs typeface="David" panose="020E0502060401010101" pitchFamily="34" charset="-79"/>
              </a:rPr>
              <a:t>התקפים חוזרים ונשנים של חרדה חמורה – תבהלה – שאינם תחומים לסיטואציות </a:t>
            </a:r>
            <a:r>
              <a:rPr lang="he-IL" dirty="0" err="1">
                <a:latin typeface="David" panose="020E0502060401010101" pitchFamily="34" charset="-79"/>
                <a:cs typeface="David" panose="020E0502060401010101" pitchFamily="34" charset="-79"/>
              </a:rPr>
              <a:t>אונסיבות</a:t>
            </a:r>
            <a:r>
              <a:rPr lang="he-IL" dirty="0">
                <a:latin typeface="David" panose="020E0502060401010101" pitchFamily="34" charset="-79"/>
                <a:cs typeface="David" panose="020E0502060401010101" pitchFamily="34" charset="-79"/>
              </a:rPr>
              <a:t> מסוימות, ועל כן בלתי-צפויים. לרוב ההתקפים נמשכים דקות ספורות. תדירותם ומסלול המחלה מאוד מגוונים. </a:t>
            </a:r>
          </a:p>
          <a:p>
            <a:r>
              <a:rPr lang="he-IL" dirty="0">
                <a:latin typeface="David" panose="020E0502060401010101" pitchFamily="34" charset="-79"/>
                <a:cs typeface="David" panose="020E0502060401010101" pitchFamily="34" charset="-79"/>
              </a:rPr>
              <a:t>הסימפטומים הדומיננטיים משתנים מאדם לאדם, אבל דפיקות לב, כאבים בחזה, תחושות מחנק, סחרחורת, </a:t>
            </a:r>
            <a:r>
              <a:rPr lang="he-IL" dirty="0" err="1">
                <a:latin typeface="David" panose="020E0502060401010101" pitchFamily="34" charset="-79"/>
                <a:cs typeface="David" panose="020E0502060401010101" pitchFamily="34" charset="-79"/>
              </a:rPr>
              <a:t>דפרסונליזציה</a:t>
            </a:r>
            <a:r>
              <a:rPr lang="he-IL" dirty="0">
                <a:latin typeface="David" panose="020E0502060401010101" pitchFamily="34" charset="-79"/>
                <a:cs typeface="David" panose="020E0502060401010101" pitchFamily="34" charset="-79"/>
              </a:rPr>
              <a:t> או </a:t>
            </a:r>
            <a:r>
              <a:rPr lang="he-IL" dirty="0" err="1">
                <a:latin typeface="David" panose="020E0502060401010101" pitchFamily="34" charset="-79"/>
                <a:cs typeface="David" panose="020E0502060401010101" pitchFamily="34" charset="-79"/>
              </a:rPr>
              <a:t>דראליציה</a:t>
            </a:r>
            <a:r>
              <a:rPr lang="he-IL" dirty="0">
                <a:latin typeface="David" panose="020E0502060401010101" pitchFamily="34" charset="-79"/>
                <a:cs typeface="David" panose="020E0502060401010101" pitchFamily="34" charset="-79"/>
              </a:rPr>
              <a:t> הם נפוצים. ישנם גם פחדים משניים מלמות, לאבד שליטה או להשתגע. </a:t>
            </a:r>
          </a:p>
          <a:p>
            <a:r>
              <a:rPr lang="he-IL" dirty="0">
                <a:latin typeface="David" panose="020E0502060401010101" pitchFamily="34" charset="-79"/>
                <a:cs typeface="David" panose="020E0502060401010101" pitchFamily="34" charset="-79"/>
              </a:rPr>
              <a:t>בהתקף נתון האדם מרגיש תחושה הולכת ומתעצמת, מתגלגלת, של פחד וסימפטומים אוטונומיים, שמתבטאת לרוב בכך שייצא במהירות במקום בו הוא נמצא (וממנו יכול להיות שינסה להימנע בהמשך, עד לכדי הבאת דיאגנוזה נוספת). התקף לרוב מלווה בפחד חמור מכך שיהיה התקף נוסף.</a:t>
            </a:r>
          </a:p>
          <a:p>
            <a:r>
              <a:rPr lang="he-IL" dirty="0">
                <a:latin typeface="David" panose="020E0502060401010101" pitchFamily="34" charset="-79"/>
                <a:cs typeface="David" panose="020E0502060401010101" pitchFamily="34" charset="-79"/>
              </a:rPr>
              <a:t>אם יש התקף פאניקה בנוכחות גירוי </a:t>
            </a:r>
            <a:r>
              <a:rPr lang="he-IL" dirty="0" err="1">
                <a:latin typeface="David" panose="020E0502060401010101" pitchFamily="34" charset="-79"/>
                <a:cs typeface="David" panose="020E0502060401010101" pitchFamily="34" charset="-79"/>
              </a:rPr>
              <a:t>פובי</a:t>
            </a:r>
            <a:r>
              <a:rPr lang="he-IL" dirty="0">
                <a:latin typeface="David" panose="020E0502060401010101" pitchFamily="34" charset="-79"/>
                <a:cs typeface="David" panose="020E0502060401010101" pitchFamily="34" charset="-79"/>
              </a:rPr>
              <a:t>, כחלק מפוביה ספציפית – זה מעיד על חומרת הפוביה, ולא צריך לתת אבחנת הפרעת פאניקה. נותנים הפרעת פאניקה אך ורק בהיעדר הפרעות חרדה פוביות (ספציפית, אגורפוביה, חברתית...)</a:t>
            </a:r>
          </a:p>
          <a:p>
            <a:r>
              <a:rPr lang="he-IL" dirty="0">
                <a:latin typeface="David" panose="020E0502060401010101" pitchFamily="34" charset="-79"/>
                <a:cs typeface="David" panose="020E0502060401010101" pitchFamily="34" charset="-79"/>
              </a:rPr>
              <a:t>האבחנה ניתנת כאשר היו כמה התקפים חמורים של חרדה אוטונומית שהתרחשו בטווח של חודש, כאשר: אין סכנה אובייקטיבית, מבלי שהם תחומים למצב מוכר או צפוי, ועם חופש יחסי </a:t>
            </a:r>
            <a:r>
              <a:rPr lang="he-IL" dirty="0" err="1">
                <a:latin typeface="David" panose="020E0502060401010101" pitchFamily="34" charset="-79"/>
                <a:cs typeface="David" panose="020E0502060401010101" pitchFamily="34" charset="-79"/>
              </a:rPr>
              <a:t>מסימפטומי</a:t>
            </a:r>
            <a:r>
              <a:rPr lang="he-IL" dirty="0">
                <a:latin typeface="David" panose="020E0502060401010101" pitchFamily="34" charset="-79"/>
                <a:cs typeface="David" panose="020E0502060401010101" pitchFamily="34" charset="-79"/>
              </a:rPr>
              <a:t> חרדה בין התקף להתקף (למעט חרדת ציפייה. </a:t>
            </a:r>
          </a:p>
        </p:txBody>
      </p:sp>
      <p:sp>
        <p:nvSpPr>
          <p:cNvPr id="4" name="מציין מיקום של מספר שקופית 3"/>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2422346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latin typeface="David" panose="020E0502060401010101" pitchFamily="34" charset="-79"/>
                <a:cs typeface="David" panose="020E0502060401010101" pitchFamily="34" charset="-79"/>
              </a:rPr>
              <a:t>הפרעת חרדה מוכללת – קריטריונים לאבחנה</a:t>
            </a:r>
            <a:br>
              <a:rPr lang="he-IL" dirty="0">
                <a:latin typeface="David" panose="020E0502060401010101" pitchFamily="34" charset="-79"/>
                <a:cs typeface="David" panose="020E0502060401010101" pitchFamily="34" charset="-79"/>
              </a:rPr>
            </a:br>
            <a:r>
              <a:rPr lang="en-US" dirty="0">
                <a:latin typeface="David" panose="020E0502060401010101" pitchFamily="34" charset="-79"/>
                <a:cs typeface="David" panose="020E0502060401010101" pitchFamily="34" charset="-79"/>
              </a:rPr>
              <a:t>DSM V</a:t>
            </a:r>
            <a:endParaRPr lang="he-IL" dirty="0">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a:xfrm>
            <a:off x="1104293" y="2018194"/>
            <a:ext cx="8946541" cy="4195481"/>
          </a:xfrm>
        </p:spPr>
        <p:txBody>
          <a:bodyPr>
            <a:normAutofit fontScale="70000" lnSpcReduction="20000"/>
          </a:bodyPr>
          <a:lstStyle/>
          <a:p>
            <a:r>
              <a:rPr lang="he-IL" dirty="0">
                <a:latin typeface="David" panose="020E0502060401010101" pitchFamily="34" charset="-79"/>
                <a:cs typeface="David" panose="020E0502060401010101" pitchFamily="34" charset="-79"/>
              </a:rPr>
              <a:t>חרדה ודאגה מוגזמות, מתרחשת יותר ימים מלא במשך לפחות 6 חודשים, בנוגע למספר אירועים או פעילויות. קושי לשלוט בדאגה</a:t>
            </a:r>
          </a:p>
          <a:p>
            <a:r>
              <a:rPr lang="he-IL" dirty="0">
                <a:latin typeface="David" panose="020E0502060401010101" pitchFamily="34" charset="-79"/>
                <a:cs typeface="David" panose="020E0502060401010101" pitchFamily="34" charset="-79"/>
              </a:rPr>
              <a:t>הדאגה וחרדה קשורות ל-3 סימפטומים לפחות מהבאים: עייפות, קשיי ריכוז, עצבנות, חוסר מנוחה, מתח בשרירים (רעידות, עוויתות, כאבים), הפרעות בשינה. </a:t>
            </a:r>
          </a:p>
          <a:p>
            <a:r>
              <a:rPr lang="he-IL" dirty="0">
                <a:latin typeface="David" panose="020E0502060401010101" pitchFamily="34" charset="-79"/>
                <a:cs typeface="David" panose="020E0502060401010101" pitchFamily="34" charset="-79"/>
              </a:rPr>
              <a:t>הדאגות הן לרוב בנוגע ליומיום, נסיבות שגרתיות כגון אחריות בעבודה, בריאות, כלכליות, כמו גם נושאים קטנים כמו איחורים או מטלות בית. אצל ילדים זה נוגע יותר לעיסוק בקומפטנטיות שלהם או איכות הביצועים שלהם בביה"ס. מוקד הדאגה עשוי להשתנות לאורך התפתחות ההפרעה. </a:t>
            </a:r>
          </a:p>
          <a:p>
            <a:r>
              <a:rPr lang="he-IL" dirty="0">
                <a:latin typeface="David" panose="020E0502060401010101" pitchFamily="34" charset="-79"/>
                <a:cs typeface="David" panose="020E0502060401010101" pitchFamily="34" charset="-79"/>
              </a:rPr>
              <a:t>מה מבחין מדאגה שהיא לא פתולוגית? </a:t>
            </a:r>
          </a:p>
          <a:p>
            <a:pPr lvl="1"/>
            <a:r>
              <a:rPr lang="he-IL" dirty="0">
                <a:latin typeface="David" panose="020E0502060401010101" pitchFamily="34" charset="-79"/>
                <a:cs typeface="David" panose="020E0502060401010101" pitchFamily="34" charset="-79"/>
              </a:rPr>
              <a:t>ראשית, הדאגה </a:t>
            </a:r>
            <a:r>
              <a:rPr lang="he-IL" dirty="0" err="1">
                <a:latin typeface="David" panose="020E0502060401010101" pitchFamily="34" charset="-79"/>
                <a:cs typeface="David" panose="020E0502060401010101" pitchFamily="34" charset="-79"/>
              </a:rPr>
              <a:t>בגאד</a:t>
            </a:r>
            <a:r>
              <a:rPr lang="he-IL" dirty="0">
                <a:latin typeface="David" panose="020E0502060401010101" pitchFamily="34" charset="-79"/>
                <a:cs typeface="David" panose="020E0502060401010101" pitchFamily="34" charset="-79"/>
              </a:rPr>
              <a:t> מוגזמת ומפריעה לתפקוד הפסיכוסוציאלי, לעומת הדאגות הרגילות שנתפסות כברות ניהול וניתן לשים אותן בצד כשצריך. </a:t>
            </a:r>
          </a:p>
          <a:p>
            <a:pPr lvl="1"/>
            <a:r>
              <a:rPr lang="he-IL" dirty="0">
                <a:latin typeface="David" panose="020E0502060401010101" pitchFamily="34" charset="-79"/>
                <a:cs typeface="David" panose="020E0502060401010101" pitchFamily="34" charset="-79"/>
              </a:rPr>
              <a:t>שנית, דאגות </a:t>
            </a:r>
            <a:r>
              <a:rPr lang="he-IL" dirty="0" err="1">
                <a:latin typeface="David" panose="020E0502060401010101" pitchFamily="34" charset="-79"/>
                <a:cs typeface="David" panose="020E0502060401010101" pitchFamily="34" charset="-79"/>
              </a:rPr>
              <a:t>גאד</a:t>
            </a:r>
            <a:r>
              <a:rPr lang="he-IL" dirty="0">
                <a:latin typeface="David" panose="020E0502060401010101" pitchFamily="34" charset="-79"/>
                <a:cs typeface="David" panose="020E0502060401010101" pitchFamily="34" charset="-79"/>
              </a:rPr>
              <a:t> הן ממושכות יותר, מלחיצות יותר ומתרחשות גם בהיעדר משתתפים אחרים. ככל שיש יותר תחומי חיים לגביהם המטופל דואג, כך עולה הסיכוי שהוא יענה על הקריטריונים של </a:t>
            </a:r>
            <a:r>
              <a:rPr lang="he-IL" dirty="0" err="1">
                <a:latin typeface="David" panose="020E0502060401010101" pitchFamily="34" charset="-79"/>
                <a:cs typeface="David" panose="020E0502060401010101" pitchFamily="34" charset="-79"/>
              </a:rPr>
              <a:t>גאד</a:t>
            </a:r>
            <a:r>
              <a:rPr lang="he-IL" dirty="0">
                <a:latin typeface="David" panose="020E0502060401010101" pitchFamily="34" charset="-79"/>
                <a:cs typeface="David" panose="020E0502060401010101" pitchFamily="34" charset="-79"/>
              </a:rPr>
              <a:t>. </a:t>
            </a:r>
          </a:p>
          <a:p>
            <a:pPr lvl="1"/>
            <a:r>
              <a:rPr lang="he-IL" dirty="0">
                <a:latin typeface="David" panose="020E0502060401010101" pitchFamily="34" charset="-79"/>
                <a:cs typeface="David" panose="020E0502060401010101" pitchFamily="34" charset="-79"/>
              </a:rPr>
              <a:t>שלישית, לרוב דאגות רגילות אינן מלוות בסימפטומים גופניים. </a:t>
            </a:r>
          </a:p>
          <a:p>
            <a:r>
              <a:rPr lang="he-IL" dirty="0">
                <a:latin typeface="David" panose="020E0502060401010101" pitchFamily="34" charset="-79"/>
                <a:cs typeface="David" panose="020E0502060401010101" pitchFamily="34" charset="-79"/>
              </a:rPr>
              <a:t>עוד סימפטומים גופניים: בחילה, סחרחורת, קוצר נשימה ותגובת היבהלות מוגזמת. סימפטומים נוספים שקשורים לסטרס – בעיות מעיים או כאבי ראש – גם יכולים להיות. </a:t>
            </a:r>
          </a:p>
          <a:p>
            <a:r>
              <a:rPr lang="he-IL" dirty="0">
                <a:latin typeface="David" panose="020E0502060401010101" pitchFamily="34" charset="-79"/>
                <a:cs typeface="David" panose="020E0502060401010101" pitchFamily="34" charset="-79"/>
              </a:rPr>
              <a:t>טווח </a:t>
            </a:r>
            <a:r>
              <a:rPr lang="he-IL" dirty="0" err="1">
                <a:latin typeface="David" panose="020E0502060401010101" pitchFamily="34" charset="-79"/>
                <a:cs typeface="David" panose="020E0502060401010101" pitchFamily="34" charset="-79"/>
              </a:rPr>
              <a:t>האונסט</a:t>
            </a:r>
            <a:r>
              <a:rPr lang="he-IL" dirty="0">
                <a:latin typeface="David" panose="020E0502060401010101" pitchFamily="34" charset="-79"/>
                <a:cs typeface="David" panose="020E0502060401010101" pitchFamily="34" charset="-79"/>
              </a:rPr>
              <a:t> מאוד רחב. אין כמעט מקרים של </a:t>
            </a:r>
            <a:r>
              <a:rPr lang="he-IL" dirty="0" err="1">
                <a:latin typeface="David" panose="020E0502060401010101" pitchFamily="34" charset="-79"/>
                <a:cs typeface="David" panose="020E0502060401010101" pitchFamily="34" charset="-79"/>
              </a:rPr>
              <a:t>רמיסיה</a:t>
            </a:r>
            <a:r>
              <a:rPr lang="he-IL" dirty="0">
                <a:latin typeface="David" panose="020E0502060401010101" pitchFamily="34" charset="-79"/>
                <a:cs typeface="David" panose="020E0502060401010101" pitchFamily="34" charset="-79"/>
              </a:rPr>
              <a:t> מלאה, זה כרוני, עליות וירידות</a:t>
            </a:r>
          </a:p>
          <a:p>
            <a:r>
              <a:rPr lang="he-IL" dirty="0">
                <a:latin typeface="David" panose="020E0502060401010101" pitchFamily="34" charset="-79"/>
                <a:cs typeface="David" panose="020E0502060401010101" pitchFamily="34" charset="-79"/>
              </a:rPr>
              <a:t>פגיעה ביכולת לפעול במהירות וביעילות, בבית או בעבודה. </a:t>
            </a:r>
          </a:p>
          <a:p>
            <a:endParaRPr lang="he-IL" dirty="0">
              <a:latin typeface="David" panose="020E0502060401010101" pitchFamily="34" charset="-79"/>
              <a:cs typeface="David" panose="020E0502060401010101" pitchFamily="34" charset="-79"/>
            </a:endParaRPr>
          </a:p>
        </p:txBody>
      </p:sp>
      <p:sp>
        <p:nvSpPr>
          <p:cNvPr id="4" name="מציין מיקום של מספר שקופית 3"/>
          <p:cNvSpPr>
            <a:spLocks noGrp="1"/>
          </p:cNvSpPr>
          <p:nvPr>
            <p:ph type="sldNum" sz="quarter" idx="12"/>
          </p:nvPr>
        </p:nvSpPr>
        <p:spPr/>
        <p:txBody>
          <a:bodyPr/>
          <a:lstStyle/>
          <a:p>
            <a:fld id="{D57F1E4F-1CFF-5643-939E-217C01CDF565}" type="slidenum">
              <a:rPr lang="en-US" smtClean="0"/>
              <a:pPr/>
              <a:t>7</a:t>
            </a:fld>
            <a:endParaRPr lang="en-US" dirty="0"/>
          </a:p>
        </p:txBody>
      </p:sp>
      <p:pic>
        <p:nvPicPr>
          <p:cNvPr id="1025" name="Picture 1" descr="הוסף למדף אישי"/>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366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latin typeface="David" panose="020E0502060401010101" pitchFamily="34" charset="-79"/>
                <a:cs typeface="David" panose="020E0502060401010101" pitchFamily="34" charset="-79"/>
              </a:rPr>
              <a:t>  </a:t>
            </a:r>
            <a:r>
              <a:rPr lang="en-US" dirty="0">
                <a:latin typeface="David" panose="020E0502060401010101" pitchFamily="34" charset="-79"/>
                <a:cs typeface="David" panose="020E0502060401010101" pitchFamily="34" charset="-79"/>
              </a:rPr>
              <a:t>F 41.1</a:t>
            </a:r>
            <a:r>
              <a:rPr lang="he-IL" dirty="0">
                <a:latin typeface="David" panose="020E0502060401010101" pitchFamily="34" charset="-79"/>
                <a:cs typeface="David" panose="020E0502060401010101" pitchFamily="34" charset="-79"/>
              </a:rPr>
              <a:t> – הפרעת חרדה מוכללת</a:t>
            </a:r>
            <a:r>
              <a:rPr lang="en-US" dirty="0">
                <a:latin typeface="David" panose="020E0502060401010101" pitchFamily="34" charset="-79"/>
                <a:cs typeface="David" panose="020E0502060401010101" pitchFamily="34" charset="-79"/>
              </a:rPr>
              <a:t/>
            </a:r>
            <a:br>
              <a:rPr lang="en-US" dirty="0">
                <a:latin typeface="David" panose="020E0502060401010101" pitchFamily="34" charset="-79"/>
                <a:cs typeface="David" panose="020E0502060401010101" pitchFamily="34" charset="-79"/>
              </a:rPr>
            </a:br>
            <a:r>
              <a:rPr lang="he-IL" dirty="0">
                <a:latin typeface="David" panose="020E0502060401010101" pitchFamily="34" charset="-79"/>
                <a:cs typeface="David" panose="020E0502060401010101" pitchFamily="34" charset="-79"/>
              </a:rPr>
              <a:t>אבחנת </a:t>
            </a:r>
            <a:r>
              <a:rPr lang="en-US" dirty="0">
                <a:latin typeface="David" panose="020E0502060401010101" pitchFamily="34" charset="-79"/>
                <a:cs typeface="David" panose="020E0502060401010101" pitchFamily="34" charset="-79"/>
              </a:rPr>
              <a:t>ICD</a:t>
            </a:r>
            <a:endParaRPr lang="he-IL" dirty="0">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a:xfrm>
            <a:off x="1104293" y="2018194"/>
            <a:ext cx="8946541" cy="4195481"/>
          </a:xfrm>
        </p:spPr>
        <p:txBody>
          <a:bodyPr>
            <a:normAutofit/>
          </a:bodyPr>
          <a:lstStyle/>
          <a:p>
            <a:r>
              <a:rPr lang="he-IL" dirty="0">
                <a:latin typeface="David" panose="020E0502060401010101" pitchFamily="34" charset="-79"/>
                <a:cs typeface="David" panose="020E0502060401010101" pitchFamily="34" charset="-79"/>
              </a:rPr>
              <a:t>הסימפטום המרכזי הוא חרדה מוכללת ועיקשת, כזו שאינה מוגבלת ל-, או אפילו לא בולטת ספציפית בנסיבות סביבתיות ספציפיות, </a:t>
            </a:r>
            <a:r>
              <a:rPr lang="en-US" dirty="0">
                <a:latin typeface="David" panose="020E0502060401010101" pitchFamily="34" charset="-79"/>
                <a:cs typeface="David" panose="020E0502060401010101" pitchFamily="34" charset="-79"/>
              </a:rPr>
              <a:t>free floating</a:t>
            </a:r>
            <a:r>
              <a:rPr lang="he-IL" dirty="0">
                <a:latin typeface="David" panose="020E0502060401010101" pitchFamily="34" charset="-79"/>
                <a:cs typeface="David" panose="020E0502060401010101" pitchFamily="34" charset="-79"/>
              </a:rPr>
              <a:t>. </a:t>
            </a:r>
          </a:p>
          <a:p>
            <a:r>
              <a:rPr lang="he-IL" dirty="0">
                <a:latin typeface="David" panose="020E0502060401010101" pitchFamily="34" charset="-79"/>
                <a:cs typeface="David" panose="020E0502060401010101" pitchFamily="34" charset="-79"/>
              </a:rPr>
              <a:t>סימפטומים: עצבנות, רעד, מתח בשרירים, הזעה, דפיקות לב, סחרחורת, חוסר נוחות במעיים. פחד ממחלה או תאונת דרכים למטופל או קרוב משפחה, לצד דאגות רבות אחרות. </a:t>
            </a:r>
          </a:p>
          <a:p>
            <a:r>
              <a:rPr lang="he-IL" dirty="0">
                <a:latin typeface="David" panose="020E0502060401010101" pitchFamily="34" charset="-79"/>
                <a:cs typeface="David" panose="020E0502060401010101" pitchFamily="34" charset="-79"/>
              </a:rPr>
              <a:t>לרוב מקושר ללחץ סביבתי כרוני. המסלול משתנה מאדם לאדם אבל לרוב תנודתי וכרוני.</a:t>
            </a:r>
          </a:p>
          <a:p>
            <a:r>
              <a:rPr lang="he-IL" dirty="0">
                <a:latin typeface="David" panose="020E0502060401010101" pitchFamily="34" charset="-79"/>
                <a:cs typeface="David" panose="020E0502060401010101" pitchFamily="34" charset="-79"/>
              </a:rPr>
              <a:t>חייב להיות עם סימפטומים מרכזיים של חרדה במרבית הימים למשך לפחות מספר שבועות בכל תקופה, ולמשך מס' חודשים לרוב. </a:t>
            </a:r>
          </a:p>
          <a:p>
            <a:r>
              <a:rPr lang="he-IL" dirty="0">
                <a:latin typeface="David" panose="020E0502060401010101" pitchFamily="34" charset="-79"/>
                <a:cs typeface="David" panose="020E0502060401010101" pitchFamily="34" charset="-79"/>
              </a:rPr>
              <a:t>תחומי </a:t>
            </a:r>
            <a:r>
              <a:rPr lang="he-IL" dirty="0" err="1">
                <a:latin typeface="David" panose="020E0502060401010101" pitchFamily="34" charset="-79"/>
                <a:cs typeface="David" panose="020E0502060401010101" pitchFamily="34" charset="-79"/>
              </a:rPr>
              <a:t>הספימפטים</a:t>
            </a:r>
            <a:r>
              <a:rPr lang="he-IL" dirty="0">
                <a:latin typeface="David" panose="020E0502060401010101" pitchFamily="34" charset="-79"/>
                <a:cs typeface="David" panose="020E0502060401010101" pitchFamily="34" charset="-79"/>
              </a:rPr>
              <a:t>: קוגניטיבי (חששות ודאגות, קשיי ריכוז, להיות כל הזמן על הקצה), מתח מוטורי, תגובתיות יתר אוטונומית</a:t>
            </a:r>
          </a:p>
        </p:txBody>
      </p:sp>
      <p:sp>
        <p:nvSpPr>
          <p:cNvPr id="4" name="מציין מיקום של מספר שקופית 3"/>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1051361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latin typeface="David" panose="020E0502060401010101" pitchFamily="34" charset="-79"/>
                <a:cs typeface="David" panose="020E0502060401010101" pitchFamily="34" charset="-79"/>
              </a:rPr>
              <a:t>הפרעות החרדה – סקירה בסיסית</a:t>
            </a:r>
            <a:br>
              <a:rPr lang="he-IL" dirty="0">
                <a:latin typeface="David" panose="020E0502060401010101" pitchFamily="34" charset="-79"/>
                <a:cs typeface="David" panose="020E0502060401010101" pitchFamily="34" charset="-79"/>
              </a:rPr>
            </a:br>
            <a:r>
              <a:rPr lang="en-US" dirty="0">
                <a:latin typeface="David" panose="020E0502060401010101" pitchFamily="34" charset="-79"/>
                <a:cs typeface="David" panose="020E0502060401010101" pitchFamily="34" charset="-79"/>
              </a:rPr>
              <a:t>DSM V</a:t>
            </a:r>
            <a:endParaRPr lang="he-IL" dirty="0">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a:xfrm>
            <a:off x="420131" y="1793428"/>
            <a:ext cx="10991334" cy="4996610"/>
          </a:xfrm>
        </p:spPr>
        <p:txBody>
          <a:bodyPr>
            <a:noAutofit/>
          </a:bodyPr>
          <a:lstStyle/>
          <a:p>
            <a:r>
              <a:rPr lang="he-IL" sz="2800" dirty="0">
                <a:latin typeface="David" panose="020E0502060401010101" pitchFamily="34" charset="-79"/>
                <a:cs typeface="David" panose="020E0502060401010101" pitchFamily="34" charset="-79"/>
              </a:rPr>
              <a:t>פחד וחרדה מוגזמים והשלכותיהם ההתנהגותיות</a:t>
            </a:r>
          </a:p>
          <a:p>
            <a:r>
              <a:rPr lang="he-IL" sz="2800" dirty="0">
                <a:latin typeface="David" panose="020E0502060401010101" pitchFamily="34" charset="-79"/>
                <a:cs typeface="David" panose="020E0502060401010101" pitchFamily="34" charset="-79"/>
              </a:rPr>
              <a:t>פחד לעומת חרדה – מידיות ומיקוד</a:t>
            </a:r>
          </a:p>
          <a:p>
            <a:r>
              <a:rPr lang="he-IL" sz="2800" dirty="0">
                <a:latin typeface="David" panose="020E0502060401010101" pitchFamily="34" charset="-79"/>
                <a:cs typeface="David" panose="020E0502060401010101" pitchFamily="34" charset="-79"/>
              </a:rPr>
              <a:t>מובחנות זו מזו לפי האובייקטים והמצבים המעוררים את החרדה</a:t>
            </a:r>
          </a:p>
          <a:p>
            <a:r>
              <a:rPr lang="he-IL" sz="2800" dirty="0">
                <a:latin typeface="David" panose="020E0502060401010101" pitchFamily="34" charset="-79"/>
                <a:cs typeface="David" panose="020E0502060401010101" pitchFamily="34" charset="-79"/>
              </a:rPr>
              <a:t>חרדה פתולוגית לעומת נורמטיבית: מוגזמת ומתמידה מעבר לתקופות האופייניות לשלב ההתפתחותי (לדוג', מעל חצי שנה) </a:t>
            </a:r>
          </a:p>
          <a:p>
            <a:r>
              <a:rPr lang="he-IL" sz="2800" dirty="0">
                <a:latin typeface="David" panose="020E0502060401010101" pitchFamily="34" charset="-79"/>
                <a:cs typeface="David" panose="020E0502060401010101" pitchFamily="34" charset="-79"/>
              </a:rPr>
              <a:t>בעיני המטופל הפחד מוצדק בעוצמתו </a:t>
            </a:r>
            <a:r>
              <a:rPr lang="he-IL" sz="2800" dirty="0">
                <a:latin typeface="David" panose="020E0502060401010101" pitchFamily="34" charset="-79"/>
                <a:cs typeface="David" panose="020E0502060401010101" pitchFamily="34" charset="-79"/>
                <a:sym typeface="Wingdings" panose="05000000000000000000" pitchFamily="2" charset="2"/>
              </a:rPr>
              <a:t> הקלינאית מחליטה על מידת הגוזמה</a:t>
            </a:r>
          </a:p>
          <a:p>
            <a:pPr lvl="1"/>
            <a:r>
              <a:rPr lang="he-IL" sz="2600" dirty="0">
                <a:latin typeface="David" panose="020E0502060401010101" pitchFamily="34" charset="-79"/>
                <a:cs typeface="David" panose="020E0502060401010101" pitchFamily="34" charset="-79"/>
              </a:rPr>
              <a:t>שיקול דעת וקונטקסט תרבותי</a:t>
            </a:r>
            <a:endParaRPr lang="he-IL" sz="2600" b="1" dirty="0">
              <a:solidFill>
                <a:schemeClr val="accent1">
                  <a:lumMod val="60000"/>
                  <a:lumOff val="40000"/>
                </a:schemeClr>
              </a:solidFill>
              <a:latin typeface="David" panose="020E0502060401010101" pitchFamily="34" charset="-79"/>
              <a:cs typeface="David" panose="020E0502060401010101" pitchFamily="34" charset="-79"/>
            </a:endParaRPr>
          </a:p>
          <a:p>
            <a:r>
              <a:rPr lang="he-IL" sz="2800" dirty="0">
                <a:latin typeface="David" panose="020E0502060401010101" pitchFamily="34" charset="-79"/>
                <a:cs typeface="David" panose="020E0502060401010101" pitchFamily="34" charset="-79"/>
              </a:rPr>
              <a:t>חשיבות לאופן בו הדאגה נתפסת</a:t>
            </a:r>
          </a:p>
        </p:txBody>
      </p:sp>
      <p:sp>
        <p:nvSpPr>
          <p:cNvPr id="4" name="מציין מיקום של מספר שקופית 3"/>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3786932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יונים">
  <a:themeElements>
    <a:clrScheme name="יונים">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יונים">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יונים">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9775</TotalTime>
  <Words>6744</Words>
  <Application>Microsoft Office PowerPoint</Application>
  <PresentationFormat>מסך רחב</PresentationFormat>
  <Paragraphs>748</Paragraphs>
  <Slides>49</Slides>
  <Notes>36</Notes>
  <HiddenSlides>5</HiddenSlides>
  <MMClips>0</MMClips>
  <ScaleCrop>false</ScaleCrop>
  <HeadingPairs>
    <vt:vector size="6" baseType="variant">
      <vt:variant>
        <vt:lpstr>גופנים בשימוש</vt:lpstr>
      </vt:variant>
      <vt:variant>
        <vt:i4>7</vt:i4>
      </vt:variant>
      <vt:variant>
        <vt:lpstr>ערכת נושא</vt:lpstr>
      </vt:variant>
      <vt:variant>
        <vt:i4>1</vt:i4>
      </vt:variant>
      <vt:variant>
        <vt:lpstr>כותרות שקופיות</vt:lpstr>
      </vt:variant>
      <vt:variant>
        <vt:i4>49</vt:i4>
      </vt:variant>
    </vt:vector>
  </HeadingPairs>
  <TitlesOfParts>
    <vt:vector size="57" baseType="lpstr">
      <vt:lpstr>Arial</vt:lpstr>
      <vt:lpstr>Calibri</vt:lpstr>
      <vt:lpstr>Century Gothic</vt:lpstr>
      <vt:lpstr>David</vt:lpstr>
      <vt:lpstr>Times New Roman</vt:lpstr>
      <vt:lpstr>Wingdings</vt:lpstr>
      <vt:lpstr>Wingdings 3</vt:lpstr>
      <vt:lpstr>יונים</vt:lpstr>
      <vt:lpstr>Panic Disorder, Phobias, and Generalized Anxiety Disorder</vt:lpstr>
      <vt:lpstr>תוכן עניינים</vt:lpstr>
      <vt:lpstr>פוביה ספציפית – קריטריונים לאבחנה DSM V</vt:lpstr>
      <vt:lpstr>  F 40.2 – פוביה ספציפית אבחנת ICD</vt:lpstr>
      <vt:lpstr>הפרעת פאניקה – קריטריונים לאבחנה DSM V</vt:lpstr>
      <vt:lpstr>  F 41.0 – הפרעת פאניקה אבחנת ICD</vt:lpstr>
      <vt:lpstr>הפרעת חרדה מוכללת – קריטריונים לאבחנה DSM V</vt:lpstr>
      <vt:lpstr>  F 41.1 – הפרעת חרדה מוכללת אבחנת ICD</vt:lpstr>
      <vt:lpstr>הפרעות החרדה – סקירה בסיסית DSM V</vt:lpstr>
      <vt:lpstr>הפרעות החרדה – סקירה בסיסית DSM V</vt:lpstr>
      <vt:lpstr>הפרעות חרדה – ציר פנומנולוגי DSM V</vt:lpstr>
      <vt:lpstr>פוביה ספציפית – עיקרי האבחנה DSM V + ICD X</vt:lpstr>
      <vt:lpstr>פוביה ספציפית – עיקרי האבחנה – המשך DSM V + ICD X</vt:lpstr>
      <vt:lpstr>הפרעת "תבהלה" – עיקרי האבחנה DSM V + ICD X</vt:lpstr>
      <vt:lpstr>הפרעת "תבהלה" – עיקרי האבחנה – המשך DSM V + ICD X</vt:lpstr>
      <vt:lpstr>הפרעת חרדה מוכללת – עיקרי האבחנה DSM V + ICD X</vt:lpstr>
      <vt:lpstr>הפרעת חרדה מוכללת – עיקרי האבחנה – המשך DSM V + ICD X</vt:lpstr>
      <vt:lpstr>הפרעת חרדה מוכללת בקונטקסט הרחב</vt:lpstr>
      <vt:lpstr>הנתונים היבשים DSM V</vt:lpstr>
      <vt:lpstr>קומורבידיות </vt:lpstr>
      <vt:lpstr>Anxiety disorders - scales</vt:lpstr>
      <vt:lpstr>אטיולוגיה טמפרמנט</vt:lpstr>
      <vt:lpstr>אטיולוגיה גנטיקה – משותף</vt:lpstr>
      <vt:lpstr>אטיולוגיה גנטיקה – נבדל</vt:lpstr>
      <vt:lpstr>אטיולוגיה משפחתי</vt:lpstr>
      <vt:lpstr>אטיולוגיה הורים – משותף</vt:lpstr>
      <vt:lpstr>אטיולוגיה קוגניטיבי</vt:lpstr>
      <vt:lpstr>אטיולוגיה למידה אסוציאטיבית</vt:lpstr>
      <vt:lpstr>אטיולוגיה למידה אסוציאטיבית - SP</vt:lpstr>
      <vt:lpstr>אטיולוגיה טראומה </vt:lpstr>
      <vt:lpstr>נוירוטיות (Neuroticism) רקע </vt:lpstr>
      <vt:lpstr>נוירוטיות Triple Vulnerability Theory </vt:lpstr>
      <vt:lpstr>נוירוטיות General biological vulnerability </vt:lpstr>
      <vt:lpstr>נוירוטיות General psychological vulnerability </vt:lpstr>
      <vt:lpstr>נוירוטיות אינטראקציות בין שתי הפגיעויות הכלליות </vt:lpstr>
      <vt:lpstr>נוירוטיות Triple Vulnerability Theory </vt:lpstr>
      <vt:lpstr>טיפול  סקירה רחבה ופרוטוקולים</vt:lpstr>
      <vt:lpstr>טיפול פוביה ספציפית</vt:lpstr>
      <vt:lpstr>טיפול הפרעת פאניקה</vt:lpstr>
      <vt:lpstr>טיפול GAD</vt:lpstr>
      <vt:lpstr>טיפול טיפול פסיכודינאמי (ב-GAD)</vt:lpstr>
      <vt:lpstr>THM</vt:lpstr>
      <vt:lpstr>דיון</vt:lpstr>
      <vt:lpstr>מצגת של PowerPoint</vt:lpstr>
      <vt:lpstr>אטיולוגיה למידה אסוציאטיבית - PD</vt:lpstr>
      <vt:lpstr>נוירוטיות Specific psychological vulnerability </vt:lpstr>
      <vt:lpstr>טיפול  מחשבות על תהליך החיפוש</vt:lpstr>
      <vt:lpstr>טיפול CBT</vt:lpstr>
      <vt:lpstr>אטיולוגיה קוגניטיבי – נבדל</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Panic Disorder, Phobias, and Generalized Anxiwty Disorder</dc:title>
  <dc:creator>איל שרמן</dc:creator>
  <cp:lastModifiedBy>Yoav</cp:lastModifiedBy>
  <cp:revision>150</cp:revision>
  <dcterms:created xsi:type="dcterms:W3CDTF">2016-03-21T14:29:27Z</dcterms:created>
  <dcterms:modified xsi:type="dcterms:W3CDTF">2016-04-03T18:54:28Z</dcterms:modified>
</cp:coreProperties>
</file>