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8" r:id="rId4"/>
    <p:sldId id="259" r:id="rId5"/>
    <p:sldId id="260" r:id="rId6"/>
    <p:sldId id="261" r:id="rId7"/>
    <p:sldId id="262" r:id="rId8"/>
    <p:sldId id="264" r:id="rId9"/>
    <p:sldId id="263"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EFB053-8D94-465F-9636-071886C628C4}" type="datetimeFigureOut">
              <a:rPr lang="he-IL" smtClean="0"/>
              <a:t>כ"א/אייר/תשפ"א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27723E5-4B63-47F6-BE11-08237A1920BC}" type="slidenum">
              <a:rPr lang="he-IL" smtClean="0"/>
              <a:t>‹#›</a:t>
            </a:fld>
            <a:endParaRPr lang="he-IL"/>
          </a:p>
        </p:txBody>
      </p:sp>
    </p:spTree>
    <p:extLst>
      <p:ext uri="{BB962C8B-B14F-4D97-AF65-F5344CB8AC3E}">
        <p14:creationId xmlns:p14="http://schemas.microsoft.com/office/powerpoint/2010/main" val="312081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EFB053-8D94-465F-9636-071886C628C4}" type="datetimeFigureOut">
              <a:rPr lang="he-IL" smtClean="0"/>
              <a:t>כ"א/אייר/תשפ"א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27723E5-4B63-47F6-BE11-08237A1920BC}" type="slidenum">
              <a:rPr lang="he-IL" smtClean="0"/>
              <a:t>‹#›</a:t>
            </a:fld>
            <a:endParaRPr lang="he-IL"/>
          </a:p>
        </p:txBody>
      </p:sp>
    </p:spTree>
    <p:extLst>
      <p:ext uri="{BB962C8B-B14F-4D97-AF65-F5344CB8AC3E}">
        <p14:creationId xmlns:p14="http://schemas.microsoft.com/office/powerpoint/2010/main" val="3367156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EEFB053-8D94-465F-9636-071886C628C4}" type="datetimeFigureOut">
              <a:rPr lang="he-IL" smtClean="0"/>
              <a:t>כ"א/אייר/תשפ"א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27723E5-4B63-47F6-BE11-08237A1920BC}" type="slidenum">
              <a:rPr lang="he-IL" smtClean="0"/>
              <a:t>‹#›</a:t>
            </a:fld>
            <a:endParaRPr lang="he-IL"/>
          </a:p>
        </p:txBody>
      </p:sp>
    </p:spTree>
    <p:extLst>
      <p:ext uri="{BB962C8B-B14F-4D97-AF65-F5344CB8AC3E}">
        <p14:creationId xmlns:p14="http://schemas.microsoft.com/office/powerpoint/2010/main" val="2357239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EEFB053-8D94-465F-9636-071886C628C4}" type="datetimeFigureOut">
              <a:rPr lang="he-IL" smtClean="0"/>
              <a:t>כ"א/אייר/תשפ"א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27723E5-4B63-47F6-BE11-08237A1920BC}" type="slidenum">
              <a:rPr lang="he-IL" smtClean="0"/>
              <a:t>‹#›</a:t>
            </a:fld>
            <a:endParaRPr lang="he-I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433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EFB053-8D94-465F-9636-071886C628C4}" type="datetimeFigureOut">
              <a:rPr lang="he-IL" smtClean="0"/>
              <a:t>כ"א/אייר/תשפ"א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27723E5-4B63-47F6-BE11-08237A1920BC}" type="slidenum">
              <a:rPr lang="he-IL" smtClean="0"/>
              <a:t>‹#›</a:t>
            </a:fld>
            <a:endParaRPr lang="he-IL"/>
          </a:p>
        </p:txBody>
      </p:sp>
    </p:spTree>
    <p:extLst>
      <p:ext uri="{BB962C8B-B14F-4D97-AF65-F5344CB8AC3E}">
        <p14:creationId xmlns:p14="http://schemas.microsoft.com/office/powerpoint/2010/main" val="871215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EEFB053-8D94-465F-9636-071886C628C4}" type="datetimeFigureOut">
              <a:rPr lang="he-IL" smtClean="0"/>
              <a:t>כ"א/אייר/תשפ"א</a:t>
            </a:fld>
            <a:endParaRPr lang="he-IL"/>
          </a:p>
        </p:txBody>
      </p:sp>
      <p:sp>
        <p:nvSpPr>
          <p:cNvPr id="4"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27723E5-4B63-47F6-BE11-08237A1920BC}" type="slidenum">
              <a:rPr lang="he-IL" smtClean="0"/>
              <a:t>‹#›</a:t>
            </a:fld>
            <a:endParaRPr lang="he-IL"/>
          </a:p>
        </p:txBody>
      </p:sp>
    </p:spTree>
    <p:extLst>
      <p:ext uri="{BB962C8B-B14F-4D97-AF65-F5344CB8AC3E}">
        <p14:creationId xmlns:p14="http://schemas.microsoft.com/office/powerpoint/2010/main" val="2639457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EEFB053-8D94-465F-9636-071886C628C4}" type="datetimeFigureOut">
              <a:rPr lang="he-IL" smtClean="0"/>
              <a:t>כ"א/אייר/תשפ"א</a:t>
            </a:fld>
            <a:endParaRPr lang="he-IL"/>
          </a:p>
        </p:txBody>
      </p:sp>
      <p:sp>
        <p:nvSpPr>
          <p:cNvPr id="4"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27723E5-4B63-47F6-BE11-08237A1920BC}" type="slidenum">
              <a:rPr lang="he-IL" smtClean="0"/>
              <a:t>‹#›</a:t>
            </a:fld>
            <a:endParaRPr lang="he-IL"/>
          </a:p>
        </p:txBody>
      </p:sp>
    </p:spTree>
    <p:extLst>
      <p:ext uri="{BB962C8B-B14F-4D97-AF65-F5344CB8AC3E}">
        <p14:creationId xmlns:p14="http://schemas.microsoft.com/office/powerpoint/2010/main" val="35748099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EFB053-8D94-465F-9636-071886C628C4}" type="datetimeFigureOut">
              <a:rPr lang="he-IL" smtClean="0"/>
              <a:t>כ"א/אייר/תשפ"א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27723E5-4B63-47F6-BE11-08237A1920BC}" type="slidenum">
              <a:rPr lang="he-IL" smtClean="0"/>
              <a:t>‹#›</a:t>
            </a:fld>
            <a:endParaRPr lang="he-IL"/>
          </a:p>
        </p:txBody>
      </p:sp>
    </p:spTree>
    <p:extLst>
      <p:ext uri="{BB962C8B-B14F-4D97-AF65-F5344CB8AC3E}">
        <p14:creationId xmlns:p14="http://schemas.microsoft.com/office/powerpoint/2010/main" val="9897992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EFB053-8D94-465F-9636-071886C628C4}" type="datetimeFigureOut">
              <a:rPr lang="he-IL" smtClean="0"/>
              <a:t>כ"א/אייר/תשפ"א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27723E5-4B63-47F6-BE11-08237A1920BC}" type="slidenum">
              <a:rPr lang="he-IL" smtClean="0"/>
              <a:t>‹#›</a:t>
            </a:fld>
            <a:endParaRPr lang="he-IL"/>
          </a:p>
        </p:txBody>
      </p:sp>
    </p:spTree>
    <p:extLst>
      <p:ext uri="{BB962C8B-B14F-4D97-AF65-F5344CB8AC3E}">
        <p14:creationId xmlns:p14="http://schemas.microsoft.com/office/powerpoint/2010/main" val="2608171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EEEFB053-8D94-465F-9636-071886C628C4}" type="datetimeFigureOut">
              <a:rPr lang="he-IL" smtClean="0"/>
              <a:t>כ"א/אייר/תשפ"א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27723E5-4B63-47F6-BE11-08237A1920BC}" type="slidenum">
              <a:rPr lang="he-IL" smtClean="0"/>
              <a:t>‹#›</a:t>
            </a:fld>
            <a:endParaRPr lang="he-IL"/>
          </a:p>
        </p:txBody>
      </p:sp>
    </p:spTree>
    <p:extLst>
      <p:ext uri="{BB962C8B-B14F-4D97-AF65-F5344CB8AC3E}">
        <p14:creationId xmlns:p14="http://schemas.microsoft.com/office/powerpoint/2010/main" val="615646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EFB053-8D94-465F-9636-071886C628C4}" type="datetimeFigureOut">
              <a:rPr lang="he-IL" smtClean="0"/>
              <a:t>כ"א/אייר/תשפ"א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27723E5-4B63-47F6-BE11-08237A1920BC}" type="slidenum">
              <a:rPr lang="he-IL" smtClean="0"/>
              <a:t>‹#›</a:t>
            </a:fld>
            <a:endParaRPr lang="he-IL"/>
          </a:p>
        </p:txBody>
      </p:sp>
    </p:spTree>
    <p:extLst>
      <p:ext uri="{BB962C8B-B14F-4D97-AF65-F5344CB8AC3E}">
        <p14:creationId xmlns:p14="http://schemas.microsoft.com/office/powerpoint/2010/main" val="133207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EFB053-8D94-465F-9636-071886C628C4}" type="datetimeFigureOut">
              <a:rPr lang="he-IL" smtClean="0"/>
              <a:t>כ"א/אייר/תשפ"א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27723E5-4B63-47F6-BE11-08237A1920BC}" type="slidenum">
              <a:rPr lang="he-IL" smtClean="0"/>
              <a:t>‹#›</a:t>
            </a:fld>
            <a:endParaRPr lang="he-IL"/>
          </a:p>
        </p:txBody>
      </p:sp>
    </p:spTree>
    <p:extLst>
      <p:ext uri="{BB962C8B-B14F-4D97-AF65-F5344CB8AC3E}">
        <p14:creationId xmlns:p14="http://schemas.microsoft.com/office/powerpoint/2010/main" val="631236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EFB053-8D94-465F-9636-071886C628C4}" type="datetimeFigureOut">
              <a:rPr lang="he-IL" smtClean="0"/>
              <a:t>כ"א/אייר/תשפ"א</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B27723E5-4B63-47F6-BE11-08237A1920BC}" type="slidenum">
              <a:rPr lang="he-IL" smtClean="0"/>
              <a:t>‹#›</a:t>
            </a:fld>
            <a:endParaRPr lang="he-IL"/>
          </a:p>
        </p:txBody>
      </p:sp>
    </p:spTree>
    <p:extLst>
      <p:ext uri="{BB962C8B-B14F-4D97-AF65-F5344CB8AC3E}">
        <p14:creationId xmlns:p14="http://schemas.microsoft.com/office/powerpoint/2010/main" val="3811292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EEFB053-8D94-465F-9636-071886C628C4}" type="datetimeFigureOut">
              <a:rPr lang="he-IL" smtClean="0"/>
              <a:t>כ"א/אייר/תשפ"א</a:t>
            </a:fld>
            <a:endParaRPr lang="he-IL"/>
          </a:p>
        </p:txBody>
      </p:sp>
      <p:sp>
        <p:nvSpPr>
          <p:cNvPr id="5" name="Footer Placeholder 3"/>
          <p:cNvSpPr>
            <a:spLocks noGrp="1"/>
          </p:cNvSpPr>
          <p:nvPr>
            <p:ph type="ftr" sz="quarter" idx="11"/>
          </p:nvPr>
        </p:nvSpPr>
        <p:spPr/>
        <p:txBody>
          <a:bodyPr/>
          <a:lstStyle/>
          <a:p>
            <a:endParaRPr lang="he-IL"/>
          </a:p>
        </p:txBody>
      </p:sp>
      <p:sp>
        <p:nvSpPr>
          <p:cNvPr id="6" name="Slide Number Placeholder 4"/>
          <p:cNvSpPr>
            <a:spLocks noGrp="1"/>
          </p:cNvSpPr>
          <p:nvPr>
            <p:ph type="sldNum" sz="quarter" idx="12"/>
          </p:nvPr>
        </p:nvSpPr>
        <p:spPr/>
        <p:txBody>
          <a:bodyPr/>
          <a:lstStyle/>
          <a:p>
            <a:fld id="{B27723E5-4B63-47F6-BE11-08237A1920BC}" type="slidenum">
              <a:rPr lang="he-IL" smtClean="0"/>
              <a:t>‹#›</a:t>
            </a:fld>
            <a:endParaRPr lang="he-IL"/>
          </a:p>
        </p:txBody>
      </p:sp>
    </p:spTree>
    <p:extLst>
      <p:ext uri="{BB962C8B-B14F-4D97-AF65-F5344CB8AC3E}">
        <p14:creationId xmlns:p14="http://schemas.microsoft.com/office/powerpoint/2010/main" val="2408861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EEFB053-8D94-465F-9636-071886C628C4}" type="datetimeFigureOut">
              <a:rPr lang="he-IL" smtClean="0"/>
              <a:t>כ"א/אייר/תשפ"א</a:t>
            </a:fld>
            <a:endParaRPr lang="he-IL"/>
          </a:p>
        </p:txBody>
      </p:sp>
      <p:sp>
        <p:nvSpPr>
          <p:cNvPr id="5" name="Footer Placeholder 2"/>
          <p:cNvSpPr>
            <a:spLocks noGrp="1"/>
          </p:cNvSpPr>
          <p:nvPr>
            <p:ph type="ftr" sz="quarter" idx="11"/>
          </p:nvPr>
        </p:nvSpPr>
        <p:spPr/>
        <p:txBody>
          <a:bodyPr/>
          <a:lstStyle/>
          <a:p>
            <a:endParaRPr lang="he-IL"/>
          </a:p>
        </p:txBody>
      </p:sp>
      <p:sp>
        <p:nvSpPr>
          <p:cNvPr id="6" name="Slide Number Placeholder 3"/>
          <p:cNvSpPr>
            <a:spLocks noGrp="1"/>
          </p:cNvSpPr>
          <p:nvPr>
            <p:ph type="sldNum" sz="quarter" idx="12"/>
          </p:nvPr>
        </p:nvSpPr>
        <p:spPr/>
        <p:txBody>
          <a:bodyPr/>
          <a:lstStyle/>
          <a:p>
            <a:fld id="{B27723E5-4B63-47F6-BE11-08237A1920BC}" type="slidenum">
              <a:rPr lang="he-IL" smtClean="0"/>
              <a:t>‹#›</a:t>
            </a:fld>
            <a:endParaRPr lang="he-IL"/>
          </a:p>
        </p:txBody>
      </p:sp>
    </p:spTree>
    <p:extLst>
      <p:ext uri="{BB962C8B-B14F-4D97-AF65-F5344CB8AC3E}">
        <p14:creationId xmlns:p14="http://schemas.microsoft.com/office/powerpoint/2010/main" val="2178508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EEFB053-8D94-465F-9636-071886C628C4}" type="datetimeFigureOut">
              <a:rPr lang="he-IL" smtClean="0"/>
              <a:t>כ"א/אייר/תשפ"א</a:t>
            </a:fld>
            <a:endParaRPr lang="he-IL"/>
          </a:p>
        </p:txBody>
      </p:sp>
      <p:sp>
        <p:nvSpPr>
          <p:cNvPr id="5" name="Footer Placeholder 5"/>
          <p:cNvSpPr>
            <a:spLocks noGrp="1"/>
          </p:cNvSpPr>
          <p:nvPr>
            <p:ph type="ftr" sz="quarter" idx="11"/>
          </p:nvPr>
        </p:nvSpPr>
        <p:spPr/>
        <p:txBody>
          <a:bodyPr/>
          <a:lstStyle/>
          <a:p>
            <a:endParaRPr lang="he-IL"/>
          </a:p>
        </p:txBody>
      </p:sp>
      <p:sp>
        <p:nvSpPr>
          <p:cNvPr id="6" name="Slide Number Placeholder 6"/>
          <p:cNvSpPr>
            <a:spLocks noGrp="1"/>
          </p:cNvSpPr>
          <p:nvPr>
            <p:ph type="sldNum" sz="quarter" idx="12"/>
          </p:nvPr>
        </p:nvSpPr>
        <p:spPr/>
        <p:txBody>
          <a:bodyPr/>
          <a:lstStyle/>
          <a:p>
            <a:fld id="{B27723E5-4B63-47F6-BE11-08237A1920BC}" type="slidenum">
              <a:rPr lang="he-IL" smtClean="0"/>
              <a:t>‹#›</a:t>
            </a:fld>
            <a:endParaRPr lang="he-IL"/>
          </a:p>
        </p:txBody>
      </p:sp>
    </p:spTree>
    <p:extLst>
      <p:ext uri="{BB962C8B-B14F-4D97-AF65-F5344CB8AC3E}">
        <p14:creationId xmlns:p14="http://schemas.microsoft.com/office/powerpoint/2010/main" val="240127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EFB053-8D94-465F-9636-071886C628C4}" type="datetimeFigureOut">
              <a:rPr lang="he-IL" smtClean="0"/>
              <a:t>כ"א/אייר/תשפ"א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27723E5-4B63-47F6-BE11-08237A1920BC}" type="slidenum">
              <a:rPr lang="he-IL" smtClean="0"/>
              <a:t>‹#›</a:t>
            </a:fld>
            <a:endParaRPr lang="he-IL"/>
          </a:p>
        </p:txBody>
      </p:sp>
    </p:spTree>
    <p:extLst>
      <p:ext uri="{BB962C8B-B14F-4D97-AF65-F5344CB8AC3E}">
        <p14:creationId xmlns:p14="http://schemas.microsoft.com/office/powerpoint/2010/main" val="3664413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EEFB053-8D94-465F-9636-071886C628C4}" type="datetimeFigureOut">
              <a:rPr lang="he-IL" smtClean="0"/>
              <a:t>כ"א/אייר/תשפ"א</a:t>
            </a:fld>
            <a:endParaRPr lang="he-I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he-I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27723E5-4B63-47F6-BE11-08237A1920BC}" type="slidenum">
              <a:rPr lang="he-IL" smtClean="0"/>
              <a:t>‹#›</a:t>
            </a:fld>
            <a:endParaRPr lang="he-IL"/>
          </a:p>
        </p:txBody>
      </p:sp>
    </p:spTree>
    <p:extLst>
      <p:ext uri="{BB962C8B-B14F-4D97-AF65-F5344CB8AC3E}">
        <p14:creationId xmlns:p14="http://schemas.microsoft.com/office/powerpoint/2010/main" val="410193332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9B603-0E9F-444F-B6D8-2E6926F5EC74}"/>
              </a:ext>
            </a:extLst>
          </p:cNvPr>
          <p:cNvSpPr>
            <a:spLocks noGrp="1"/>
          </p:cNvSpPr>
          <p:nvPr>
            <p:ph type="ctrTitle"/>
          </p:nvPr>
        </p:nvSpPr>
        <p:spPr>
          <a:xfrm>
            <a:off x="1154955" y="1761688"/>
            <a:ext cx="8825658" cy="2013358"/>
          </a:xfrm>
        </p:spPr>
        <p:txBody>
          <a:bodyPr/>
          <a:lstStyle/>
          <a:p>
            <a:pPr algn="ctr"/>
            <a:r>
              <a:rPr lang="he-IL" dirty="0"/>
              <a:t>אכילה רגשית </a:t>
            </a:r>
          </a:p>
        </p:txBody>
      </p:sp>
      <p:sp>
        <p:nvSpPr>
          <p:cNvPr id="3" name="Subtitle 2">
            <a:extLst>
              <a:ext uri="{FF2B5EF4-FFF2-40B4-BE49-F238E27FC236}">
                <a16:creationId xmlns:a16="http://schemas.microsoft.com/office/drawing/2014/main" id="{D7BB1F86-8FCE-46E5-A971-6F32310F971D}"/>
              </a:ext>
            </a:extLst>
          </p:cNvPr>
          <p:cNvSpPr>
            <a:spLocks noGrp="1"/>
          </p:cNvSpPr>
          <p:nvPr>
            <p:ph type="subTitle" idx="1"/>
          </p:nvPr>
        </p:nvSpPr>
        <p:spPr/>
        <p:txBody>
          <a:bodyPr/>
          <a:lstStyle/>
          <a:p>
            <a:endParaRPr lang="he-IL" dirty="0"/>
          </a:p>
        </p:txBody>
      </p:sp>
    </p:spTree>
    <p:extLst>
      <p:ext uri="{BB962C8B-B14F-4D97-AF65-F5344CB8AC3E}">
        <p14:creationId xmlns:p14="http://schemas.microsoft.com/office/powerpoint/2010/main" val="3308449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74A96-B068-4107-B082-C1A8DA93F6F1}"/>
              </a:ext>
            </a:extLst>
          </p:cNvPr>
          <p:cNvSpPr>
            <a:spLocks noGrp="1"/>
          </p:cNvSpPr>
          <p:nvPr>
            <p:ph type="title"/>
          </p:nvPr>
        </p:nvSpPr>
        <p:spPr/>
        <p:txBody>
          <a:bodyPr/>
          <a:lstStyle/>
          <a:p>
            <a:pPr algn="ctr"/>
            <a:r>
              <a:rPr lang="he-IL" dirty="0"/>
              <a:t>המשך אספקט קוגניטיבי</a:t>
            </a:r>
          </a:p>
        </p:txBody>
      </p:sp>
      <p:sp>
        <p:nvSpPr>
          <p:cNvPr id="3" name="Content Placeholder 2">
            <a:extLst>
              <a:ext uri="{FF2B5EF4-FFF2-40B4-BE49-F238E27FC236}">
                <a16:creationId xmlns:a16="http://schemas.microsoft.com/office/drawing/2014/main" id="{5854E9E6-C1BB-40AE-8B0E-2691F9F16729}"/>
              </a:ext>
            </a:extLst>
          </p:cNvPr>
          <p:cNvSpPr>
            <a:spLocks noGrp="1"/>
          </p:cNvSpPr>
          <p:nvPr>
            <p:ph idx="1"/>
          </p:nvPr>
        </p:nvSpPr>
        <p:spPr/>
        <p:txBody>
          <a:bodyPr/>
          <a:lstStyle/>
          <a:p>
            <a:r>
              <a:rPr lang="he-IL" dirty="0"/>
              <a:t>אל תתווכחי עם המחשבות, גלי הבנה כלפיהם. </a:t>
            </a:r>
          </a:p>
          <a:p>
            <a:r>
              <a:rPr lang="he-IL" dirty="0"/>
              <a:t>למשל אם את אומרת לעצמך:</a:t>
            </a:r>
            <a:r>
              <a:rPr lang="en-US" dirty="0"/>
              <a:t> </a:t>
            </a:r>
            <a:r>
              <a:rPr lang="he-IL" dirty="0"/>
              <a:t>"אוכל כדי להיות יותר עירנית". זה יכול להיות באמת נכון, גלי חמלה כלפי העייפות שלך. </a:t>
            </a:r>
          </a:p>
          <a:p>
            <a:r>
              <a:rPr lang="he-IL" dirty="0"/>
              <a:t> בו זמנית הקשיבי גם למחשבות אחרות שיכולות לחזק אותך כמו: "אני יכולה להתמודד עם זה בדרכים אחרות ולא דרך אוכל". </a:t>
            </a:r>
          </a:p>
        </p:txBody>
      </p:sp>
    </p:spTree>
    <p:extLst>
      <p:ext uri="{BB962C8B-B14F-4D97-AF65-F5344CB8AC3E}">
        <p14:creationId xmlns:p14="http://schemas.microsoft.com/office/powerpoint/2010/main" val="1540485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160C-A352-44DD-BEEB-77644600D4C0}"/>
              </a:ext>
            </a:extLst>
          </p:cNvPr>
          <p:cNvSpPr>
            <a:spLocks noGrp="1"/>
          </p:cNvSpPr>
          <p:nvPr>
            <p:ph type="title"/>
          </p:nvPr>
        </p:nvSpPr>
        <p:spPr/>
        <p:txBody>
          <a:bodyPr/>
          <a:lstStyle/>
          <a:p>
            <a:pPr algn="ctr"/>
            <a:r>
              <a:rPr lang="he-IL" dirty="0"/>
              <a:t>אכילה מודעת </a:t>
            </a:r>
          </a:p>
        </p:txBody>
      </p:sp>
      <p:sp>
        <p:nvSpPr>
          <p:cNvPr id="3" name="Content Placeholder 2">
            <a:extLst>
              <a:ext uri="{FF2B5EF4-FFF2-40B4-BE49-F238E27FC236}">
                <a16:creationId xmlns:a16="http://schemas.microsoft.com/office/drawing/2014/main" id="{05220144-8EE3-4C15-A6BA-2CEA78E6431D}"/>
              </a:ext>
            </a:extLst>
          </p:cNvPr>
          <p:cNvSpPr>
            <a:spLocks noGrp="1"/>
          </p:cNvSpPr>
          <p:nvPr>
            <p:ph idx="1"/>
          </p:nvPr>
        </p:nvSpPr>
        <p:spPr/>
        <p:txBody>
          <a:bodyPr/>
          <a:lstStyle/>
          <a:p>
            <a:pPr marL="0" indent="0">
              <a:buNone/>
            </a:pPr>
            <a:r>
              <a:rPr lang="he-IL" dirty="0"/>
              <a:t>באכילה רגשית את לא שמה לב לכמה את אוכלת ואיך: תוך כדי צפייה בטלויזיה, טלפון, מחשב, המחשבות מפליגות. האם זה בעמידה מעל השיש או מול המקרר. </a:t>
            </a:r>
          </a:p>
          <a:p>
            <a:pPr marL="0" indent="0">
              <a:buNone/>
            </a:pPr>
            <a:endParaRPr lang="he-IL" dirty="0"/>
          </a:p>
          <a:p>
            <a:pPr marL="0" indent="0">
              <a:buNone/>
            </a:pPr>
            <a:r>
              <a:rPr lang="he-IL" dirty="0"/>
              <a:t>סגלי לעצמך אכילה בישיבה בשולחן ללא צפייה במסך ועם תשומת לב מירבית למה ואיך את אוכלת. </a:t>
            </a:r>
          </a:p>
        </p:txBody>
      </p:sp>
    </p:spTree>
    <p:extLst>
      <p:ext uri="{BB962C8B-B14F-4D97-AF65-F5344CB8AC3E}">
        <p14:creationId xmlns:p14="http://schemas.microsoft.com/office/powerpoint/2010/main" val="3646674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415D2-BA91-427B-AACB-ABFAEEE686F4}"/>
              </a:ext>
            </a:extLst>
          </p:cNvPr>
          <p:cNvSpPr>
            <a:spLocks noGrp="1"/>
          </p:cNvSpPr>
          <p:nvPr>
            <p:ph type="title"/>
          </p:nvPr>
        </p:nvSpPr>
        <p:spPr/>
        <p:txBody>
          <a:bodyPr/>
          <a:lstStyle/>
          <a:p>
            <a:pPr algn="ctr"/>
            <a:r>
              <a:rPr lang="he-IL" dirty="0"/>
              <a:t>סדנת </a:t>
            </a:r>
            <a:r>
              <a:rPr lang="en-US" dirty="0"/>
              <a:t> CBT </a:t>
            </a:r>
            <a:r>
              <a:rPr lang="he-IL" dirty="0"/>
              <a:t>לאכילה רגשית </a:t>
            </a:r>
          </a:p>
        </p:txBody>
      </p:sp>
      <p:sp>
        <p:nvSpPr>
          <p:cNvPr id="3" name="Content Placeholder 2">
            <a:extLst>
              <a:ext uri="{FF2B5EF4-FFF2-40B4-BE49-F238E27FC236}">
                <a16:creationId xmlns:a16="http://schemas.microsoft.com/office/drawing/2014/main" id="{05CEDAB2-A051-4500-8DEC-C158541A5A0B}"/>
              </a:ext>
            </a:extLst>
          </p:cNvPr>
          <p:cNvSpPr>
            <a:spLocks noGrp="1"/>
          </p:cNvSpPr>
          <p:nvPr>
            <p:ph idx="1"/>
          </p:nvPr>
        </p:nvSpPr>
        <p:spPr/>
        <p:txBody>
          <a:bodyPr/>
          <a:lstStyle/>
          <a:p>
            <a:pPr marL="0" indent="0">
              <a:buNone/>
            </a:pPr>
            <a:r>
              <a:rPr lang="he-IL" dirty="0"/>
              <a:t>זוכרים שאמרנו שחשוב למצוא דרכים אחרות לנהל את הרגש והמחשבה במקום לאכול? </a:t>
            </a:r>
          </a:p>
          <a:p>
            <a:pPr marL="0" indent="0">
              <a:buNone/>
            </a:pPr>
            <a:r>
              <a:rPr lang="he-IL" dirty="0"/>
              <a:t>אז סדנת </a:t>
            </a:r>
            <a:r>
              <a:rPr lang="en-US" dirty="0"/>
              <a:t>CBT</a:t>
            </a:r>
            <a:r>
              <a:rPr lang="he-IL" dirty="0"/>
              <a:t> לאכילה רגשית קיימת בדיוק בשביל זה. </a:t>
            </a:r>
          </a:p>
          <a:p>
            <a:pPr marL="0" indent="0">
              <a:buNone/>
            </a:pPr>
            <a:r>
              <a:rPr lang="he-IL" dirty="0"/>
              <a:t>בסדנא נתמודד עם האספקט הפיסי, הרגשי והקוגנטיבי שבאכילה רגשית. </a:t>
            </a:r>
          </a:p>
          <a:p>
            <a:pPr marL="0" indent="0">
              <a:buNone/>
            </a:pPr>
            <a:r>
              <a:rPr lang="he-IL" dirty="0"/>
              <a:t>נעבוד ביחד בקבוצה וכל אחד מכם יעבוד גם בבית עם הנחיות שתקבלו. </a:t>
            </a:r>
          </a:p>
          <a:p>
            <a:pPr marL="0" indent="0">
              <a:buNone/>
            </a:pPr>
            <a:r>
              <a:rPr lang="he-IL" dirty="0"/>
              <a:t>מטרת הסדנא היא לעזור לכם להיות בשליטה ולנהל טוב יותר את האכילה הרגשית כך שתרגישו שיש לכם בחירה מתוך מודעות. </a:t>
            </a:r>
          </a:p>
          <a:p>
            <a:pPr marL="0" indent="0">
              <a:buNone/>
            </a:pPr>
            <a:r>
              <a:rPr lang="he-IL" dirty="0"/>
              <a:t>הכלים שתקבלו בסדנא להתמודדות עם אכילה רגשית ישמשו אתכם להתמודדות רגשית בכלל. </a:t>
            </a:r>
          </a:p>
        </p:txBody>
      </p:sp>
    </p:spTree>
    <p:extLst>
      <p:ext uri="{BB962C8B-B14F-4D97-AF65-F5344CB8AC3E}">
        <p14:creationId xmlns:p14="http://schemas.microsoft.com/office/powerpoint/2010/main" val="3989015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7350A9-E91B-40B9-B2A5-D31019FDEC30}"/>
              </a:ext>
            </a:extLst>
          </p:cNvPr>
          <p:cNvSpPr>
            <a:spLocks noGrp="1"/>
          </p:cNvSpPr>
          <p:nvPr>
            <p:ph idx="1"/>
          </p:nvPr>
        </p:nvSpPr>
        <p:spPr>
          <a:xfrm>
            <a:off x="1103312" y="1191238"/>
            <a:ext cx="8946541" cy="5057162"/>
          </a:xfrm>
        </p:spPr>
        <p:txBody>
          <a:bodyPr/>
          <a:lstStyle/>
          <a:p>
            <a:pPr marL="0" indent="0">
              <a:buNone/>
            </a:pPr>
            <a:r>
              <a:rPr lang="he-IL" sz="2800" dirty="0"/>
              <a:t>אכילה רגשית היא מילוי אחר צרכים רגשיים במקום פיסיים. </a:t>
            </a:r>
          </a:p>
          <a:p>
            <a:pPr marL="0" indent="0">
              <a:buNone/>
            </a:pPr>
            <a:endParaRPr lang="he-IL" sz="2800" dirty="0"/>
          </a:p>
          <a:p>
            <a:pPr marL="0" indent="0">
              <a:buNone/>
            </a:pPr>
            <a:endParaRPr lang="he-IL" sz="2800" dirty="0"/>
          </a:p>
          <a:p>
            <a:pPr marL="0" indent="0">
              <a:buNone/>
            </a:pPr>
            <a:r>
              <a:rPr lang="he-IL" sz="2800" dirty="0"/>
              <a:t>למשל:</a:t>
            </a:r>
            <a:r>
              <a:rPr lang="en-US" sz="2800" dirty="0"/>
              <a:t> </a:t>
            </a:r>
            <a:r>
              <a:rPr lang="he-IL" sz="2800" dirty="0"/>
              <a:t>אם חזרת מעוד דייט כושל ופיצית את עצמך בערמת עוגיות שוקולד צ'יפס ששותפה שלך הכינה, או העובד שלך בעבודה פשוט הוציא אותך מדעתך אז ירדת על מגש פיצה זיתים בדרך הבייתה. </a:t>
            </a:r>
          </a:p>
          <a:p>
            <a:pPr marL="0" indent="0">
              <a:buNone/>
            </a:pPr>
            <a:endParaRPr lang="he-IL" sz="2000" dirty="0"/>
          </a:p>
          <a:p>
            <a:pPr marL="0" indent="0">
              <a:buNone/>
            </a:pPr>
            <a:endParaRPr lang="he-IL" sz="2000" dirty="0"/>
          </a:p>
          <a:p>
            <a:endParaRPr lang="he-IL" dirty="0"/>
          </a:p>
        </p:txBody>
      </p:sp>
    </p:spTree>
    <p:extLst>
      <p:ext uri="{BB962C8B-B14F-4D97-AF65-F5344CB8AC3E}">
        <p14:creationId xmlns:p14="http://schemas.microsoft.com/office/powerpoint/2010/main" val="2717846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08437-6F97-4533-95D1-D3F8EB96A8F3}"/>
              </a:ext>
            </a:extLst>
          </p:cNvPr>
          <p:cNvSpPr>
            <a:spLocks noGrp="1"/>
          </p:cNvSpPr>
          <p:nvPr>
            <p:ph type="title"/>
          </p:nvPr>
        </p:nvSpPr>
        <p:spPr/>
        <p:txBody>
          <a:bodyPr/>
          <a:lstStyle/>
          <a:p>
            <a:pPr algn="ctr"/>
            <a:r>
              <a:rPr lang="he-IL" dirty="0"/>
              <a:t>בחני את עצמך- האם את פועלת באכילה רגשית</a:t>
            </a:r>
          </a:p>
        </p:txBody>
      </p:sp>
      <p:sp>
        <p:nvSpPr>
          <p:cNvPr id="3" name="Content Placeholder 2">
            <a:extLst>
              <a:ext uri="{FF2B5EF4-FFF2-40B4-BE49-F238E27FC236}">
                <a16:creationId xmlns:a16="http://schemas.microsoft.com/office/drawing/2014/main" id="{F9E48CDE-35BE-4F69-B57D-309AF42DDA68}"/>
              </a:ext>
            </a:extLst>
          </p:cNvPr>
          <p:cNvSpPr>
            <a:spLocks noGrp="1"/>
          </p:cNvSpPr>
          <p:nvPr>
            <p:ph idx="1"/>
          </p:nvPr>
        </p:nvSpPr>
        <p:spPr/>
        <p:txBody>
          <a:bodyPr/>
          <a:lstStyle/>
          <a:p>
            <a:pPr marL="457200" indent="-457200">
              <a:buAutoNum type="arabicPeriod"/>
            </a:pPr>
            <a:r>
              <a:rPr lang="he-IL" dirty="0"/>
              <a:t>כשאת בלחץ, האם את אוכלת יותר?</a:t>
            </a:r>
          </a:p>
          <a:p>
            <a:pPr marL="457200" indent="-457200">
              <a:buAutoNum type="arabicPeriod"/>
            </a:pPr>
            <a:r>
              <a:rPr lang="he-IL" dirty="0"/>
              <a:t>את אוכלת כשאת לא רעבה? או מלאה?</a:t>
            </a:r>
          </a:p>
          <a:p>
            <a:pPr marL="457200" indent="-457200">
              <a:buAutoNum type="arabicPeriod"/>
            </a:pPr>
            <a:r>
              <a:rPr lang="he-IL" dirty="0"/>
              <a:t>את אוכלת כדי להרגיש טוב יותר?</a:t>
            </a:r>
          </a:p>
          <a:p>
            <a:pPr marL="457200" indent="-457200">
              <a:buAutoNum type="arabicPeriod"/>
            </a:pPr>
            <a:r>
              <a:rPr lang="he-IL" dirty="0"/>
              <a:t>האם את מצ'פרת את עצמך עם אוכל?</a:t>
            </a:r>
          </a:p>
          <a:p>
            <a:pPr marL="457200" indent="-457200">
              <a:buAutoNum type="arabicPeriod"/>
            </a:pPr>
            <a:r>
              <a:rPr lang="he-IL" dirty="0"/>
              <a:t>האם את מרגישה שהאוכל הפך להיות חבר?</a:t>
            </a:r>
          </a:p>
          <a:p>
            <a:pPr marL="457200" indent="-457200">
              <a:buAutoNum type="arabicPeriod"/>
            </a:pPr>
            <a:r>
              <a:rPr lang="he-IL" dirty="0"/>
              <a:t>האם את מרגישה חוסר שליטה סביב אוכל? </a:t>
            </a:r>
          </a:p>
          <a:p>
            <a:pPr marL="0" indent="0">
              <a:buNone/>
            </a:pPr>
            <a:endParaRPr lang="he-IL" dirty="0"/>
          </a:p>
          <a:p>
            <a:pPr marL="0" indent="0">
              <a:buNone/>
            </a:pPr>
            <a:r>
              <a:rPr lang="he-IL" dirty="0"/>
              <a:t>אם ענית כן על אחת מהשאלות האלה, את פועלת באכילה רגשית וההבנה הזו חשובה כדי להתחיל להיות מודעת ולטפל בזה. </a:t>
            </a:r>
          </a:p>
          <a:p>
            <a:pPr marL="457200" indent="-457200">
              <a:buAutoNum type="arabicPeriod"/>
            </a:pPr>
            <a:endParaRPr lang="he-IL" dirty="0"/>
          </a:p>
        </p:txBody>
      </p:sp>
    </p:spTree>
    <p:extLst>
      <p:ext uri="{BB962C8B-B14F-4D97-AF65-F5344CB8AC3E}">
        <p14:creationId xmlns:p14="http://schemas.microsoft.com/office/powerpoint/2010/main" val="1005927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7E40B-1DD1-446E-98C0-81CC2ACF4912}"/>
              </a:ext>
            </a:extLst>
          </p:cNvPr>
          <p:cNvSpPr>
            <a:spLocks noGrp="1"/>
          </p:cNvSpPr>
          <p:nvPr>
            <p:ph type="title"/>
          </p:nvPr>
        </p:nvSpPr>
        <p:spPr>
          <a:xfrm>
            <a:off x="1300295" y="452718"/>
            <a:ext cx="8750540" cy="1400530"/>
          </a:xfrm>
        </p:spPr>
        <p:txBody>
          <a:bodyPr/>
          <a:lstStyle/>
          <a:p>
            <a:pPr algn="ctr"/>
            <a:r>
              <a:rPr lang="he-IL" dirty="0"/>
              <a:t>מעגל האכילה הרגשית </a:t>
            </a:r>
          </a:p>
        </p:txBody>
      </p:sp>
      <p:sp>
        <p:nvSpPr>
          <p:cNvPr id="3" name="Content Placeholder 2">
            <a:extLst>
              <a:ext uri="{FF2B5EF4-FFF2-40B4-BE49-F238E27FC236}">
                <a16:creationId xmlns:a16="http://schemas.microsoft.com/office/drawing/2014/main" id="{19AE8D8B-F7A1-4A54-AD36-4DDF12549E6B}"/>
              </a:ext>
            </a:extLst>
          </p:cNvPr>
          <p:cNvSpPr>
            <a:spLocks noGrp="1"/>
          </p:cNvSpPr>
          <p:nvPr>
            <p:ph idx="1"/>
          </p:nvPr>
        </p:nvSpPr>
        <p:spPr/>
        <p:txBody>
          <a:bodyPr>
            <a:normAutofit/>
          </a:bodyPr>
          <a:lstStyle/>
          <a:p>
            <a:pPr marL="0" indent="0">
              <a:buNone/>
            </a:pPr>
            <a:r>
              <a:rPr lang="he-IL" dirty="0"/>
              <a:t>              קרה משהו שגרם לך                                                             מרגישה אשמה </a:t>
            </a:r>
          </a:p>
          <a:p>
            <a:pPr marL="0" indent="0">
              <a:buNone/>
            </a:pPr>
            <a:r>
              <a:rPr lang="he-IL" dirty="0"/>
              <a:t>            לסערה רגשית                                                                    וחוסר אונים סביב אוכל</a:t>
            </a:r>
          </a:p>
          <a:p>
            <a:pPr marL="0" indent="0">
              <a:buNone/>
            </a:pPr>
            <a:endParaRPr lang="he-IL" dirty="0"/>
          </a:p>
          <a:p>
            <a:pPr marL="0" indent="0">
              <a:buNone/>
            </a:pPr>
            <a:endParaRPr lang="he-IL" dirty="0"/>
          </a:p>
          <a:p>
            <a:pPr marL="0" indent="0">
              <a:buNone/>
            </a:pPr>
            <a:endParaRPr lang="he-IL" dirty="0"/>
          </a:p>
          <a:p>
            <a:pPr marL="0" indent="0">
              <a:buNone/>
            </a:pPr>
            <a:endParaRPr lang="he-IL" dirty="0"/>
          </a:p>
          <a:p>
            <a:pPr marL="0" indent="0">
              <a:buNone/>
            </a:pPr>
            <a:endParaRPr lang="he-IL" dirty="0"/>
          </a:p>
          <a:p>
            <a:pPr marL="0" indent="0">
              <a:buNone/>
            </a:pPr>
            <a:r>
              <a:rPr lang="he-IL" dirty="0"/>
              <a:t>                הרגשת צורך בלתי                                                                    את אוכלת יותר </a:t>
            </a:r>
          </a:p>
          <a:p>
            <a:pPr marL="0" indent="0">
              <a:buNone/>
            </a:pPr>
            <a:r>
              <a:rPr lang="he-IL" dirty="0"/>
              <a:t>                 נשלט לאכול                                                                           ממה שאת צריכה   </a:t>
            </a:r>
          </a:p>
        </p:txBody>
      </p:sp>
      <p:cxnSp>
        <p:nvCxnSpPr>
          <p:cNvPr id="13" name="Connector: Curved 12">
            <a:extLst>
              <a:ext uri="{FF2B5EF4-FFF2-40B4-BE49-F238E27FC236}">
                <a16:creationId xmlns:a16="http://schemas.microsoft.com/office/drawing/2014/main" id="{C0F18354-F4EC-4F52-A5F3-5F86849B247D}"/>
              </a:ext>
            </a:extLst>
          </p:cNvPr>
          <p:cNvCxnSpPr/>
          <p:nvPr/>
        </p:nvCxnSpPr>
        <p:spPr>
          <a:xfrm rot="10800000">
            <a:off x="4504890" y="5427677"/>
            <a:ext cx="1946245" cy="12700"/>
          </a:xfrm>
          <a:prstGeom prst="curvedConnector3">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B7789E7-F263-4D62-A4A9-5455EA7DFCA7}"/>
              </a:ext>
            </a:extLst>
          </p:cNvPr>
          <p:cNvCxnSpPr>
            <a:cxnSpLocks/>
          </p:cNvCxnSpPr>
          <p:nvPr/>
        </p:nvCxnSpPr>
        <p:spPr>
          <a:xfrm>
            <a:off x="8028264" y="3204594"/>
            <a:ext cx="0" cy="1308683"/>
          </a:xfrm>
          <a:prstGeom prst="straightConnector1">
            <a:avLst/>
          </a:prstGeom>
          <a:ln w="76200">
            <a:tailEnd type="triangle"/>
          </a:ln>
        </p:spPr>
        <p:style>
          <a:lnRef idx="3">
            <a:schemeClr val="accent1"/>
          </a:lnRef>
          <a:fillRef idx="0">
            <a:schemeClr val="accent1"/>
          </a:fillRef>
          <a:effectRef idx="2">
            <a:schemeClr val="accent1"/>
          </a:effectRef>
          <a:fontRef idx="minor">
            <a:schemeClr val="tx1"/>
          </a:fontRef>
        </p:style>
      </p:cxnSp>
      <p:cxnSp>
        <p:nvCxnSpPr>
          <p:cNvPr id="18" name="Straight Arrow Connector 17">
            <a:extLst>
              <a:ext uri="{FF2B5EF4-FFF2-40B4-BE49-F238E27FC236}">
                <a16:creationId xmlns:a16="http://schemas.microsoft.com/office/drawing/2014/main" id="{1E3CC3AE-1A5E-4E49-8DE0-C3CC1200D217}"/>
              </a:ext>
            </a:extLst>
          </p:cNvPr>
          <p:cNvCxnSpPr/>
          <p:nvPr/>
        </p:nvCxnSpPr>
        <p:spPr>
          <a:xfrm flipV="1">
            <a:off x="2726422" y="3204594"/>
            <a:ext cx="0" cy="150163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846796C-FB17-4B0C-BB3D-5F3C94E31FF8}"/>
              </a:ext>
            </a:extLst>
          </p:cNvPr>
          <p:cNvCxnSpPr/>
          <p:nvPr/>
        </p:nvCxnSpPr>
        <p:spPr>
          <a:xfrm>
            <a:off x="4753762" y="2290194"/>
            <a:ext cx="1996580" cy="0"/>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7562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D75A9-72EA-4D3D-9090-19677BE84E02}"/>
              </a:ext>
            </a:extLst>
          </p:cNvPr>
          <p:cNvSpPr>
            <a:spLocks noGrp="1"/>
          </p:cNvSpPr>
          <p:nvPr>
            <p:ph type="title"/>
          </p:nvPr>
        </p:nvSpPr>
        <p:spPr/>
        <p:txBody>
          <a:bodyPr/>
          <a:lstStyle/>
          <a:p>
            <a:pPr algn="ctr"/>
            <a:r>
              <a:rPr lang="he-IL" dirty="0"/>
              <a:t>הבדלים בין אכילה רגשית לאכילה רגילה</a:t>
            </a:r>
          </a:p>
        </p:txBody>
      </p:sp>
      <p:sp>
        <p:nvSpPr>
          <p:cNvPr id="3" name="Content Placeholder 2">
            <a:extLst>
              <a:ext uri="{FF2B5EF4-FFF2-40B4-BE49-F238E27FC236}">
                <a16:creationId xmlns:a16="http://schemas.microsoft.com/office/drawing/2014/main" id="{DD7F4B67-A60B-4F17-A058-8839B23301D3}"/>
              </a:ext>
            </a:extLst>
          </p:cNvPr>
          <p:cNvSpPr>
            <a:spLocks noGrp="1"/>
          </p:cNvSpPr>
          <p:nvPr>
            <p:ph idx="1"/>
          </p:nvPr>
        </p:nvSpPr>
        <p:spPr/>
        <p:txBody>
          <a:bodyPr/>
          <a:lstStyle/>
          <a:p>
            <a:r>
              <a:rPr lang="he-IL" dirty="0"/>
              <a:t>רעב רגשי הואו פתאומי בזמן שרעב רגיל נבנה בהדרגתיות </a:t>
            </a:r>
          </a:p>
          <a:p>
            <a:r>
              <a:rPr lang="he-IL" dirty="0"/>
              <a:t>רעב רגשי הוא לג'אנק פוד בזמן שאדם עם רעב רגיל ירצה לאכול מגוון של דברים, לא ג'אנק פוד </a:t>
            </a:r>
          </a:p>
          <a:p>
            <a:r>
              <a:rPr lang="he-IL" dirty="0"/>
              <a:t>אכילה רגשית מובילה לחוסר ריכוז וחוסר תשומת לב באוכל </a:t>
            </a:r>
          </a:p>
          <a:p>
            <a:r>
              <a:rPr lang="he-IL" dirty="0"/>
              <a:t>אכילה רגילה מובילה לסיפוק, אכילה רגשית מגבירה דחף לאכול עוד</a:t>
            </a:r>
          </a:p>
          <a:p>
            <a:r>
              <a:rPr lang="he-IL" dirty="0"/>
              <a:t>אכילה רגשית לא מגיעה מרעב מהבטן אלא דחף למשהו ספציפי משהו שקורה בראש ולא בבטן</a:t>
            </a:r>
          </a:p>
          <a:p>
            <a:r>
              <a:rPr lang="he-IL" dirty="0"/>
              <a:t>אכילה רגשית מובילה לרגשות שליליים לאחר האוכל- אשמה, אכזבה, חרטה. </a:t>
            </a:r>
          </a:p>
          <a:p>
            <a:endParaRPr lang="he-IL" dirty="0"/>
          </a:p>
        </p:txBody>
      </p:sp>
    </p:spTree>
    <p:extLst>
      <p:ext uri="{BB962C8B-B14F-4D97-AF65-F5344CB8AC3E}">
        <p14:creationId xmlns:p14="http://schemas.microsoft.com/office/powerpoint/2010/main" val="2910527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873D5-9E1D-4D39-9D4E-8589E8E93AEC}"/>
              </a:ext>
            </a:extLst>
          </p:cNvPr>
          <p:cNvSpPr>
            <a:spLocks noGrp="1"/>
          </p:cNvSpPr>
          <p:nvPr>
            <p:ph type="title"/>
          </p:nvPr>
        </p:nvSpPr>
        <p:spPr/>
        <p:txBody>
          <a:bodyPr/>
          <a:lstStyle/>
          <a:p>
            <a:pPr algn="ctr"/>
            <a:r>
              <a:rPr lang="he-IL" dirty="0"/>
              <a:t>גורמים לאכילה רגשית</a:t>
            </a:r>
          </a:p>
        </p:txBody>
      </p:sp>
      <p:sp>
        <p:nvSpPr>
          <p:cNvPr id="3" name="Content Placeholder 2">
            <a:extLst>
              <a:ext uri="{FF2B5EF4-FFF2-40B4-BE49-F238E27FC236}">
                <a16:creationId xmlns:a16="http://schemas.microsoft.com/office/drawing/2014/main" id="{F83F2894-EF66-43CF-AB4A-34BC661DC325}"/>
              </a:ext>
            </a:extLst>
          </p:cNvPr>
          <p:cNvSpPr>
            <a:spLocks noGrp="1"/>
          </p:cNvSpPr>
          <p:nvPr>
            <p:ph idx="1"/>
          </p:nvPr>
        </p:nvSpPr>
        <p:spPr/>
        <p:txBody>
          <a:bodyPr/>
          <a:lstStyle/>
          <a:p>
            <a:r>
              <a:rPr lang="he-IL" dirty="0"/>
              <a:t>הדחקה ואי התמודדות עם רגשות </a:t>
            </a:r>
          </a:p>
          <a:p>
            <a:r>
              <a:rPr lang="he-IL" dirty="0"/>
              <a:t>שעמום או ריקנות</a:t>
            </a:r>
          </a:p>
          <a:p>
            <a:r>
              <a:rPr lang="he-IL" dirty="0"/>
              <a:t>הרגלי ילדות </a:t>
            </a:r>
          </a:p>
          <a:p>
            <a:r>
              <a:rPr lang="he-IL" dirty="0"/>
              <a:t>השפעה חברתית</a:t>
            </a:r>
          </a:p>
        </p:txBody>
      </p:sp>
    </p:spTree>
    <p:extLst>
      <p:ext uri="{BB962C8B-B14F-4D97-AF65-F5344CB8AC3E}">
        <p14:creationId xmlns:p14="http://schemas.microsoft.com/office/powerpoint/2010/main" val="3322961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5CAAA5-6ADD-424D-9048-EADC989395C2}"/>
              </a:ext>
            </a:extLst>
          </p:cNvPr>
          <p:cNvSpPr>
            <a:spLocks noGrp="1"/>
          </p:cNvSpPr>
          <p:nvPr>
            <p:ph idx="1"/>
          </p:nvPr>
        </p:nvSpPr>
        <p:spPr/>
        <p:txBody>
          <a:bodyPr>
            <a:normAutofit/>
          </a:bodyPr>
          <a:lstStyle/>
          <a:p>
            <a:pPr marL="0" indent="0" algn="ctr">
              <a:buNone/>
            </a:pPr>
            <a:r>
              <a:rPr lang="he-IL" sz="6600" dirty="0"/>
              <a:t>טיפים להתמודדות עם אכילה לרגשית דרך </a:t>
            </a:r>
            <a:r>
              <a:rPr lang="en-US" sz="6600" dirty="0"/>
              <a:t>CBT</a:t>
            </a:r>
            <a:r>
              <a:rPr lang="he-IL" sz="6600" dirty="0"/>
              <a:t> </a:t>
            </a:r>
          </a:p>
        </p:txBody>
      </p:sp>
    </p:spTree>
    <p:extLst>
      <p:ext uri="{BB962C8B-B14F-4D97-AF65-F5344CB8AC3E}">
        <p14:creationId xmlns:p14="http://schemas.microsoft.com/office/powerpoint/2010/main" val="2785270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C307F-0011-4850-8EB9-F1066CE783BE}"/>
              </a:ext>
            </a:extLst>
          </p:cNvPr>
          <p:cNvSpPr>
            <a:spLocks noGrp="1"/>
          </p:cNvSpPr>
          <p:nvPr>
            <p:ph type="title"/>
          </p:nvPr>
        </p:nvSpPr>
        <p:spPr/>
        <p:txBody>
          <a:bodyPr/>
          <a:lstStyle/>
          <a:p>
            <a:pPr algn="ctr"/>
            <a:r>
              <a:rPr lang="he-IL" dirty="0"/>
              <a:t>אספקט רגשי</a:t>
            </a:r>
          </a:p>
        </p:txBody>
      </p:sp>
      <p:sp>
        <p:nvSpPr>
          <p:cNvPr id="3" name="Content Placeholder 2">
            <a:extLst>
              <a:ext uri="{FF2B5EF4-FFF2-40B4-BE49-F238E27FC236}">
                <a16:creationId xmlns:a16="http://schemas.microsoft.com/office/drawing/2014/main" id="{85855A39-0678-4134-8F94-E2F2F69408C7}"/>
              </a:ext>
            </a:extLst>
          </p:cNvPr>
          <p:cNvSpPr>
            <a:spLocks noGrp="1"/>
          </p:cNvSpPr>
          <p:nvPr>
            <p:ph idx="1"/>
          </p:nvPr>
        </p:nvSpPr>
        <p:spPr>
          <a:xfrm>
            <a:off x="1103312" y="1652632"/>
            <a:ext cx="8946541" cy="4261607"/>
          </a:xfrm>
        </p:spPr>
        <p:txBody>
          <a:bodyPr/>
          <a:lstStyle/>
          <a:p>
            <a:r>
              <a:rPr lang="he-IL" dirty="0"/>
              <a:t>מודעות- כתבי יומן אכילה רגשית. בכל פעם שאת פועלת באכילה רגשית ומה עשית באותו יום, יום לפני, איך הרגשת. למשל אכלת בעבודה כמות גדולה של פיצות. יום לפני, פגשת חברות שערערו את הבטחון שלך. </a:t>
            </a:r>
          </a:p>
          <a:p>
            <a:pPr marL="0" indent="0">
              <a:buNone/>
            </a:pPr>
            <a:r>
              <a:rPr lang="he-IL" dirty="0"/>
              <a:t>המטרה היא לנסות לזהות דפוסים. אילו אירועים ורגשות משפיעים עלייך. </a:t>
            </a:r>
          </a:p>
          <a:p>
            <a:r>
              <a:rPr lang="he-IL" dirty="0"/>
              <a:t> קבלה והכלה רגשית- תשאלי את עצמך לעיתים קרובות איך את מרגישה. רגשות הרבה פעמים גורמים לאי נוחות כמו עצבות וכעס ולפעמים גם שמחה, אפשרי לעצמך להרגיש את חוסר הנוחות הזו, זה טבעי ואנושי. </a:t>
            </a:r>
          </a:p>
          <a:p>
            <a:r>
              <a:rPr lang="he-IL" dirty="0"/>
              <a:t>אלטרנטיבות לאוכל- במקום לפתור את העניין הרגשי באוכל, מצאי נחמה במקומות אחרים כמו בספורט, חברים, טיפול פסיכולוגי, התנדבות, טבע, תחביבים. </a:t>
            </a:r>
          </a:p>
          <a:p>
            <a:endParaRPr lang="he-IL" dirty="0"/>
          </a:p>
        </p:txBody>
      </p:sp>
    </p:spTree>
    <p:extLst>
      <p:ext uri="{BB962C8B-B14F-4D97-AF65-F5344CB8AC3E}">
        <p14:creationId xmlns:p14="http://schemas.microsoft.com/office/powerpoint/2010/main" val="1132830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516A0-DFC9-4658-9D98-EC6EDB6262A4}"/>
              </a:ext>
            </a:extLst>
          </p:cNvPr>
          <p:cNvSpPr>
            <a:spLocks noGrp="1"/>
          </p:cNvSpPr>
          <p:nvPr>
            <p:ph type="title"/>
          </p:nvPr>
        </p:nvSpPr>
        <p:spPr/>
        <p:txBody>
          <a:bodyPr/>
          <a:lstStyle/>
          <a:p>
            <a:pPr algn="ctr"/>
            <a:r>
              <a:rPr lang="he-IL" dirty="0"/>
              <a:t>אספקט קוגנטיבי התנהגותי</a:t>
            </a:r>
          </a:p>
        </p:txBody>
      </p:sp>
      <p:sp>
        <p:nvSpPr>
          <p:cNvPr id="3" name="Content Placeholder 2">
            <a:extLst>
              <a:ext uri="{FF2B5EF4-FFF2-40B4-BE49-F238E27FC236}">
                <a16:creationId xmlns:a16="http://schemas.microsoft.com/office/drawing/2014/main" id="{1EB55D4C-4B26-41E1-B483-518B568E0272}"/>
              </a:ext>
            </a:extLst>
          </p:cNvPr>
          <p:cNvSpPr>
            <a:spLocks noGrp="1"/>
          </p:cNvSpPr>
          <p:nvPr>
            <p:ph idx="1"/>
          </p:nvPr>
        </p:nvSpPr>
        <p:spPr/>
        <p:txBody>
          <a:bodyPr/>
          <a:lstStyle/>
          <a:p>
            <a:pPr marL="0" indent="0">
              <a:buNone/>
            </a:pPr>
            <a:r>
              <a:rPr lang="he-IL" dirty="0"/>
              <a:t>המטרה היא להכניס יותר מודעות ולפעול בפחות אוטומט. </a:t>
            </a:r>
          </a:p>
          <a:p>
            <a:pPr marL="0" indent="0">
              <a:buNone/>
            </a:pPr>
            <a:r>
              <a:rPr lang="he-IL" dirty="0"/>
              <a:t>הנטייה באכילה רגשית היא לפעול באופן אוטומטי, כלומר אין כאן החלטה מודעת של מה לאכול זה "פשוט קורה".</a:t>
            </a:r>
          </a:p>
          <a:p>
            <a:pPr marL="0" indent="0">
              <a:buNone/>
            </a:pPr>
            <a:r>
              <a:rPr lang="he-IL" dirty="0"/>
              <a:t>רגע לפני שאת נכנעת לאכילת ג'אנק פוד, עשי עצירה של 5 דקות. אם את לא יכולה לחכות אז עצרי לדקה ואחרי זה אולי ל2 והעלי את זה עד שתגיעי ל- 5 דקות. </a:t>
            </a:r>
          </a:p>
          <a:p>
            <a:pPr marL="0" indent="0">
              <a:buNone/>
            </a:pPr>
            <a:r>
              <a:rPr lang="he-IL" dirty="0"/>
              <a:t>ב-5 דקות האלה תנסי קצת לזהות את המחשבות שעוברות לך בראש שמשכנעות אותך שזה בסדר לאכול. למשל:</a:t>
            </a:r>
            <a:r>
              <a:rPr lang="en-US" dirty="0"/>
              <a:t> </a:t>
            </a:r>
            <a:r>
              <a:rPr lang="he-IL" dirty="0"/>
              <a:t>"אני עייפה, אז זה יעיר אותי". "בערב גם ככה אני בחדר כושר". "אני לא מסוגלת להחזיק מעמד". </a:t>
            </a:r>
          </a:p>
          <a:p>
            <a:pPr marL="0" indent="0">
              <a:buNone/>
            </a:pPr>
            <a:r>
              <a:rPr lang="he-IL" dirty="0"/>
              <a:t>כתבי את המחשבות האלה כדי שתהי מודעת אליהן. </a:t>
            </a:r>
          </a:p>
        </p:txBody>
      </p:sp>
    </p:spTree>
    <p:extLst>
      <p:ext uri="{BB962C8B-B14F-4D97-AF65-F5344CB8AC3E}">
        <p14:creationId xmlns:p14="http://schemas.microsoft.com/office/powerpoint/2010/main" val="15483068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215</TotalTime>
  <Words>696</Words>
  <Application>Microsoft Office PowerPoint</Application>
  <PresentationFormat>Widescreen</PresentationFormat>
  <Paragraphs>64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אכילה רגשית </vt:lpstr>
      <vt:lpstr>PowerPoint Presentation</vt:lpstr>
      <vt:lpstr>בחני את עצמך- האם את פועלת באכילה רגשית</vt:lpstr>
      <vt:lpstr>מעגל האכילה הרגשית </vt:lpstr>
      <vt:lpstr>הבדלים בין אכילה רגשית לאכילה רגילה</vt:lpstr>
      <vt:lpstr>גורמים לאכילה רגשית</vt:lpstr>
      <vt:lpstr>PowerPoint Presentation</vt:lpstr>
      <vt:lpstr>אספקט רגשי</vt:lpstr>
      <vt:lpstr>אספקט קוגנטיבי התנהגותי</vt:lpstr>
      <vt:lpstr>המשך אספקט קוגניטיבי</vt:lpstr>
      <vt:lpstr>אכילה מודעת </vt:lpstr>
      <vt:lpstr>סדנת  CBT לאכילה רגשית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אכילה רגשית</dc:title>
  <dc:creator>משתמש</dc:creator>
  <cp:lastModifiedBy>משתמש</cp:lastModifiedBy>
  <cp:revision>15</cp:revision>
  <dcterms:created xsi:type="dcterms:W3CDTF">2021-05-03T05:57:52Z</dcterms:created>
  <dcterms:modified xsi:type="dcterms:W3CDTF">2021-05-03T09:33:24Z</dcterms:modified>
</cp:coreProperties>
</file>